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7" r:id="rId3"/>
    <p:sldId id="258" r:id="rId4"/>
    <p:sldId id="259" r:id="rId5"/>
    <p:sldId id="260" r:id="rId6"/>
    <p:sldId id="261" r:id="rId7"/>
    <p:sldId id="262" r:id="rId8"/>
    <p:sldId id="263" r:id="rId9"/>
    <p:sldId id="265" r:id="rId10"/>
    <p:sldId id="264" r:id="rId11"/>
    <p:sldId id="273" r:id="rId12"/>
    <p:sldId id="266" r:id="rId13"/>
    <p:sldId id="267" r:id="rId14"/>
    <p:sldId id="268" r:id="rId15"/>
    <p:sldId id="269" r:id="rId16"/>
    <p:sldId id="270"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9C25"/>
    <a:srgbClr val="A727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slide" Target="slides/slide16.xml" /><Relationship Id="rId3" Type="http://schemas.openxmlformats.org/officeDocument/2006/relationships/slide" Target="slides/slide1.xml" /><Relationship Id="rId21" Type="http://schemas.openxmlformats.org/officeDocument/2006/relationships/viewProps" Target="viewProps.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tableStyles" Target="tableStyles.xml" /><Relationship Id="rId10" Type="http://schemas.openxmlformats.org/officeDocument/2006/relationships/slide" Target="slides/slide8.xml" /><Relationship Id="rId19" Type="http://schemas.openxmlformats.org/officeDocument/2006/relationships/slide" Target="slides/slide17.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29E70-2257-1A29-D556-DE2E739C3C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F1D259-EAC8-8A6D-252D-F415718E03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B648CC-B09F-3A5E-80C9-380E8E97EBEF}"/>
              </a:ext>
            </a:extLst>
          </p:cNvPr>
          <p:cNvSpPr>
            <a:spLocks noGrp="1"/>
          </p:cNvSpPr>
          <p:nvPr>
            <p:ph type="dt" sz="half" idx="10"/>
          </p:nvPr>
        </p:nvSpPr>
        <p:spPr/>
        <p:txBody>
          <a:bodyPr/>
          <a:lstStyle/>
          <a:p>
            <a:fld id="{36005F83-B59E-4F3E-9DB6-AE89D7DCD887}" type="datetimeFigureOut">
              <a:rPr lang="en-US" smtClean="0"/>
              <a:t>10/27/2025</a:t>
            </a:fld>
            <a:endParaRPr lang="en-US"/>
          </a:p>
        </p:txBody>
      </p:sp>
      <p:sp>
        <p:nvSpPr>
          <p:cNvPr id="5" name="Footer Placeholder 4">
            <a:extLst>
              <a:ext uri="{FF2B5EF4-FFF2-40B4-BE49-F238E27FC236}">
                <a16:creationId xmlns:a16="http://schemas.microsoft.com/office/drawing/2014/main" id="{92148356-A2D8-63B3-3BC5-E82869E2E7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77D6D2-7ED4-DDCE-59AE-BCFCF063760C}"/>
              </a:ext>
            </a:extLst>
          </p:cNvPr>
          <p:cNvSpPr>
            <a:spLocks noGrp="1"/>
          </p:cNvSpPr>
          <p:nvPr>
            <p:ph type="sldNum" sz="quarter" idx="12"/>
          </p:nvPr>
        </p:nvSpPr>
        <p:spPr/>
        <p:txBody>
          <a:bodyPr/>
          <a:lstStyle/>
          <a:p>
            <a:fld id="{DDA8DC91-21DD-4D3E-9D18-2B54682D1509}" type="slidenum">
              <a:rPr lang="en-US" smtClean="0"/>
              <a:t>‹#›</a:t>
            </a:fld>
            <a:endParaRPr lang="en-US"/>
          </a:p>
        </p:txBody>
      </p:sp>
    </p:spTree>
    <p:extLst>
      <p:ext uri="{BB962C8B-B14F-4D97-AF65-F5344CB8AC3E}">
        <p14:creationId xmlns:p14="http://schemas.microsoft.com/office/powerpoint/2010/main" val="1139013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EEF1F-FA6E-9A86-4B8E-5DF65A7AA5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AF914E-4473-CED8-8B48-AF60FDFF14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1105B6-383C-FDF4-ABBC-207E04971AC1}"/>
              </a:ext>
            </a:extLst>
          </p:cNvPr>
          <p:cNvSpPr>
            <a:spLocks noGrp="1"/>
          </p:cNvSpPr>
          <p:nvPr>
            <p:ph type="dt" sz="half" idx="10"/>
          </p:nvPr>
        </p:nvSpPr>
        <p:spPr/>
        <p:txBody>
          <a:bodyPr/>
          <a:lstStyle/>
          <a:p>
            <a:fld id="{36005F83-B59E-4F3E-9DB6-AE89D7DCD887}" type="datetimeFigureOut">
              <a:rPr lang="en-US" smtClean="0"/>
              <a:t>10/27/2025</a:t>
            </a:fld>
            <a:endParaRPr lang="en-US"/>
          </a:p>
        </p:txBody>
      </p:sp>
      <p:sp>
        <p:nvSpPr>
          <p:cNvPr id="5" name="Footer Placeholder 4">
            <a:extLst>
              <a:ext uri="{FF2B5EF4-FFF2-40B4-BE49-F238E27FC236}">
                <a16:creationId xmlns:a16="http://schemas.microsoft.com/office/drawing/2014/main" id="{DFD80FCF-02D7-491D-F713-F8B6125D46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7FA31C-6CDD-2044-3E5D-75CC22D51764}"/>
              </a:ext>
            </a:extLst>
          </p:cNvPr>
          <p:cNvSpPr>
            <a:spLocks noGrp="1"/>
          </p:cNvSpPr>
          <p:nvPr>
            <p:ph type="sldNum" sz="quarter" idx="12"/>
          </p:nvPr>
        </p:nvSpPr>
        <p:spPr/>
        <p:txBody>
          <a:bodyPr/>
          <a:lstStyle/>
          <a:p>
            <a:fld id="{DDA8DC91-21DD-4D3E-9D18-2B54682D1509}" type="slidenum">
              <a:rPr lang="en-US" smtClean="0"/>
              <a:t>‹#›</a:t>
            </a:fld>
            <a:endParaRPr lang="en-US"/>
          </a:p>
        </p:txBody>
      </p:sp>
    </p:spTree>
    <p:extLst>
      <p:ext uri="{BB962C8B-B14F-4D97-AF65-F5344CB8AC3E}">
        <p14:creationId xmlns:p14="http://schemas.microsoft.com/office/powerpoint/2010/main" val="4135387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237BB6-A681-AADC-A9F9-D3D644B5B6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CFCCEF-D1A7-526B-E8CB-6D7D09FD05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FD9899-41BD-9FB1-47A9-CF0C6C6F207F}"/>
              </a:ext>
            </a:extLst>
          </p:cNvPr>
          <p:cNvSpPr>
            <a:spLocks noGrp="1"/>
          </p:cNvSpPr>
          <p:nvPr>
            <p:ph type="dt" sz="half" idx="10"/>
          </p:nvPr>
        </p:nvSpPr>
        <p:spPr/>
        <p:txBody>
          <a:bodyPr/>
          <a:lstStyle/>
          <a:p>
            <a:fld id="{36005F83-B59E-4F3E-9DB6-AE89D7DCD887}" type="datetimeFigureOut">
              <a:rPr lang="en-US" smtClean="0"/>
              <a:t>10/27/2025</a:t>
            </a:fld>
            <a:endParaRPr lang="en-US"/>
          </a:p>
        </p:txBody>
      </p:sp>
      <p:sp>
        <p:nvSpPr>
          <p:cNvPr id="5" name="Footer Placeholder 4">
            <a:extLst>
              <a:ext uri="{FF2B5EF4-FFF2-40B4-BE49-F238E27FC236}">
                <a16:creationId xmlns:a16="http://schemas.microsoft.com/office/drawing/2014/main" id="{D18FC496-C218-C84D-C97B-4682F89EE3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FAF585-F347-ABC6-AA37-7C4E4D82B51D}"/>
              </a:ext>
            </a:extLst>
          </p:cNvPr>
          <p:cNvSpPr>
            <a:spLocks noGrp="1"/>
          </p:cNvSpPr>
          <p:nvPr>
            <p:ph type="sldNum" sz="quarter" idx="12"/>
          </p:nvPr>
        </p:nvSpPr>
        <p:spPr/>
        <p:txBody>
          <a:bodyPr/>
          <a:lstStyle/>
          <a:p>
            <a:fld id="{DDA8DC91-21DD-4D3E-9D18-2B54682D1509}" type="slidenum">
              <a:rPr lang="en-US" smtClean="0"/>
              <a:t>‹#›</a:t>
            </a:fld>
            <a:endParaRPr lang="en-US"/>
          </a:p>
        </p:txBody>
      </p:sp>
    </p:spTree>
    <p:extLst>
      <p:ext uri="{BB962C8B-B14F-4D97-AF65-F5344CB8AC3E}">
        <p14:creationId xmlns:p14="http://schemas.microsoft.com/office/powerpoint/2010/main" val="2568917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6AAF5-5999-B277-D461-063B98D2CB9E}"/>
              </a:ext>
            </a:extLst>
          </p:cNvPr>
          <p:cNvSpPr>
            <a:spLocks noGrp="1"/>
          </p:cNvSpPr>
          <p:nvPr>
            <p:ph type="ctrTitle"/>
          </p:nvPr>
        </p:nvSpPr>
        <p:spPr>
          <a:xfrm>
            <a:off x="3701142" y="1122363"/>
            <a:ext cx="6966857"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EC8B5B-13E0-4D44-6D18-2D621A1BE01D}"/>
              </a:ext>
            </a:extLst>
          </p:cNvPr>
          <p:cNvSpPr>
            <a:spLocks noGrp="1"/>
          </p:cNvSpPr>
          <p:nvPr>
            <p:ph type="subTitle" idx="1"/>
          </p:nvPr>
        </p:nvSpPr>
        <p:spPr>
          <a:xfrm>
            <a:off x="3701142" y="3602038"/>
            <a:ext cx="696685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8285A8-FE82-B985-2553-B5D30FE36725}"/>
              </a:ext>
            </a:extLst>
          </p:cNvPr>
          <p:cNvSpPr>
            <a:spLocks noGrp="1"/>
          </p:cNvSpPr>
          <p:nvPr>
            <p:ph type="dt" sz="half" idx="10"/>
          </p:nvPr>
        </p:nvSpPr>
        <p:spPr/>
        <p:txBody>
          <a:bodyPr/>
          <a:lstStyle/>
          <a:p>
            <a:fld id="{E6B17EF3-C750-4CBB-BB51-8C6D9CAFDC79}" type="datetimeFigureOut">
              <a:rPr lang="en-US" smtClean="0"/>
              <a:t>10/27/2025</a:t>
            </a:fld>
            <a:endParaRPr lang="en-US"/>
          </a:p>
        </p:txBody>
      </p:sp>
      <p:sp>
        <p:nvSpPr>
          <p:cNvPr id="5" name="Footer Placeholder 4">
            <a:extLst>
              <a:ext uri="{FF2B5EF4-FFF2-40B4-BE49-F238E27FC236}">
                <a16:creationId xmlns:a16="http://schemas.microsoft.com/office/drawing/2014/main" id="{4A6A3AD0-2E5B-B16B-ABCE-115B6EE60C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384B32-68CA-D6B9-BA6A-F6BE2154EBC2}"/>
              </a:ext>
            </a:extLst>
          </p:cNvPr>
          <p:cNvSpPr>
            <a:spLocks noGrp="1"/>
          </p:cNvSpPr>
          <p:nvPr>
            <p:ph type="sldNum" sz="quarter" idx="12"/>
          </p:nvPr>
        </p:nvSpPr>
        <p:spPr/>
        <p:txBody>
          <a:bodyPr/>
          <a:lstStyle/>
          <a:p>
            <a:fld id="{E81C6951-FCED-46FD-9759-D1158A2B5405}" type="slidenum">
              <a:rPr lang="en-US" smtClean="0"/>
              <a:t>‹#›</a:t>
            </a:fld>
            <a:endParaRPr lang="en-US"/>
          </a:p>
        </p:txBody>
      </p:sp>
    </p:spTree>
    <p:extLst>
      <p:ext uri="{BB962C8B-B14F-4D97-AF65-F5344CB8AC3E}">
        <p14:creationId xmlns:p14="http://schemas.microsoft.com/office/powerpoint/2010/main" val="2611052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A509-80DD-F507-EFF8-F3582AD2DA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E875A3-C76E-907C-687B-2B823F8D69FA}"/>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78E02E7-D0BD-6731-765E-229363D68F07}"/>
              </a:ext>
            </a:extLst>
          </p:cNvPr>
          <p:cNvSpPr>
            <a:spLocks noGrp="1"/>
          </p:cNvSpPr>
          <p:nvPr>
            <p:ph type="dt" sz="half" idx="10"/>
          </p:nvPr>
        </p:nvSpPr>
        <p:spPr/>
        <p:txBody>
          <a:bodyPr/>
          <a:lstStyle/>
          <a:p>
            <a:fld id="{E6B17EF3-C750-4CBB-BB51-8C6D9CAFDC79}" type="datetimeFigureOut">
              <a:rPr lang="en-US" smtClean="0"/>
              <a:t>10/27/2025</a:t>
            </a:fld>
            <a:endParaRPr lang="en-US"/>
          </a:p>
        </p:txBody>
      </p:sp>
      <p:sp>
        <p:nvSpPr>
          <p:cNvPr id="5" name="Footer Placeholder 4">
            <a:extLst>
              <a:ext uri="{FF2B5EF4-FFF2-40B4-BE49-F238E27FC236}">
                <a16:creationId xmlns:a16="http://schemas.microsoft.com/office/drawing/2014/main" id="{D2ADFBE6-E101-3680-901D-CCA5DD6E083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9F8524-55C1-5DB5-B71D-F752E3B23DFA}"/>
              </a:ext>
            </a:extLst>
          </p:cNvPr>
          <p:cNvSpPr>
            <a:spLocks noGrp="1"/>
          </p:cNvSpPr>
          <p:nvPr>
            <p:ph type="sldNum" sz="quarter" idx="12"/>
          </p:nvPr>
        </p:nvSpPr>
        <p:spPr/>
        <p:txBody>
          <a:bodyPr/>
          <a:lstStyle/>
          <a:p>
            <a:fld id="{E81C6951-FCED-46FD-9759-D1158A2B5405}" type="slidenum">
              <a:rPr lang="en-US" smtClean="0"/>
              <a:t>‹#›</a:t>
            </a:fld>
            <a:endParaRPr lang="en-US"/>
          </a:p>
        </p:txBody>
      </p:sp>
    </p:spTree>
    <p:extLst>
      <p:ext uri="{BB962C8B-B14F-4D97-AF65-F5344CB8AC3E}">
        <p14:creationId xmlns:p14="http://schemas.microsoft.com/office/powerpoint/2010/main" val="2686235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23DEC-8BE4-1EA7-DD12-233CAD6984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9371B4-BA83-F2C2-0534-4C0C5BB211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597984-9699-08DC-8934-7D321D16BA45}"/>
              </a:ext>
            </a:extLst>
          </p:cNvPr>
          <p:cNvSpPr>
            <a:spLocks noGrp="1"/>
          </p:cNvSpPr>
          <p:nvPr>
            <p:ph type="dt" sz="half" idx="10"/>
          </p:nvPr>
        </p:nvSpPr>
        <p:spPr/>
        <p:txBody>
          <a:bodyPr/>
          <a:lstStyle/>
          <a:p>
            <a:fld id="{E6B17EF3-C750-4CBB-BB51-8C6D9CAFDC79}" type="datetimeFigureOut">
              <a:rPr lang="en-US" smtClean="0"/>
              <a:t>10/27/2025</a:t>
            </a:fld>
            <a:endParaRPr lang="en-US"/>
          </a:p>
        </p:txBody>
      </p:sp>
      <p:sp>
        <p:nvSpPr>
          <p:cNvPr id="5" name="Footer Placeholder 4">
            <a:extLst>
              <a:ext uri="{FF2B5EF4-FFF2-40B4-BE49-F238E27FC236}">
                <a16:creationId xmlns:a16="http://schemas.microsoft.com/office/drawing/2014/main" id="{0D9DED78-F2A3-C584-A5EA-A5E90EEA69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D929C7-D96A-9B14-CCF1-DCADA8C6E719}"/>
              </a:ext>
            </a:extLst>
          </p:cNvPr>
          <p:cNvSpPr>
            <a:spLocks noGrp="1"/>
          </p:cNvSpPr>
          <p:nvPr>
            <p:ph type="sldNum" sz="quarter" idx="12"/>
          </p:nvPr>
        </p:nvSpPr>
        <p:spPr/>
        <p:txBody>
          <a:bodyPr/>
          <a:lstStyle/>
          <a:p>
            <a:fld id="{E81C6951-FCED-46FD-9759-D1158A2B5405}" type="slidenum">
              <a:rPr lang="en-US" smtClean="0"/>
              <a:t>‹#›</a:t>
            </a:fld>
            <a:endParaRPr lang="en-US"/>
          </a:p>
        </p:txBody>
      </p:sp>
    </p:spTree>
    <p:extLst>
      <p:ext uri="{BB962C8B-B14F-4D97-AF65-F5344CB8AC3E}">
        <p14:creationId xmlns:p14="http://schemas.microsoft.com/office/powerpoint/2010/main" val="3526454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971CA-6544-DAA8-3673-82F870B830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0A11A7-1774-99F9-20BA-7A62775D2B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BD2F01-E0D1-DC69-D3E4-AB8D59311A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F48A8E-9670-AFAD-8CB6-71357E794412}"/>
              </a:ext>
            </a:extLst>
          </p:cNvPr>
          <p:cNvSpPr>
            <a:spLocks noGrp="1"/>
          </p:cNvSpPr>
          <p:nvPr>
            <p:ph type="dt" sz="half" idx="10"/>
          </p:nvPr>
        </p:nvSpPr>
        <p:spPr/>
        <p:txBody>
          <a:bodyPr/>
          <a:lstStyle/>
          <a:p>
            <a:fld id="{E6B17EF3-C750-4CBB-BB51-8C6D9CAFDC79}" type="datetimeFigureOut">
              <a:rPr lang="en-US" smtClean="0"/>
              <a:t>10/27/2025</a:t>
            </a:fld>
            <a:endParaRPr lang="en-US"/>
          </a:p>
        </p:txBody>
      </p:sp>
      <p:sp>
        <p:nvSpPr>
          <p:cNvPr id="6" name="Footer Placeholder 5">
            <a:extLst>
              <a:ext uri="{FF2B5EF4-FFF2-40B4-BE49-F238E27FC236}">
                <a16:creationId xmlns:a16="http://schemas.microsoft.com/office/drawing/2014/main" id="{044E4C8A-9421-B805-4D76-FA9A23B208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2B1A10-4F61-4FA3-94CE-15BA235C0415}"/>
              </a:ext>
            </a:extLst>
          </p:cNvPr>
          <p:cNvSpPr>
            <a:spLocks noGrp="1"/>
          </p:cNvSpPr>
          <p:nvPr>
            <p:ph type="sldNum" sz="quarter" idx="12"/>
          </p:nvPr>
        </p:nvSpPr>
        <p:spPr/>
        <p:txBody>
          <a:bodyPr/>
          <a:lstStyle/>
          <a:p>
            <a:fld id="{E81C6951-FCED-46FD-9759-D1158A2B5405}" type="slidenum">
              <a:rPr lang="en-US" smtClean="0"/>
              <a:t>‹#›</a:t>
            </a:fld>
            <a:endParaRPr lang="en-US"/>
          </a:p>
        </p:txBody>
      </p:sp>
    </p:spTree>
    <p:extLst>
      <p:ext uri="{BB962C8B-B14F-4D97-AF65-F5344CB8AC3E}">
        <p14:creationId xmlns:p14="http://schemas.microsoft.com/office/powerpoint/2010/main" val="1221780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9111C-BBBB-A372-AB0A-A7AC142DFB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566CA8-8B6D-33AB-07FD-0CAF60512C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8F5B29-9B2C-7944-C7C6-D871893AAE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2947B5-0BFC-3006-2794-959E6654CD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CA7556-0B5B-A94E-1296-BCC2C5D067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63FDA4-ED16-9275-013A-28BAA3F4827F}"/>
              </a:ext>
            </a:extLst>
          </p:cNvPr>
          <p:cNvSpPr>
            <a:spLocks noGrp="1"/>
          </p:cNvSpPr>
          <p:nvPr>
            <p:ph type="dt" sz="half" idx="10"/>
          </p:nvPr>
        </p:nvSpPr>
        <p:spPr/>
        <p:txBody>
          <a:bodyPr/>
          <a:lstStyle/>
          <a:p>
            <a:fld id="{E6B17EF3-C750-4CBB-BB51-8C6D9CAFDC79}" type="datetimeFigureOut">
              <a:rPr lang="en-US" smtClean="0"/>
              <a:t>10/27/2025</a:t>
            </a:fld>
            <a:endParaRPr lang="en-US"/>
          </a:p>
        </p:txBody>
      </p:sp>
      <p:sp>
        <p:nvSpPr>
          <p:cNvPr id="8" name="Footer Placeholder 7">
            <a:extLst>
              <a:ext uri="{FF2B5EF4-FFF2-40B4-BE49-F238E27FC236}">
                <a16:creationId xmlns:a16="http://schemas.microsoft.com/office/drawing/2014/main" id="{BFACEB65-3436-665D-6F2C-34FD9317B8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BE88DC-5A61-F9E9-61A3-B973B7A85FD1}"/>
              </a:ext>
            </a:extLst>
          </p:cNvPr>
          <p:cNvSpPr>
            <a:spLocks noGrp="1"/>
          </p:cNvSpPr>
          <p:nvPr>
            <p:ph type="sldNum" sz="quarter" idx="12"/>
          </p:nvPr>
        </p:nvSpPr>
        <p:spPr/>
        <p:txBody>
          <a:bodyPr/>
          <a:lstStyle/>
          <a:p>
            <a:fld id="{E81C6951-FCED-46FD-9759-D1158A2B5405}" type="slidenum">
              <a:rPr lang="en-US" smtClean="0"/>
              <a:t>‹#›</a:t>
            </a:fld>
            <a:endParaRPr lang="en-US"/>
          </a:p>
        </p:txBody>
      </p:sp>
    </p:spTree>
    <p:extLst>
      <p:ext uri="{BB962C8B-B14F-4D97-AF65-F5344CB8AC3E}">
        <p14:creationId xmlns:p14="http://schemas.microsoft.com/office/powerpoint/2010/main" val="3392230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8B89-8040-D6E2-69FF-603A5AF316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77A73A-CFF8-BBD1-10F4-F66E72DC5C89}"/>
              </a:ext>
            </a:extLst>
          </p:cNvPr>
          <p:cNvSpPr>
            <a:spLocks noGrp="1"/>
          </p:cNvSpPr>
          <p:nvPr>
            <p:ph type="dt" sz="half" idx="10"/>
          </p:nvPr>
        </p:nvSpPr>
        <p:spPr/>
        <p:txBody>
          <a:bodyPr/>
          <a:lstStyle/>
          <a:p>
            <a:fld id="{E6B17EF3-C750-4CBB-BB51-8C6D9CAFDC79}" type="datetimeFigureOut">
              <a:rPr lang="en-US" smtClean="0"/>
              <a:t>10/27/2025</a:t>
            </a:fld>
            <a:endParaRPr lang="en-US"/>
          </a:p>
        </p:txBody>
      </p:sp>
      <p:sp>
        <p:nvSpPr>
          <p:cNvPr id="4" name="Footer Placeholder 3">
            <a:extLst>
              <a:ext uri="{FF2B5EF4-FFF2-40B4-BE49-F238E27FC236}">
                <a16:creationId xmlns:a16="http://schemas.microsoft.com/office/drawing/2014/main" id="{F00D9384-270F-3185-884C-29828EFF51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D84DF8-B94B-E33C-10F7-6F6B0B0F942D}"/>
              </a:ext>
            </a:extLst>
          </p:cNvPr>
          <p:cNvSpPr>
            <a:spLocks noGrp="1"/>
          </p:cNvSpPr>
          <p:nvPr>
            <p:ph type="sldNum" sz="quarter" idx="12"/>
          </p:nvPr>
        </p:nvSpPr>
        <p:spPr/>
        <p:txBody>
          <a:bodyPr/>
          <a:lstStyle/>
          <a:p>
            <a:fld id="{E81C6951-FCED-46FD-9759-D1158A2B5405}" type="slidenum">
              <a:rPr lang="en-US" smtClean="0"/>
              <a:t>‹#›</a:t>
            </a:fld>
            <a:endParaRPr lang="en-US"/>
          </a:p>
        </p:txBody>
      </p:sp>
    </p:spTree>
    <p:extLst>
      <p:ext uri="{BB962C8B-B14F-4D97-AF65-F5344CB8AC3E}">
        <p14:creationId xmlns:p14="http://schemas.microsoft.com/office/powerpoint/2010/main" val="1137539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670EC1-FAB6-F733-042F-16DE461B7125}"/>
              </a:ext>
            </a:extLst>
          </p:cNvPr>
          <p:cNvSpPr>
            <a:spLocks noGrp="1"/>
          </p:cNvSpPr>
          <p:nvPr>
            <p:ph type="dt" sz="half" idx="10"/>
          </p:nvPr>
        </p:nvSpPr>
        <p:spPr/>
        <p:txBody>
          <a:bodyPr/>
          <a:lstStyle/>
          <a:p>
            <a:fld id="{E6B17EF3-C750-4CBB-BB51-8C6D9CAFDC79}" type="datetimeFigureOut">
              <a:rPr lang="en-US" smtClean="0"/>
              <a:t>10/27/2025</a:t>
            </a:fld>
            <a:endParaRPr lang="en-US"/>
          </a:p>
        </p:txBody>
      </p:sp>
      <p:sp>
        <p:nvSpPr>
          <p:cNvPr id="3" name="Footer Placeholder 2">
            <a:extLst>
              <a:ext uri="{FF2B5EF4-FFF2-40B4-BE49-F238E27FC236}">
                <a16:creationId xmlns:a16="http://schemas.microsoft.com/office/drawing/2014/main" id="{59F0D720-E0E7-6BEA-DE53-7D4336BBBF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F34B55-0E5F-2E34-7470-3104610026D6}"/>
              </a:ext>
            </a:extLst>
          </p:cNvPr>
          <p:cNvSpPr>
            <a:spLocks noGrp="1"/>
          </p:cNvSpPr>
          <p:nvPr>
            <p:ph type="sldNum" sz="quarter" idx="12"/>
          </p:nvPr>
        </p:nvSpPr>
        <p:spPr/>
        <p:txBody>
          <a:bodyPr/>
          <a:lstStyle/>
          <a:p>
            <a:fld id="{E81C6951-FCED-46FD-9759-D1158A2B5405}" type="slidenum">
              <a:rPr lang="en-US" smtClean="0"/>
              <a:t>‹#›</a:t>
            </a:fld>
            <a:endParaRPr lang="en-US"/>
          </a:p>
        </p:txBody>
      </p:sp>
    </p:spTree>
    <p:extLst>
      <p:ext uri="{BB962C8B-B14F-4D97-AF65-F5344CB8AC3E}">
        <p14:creationId xmlns:p14="http://schemas.microsoft.com/office/powerpoint/2010/main" val="4721274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07B75-8F05-E800-2D45-554856E68F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A0D984-2400-B51E-A1DC-ED27F35046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6F1728-5842-A262-3E9E-D8B0027CB6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69C0D6-C115-CA91-BDD4-D808AE3271DD}"/>
              </a:ext>
            </a:extLst>
          </p:cNvPr>
          <p:cNvSpPr>
            <a:spLocks noGrp="1"/>
          </p:cNvSpPr>
          <p:nvPr>
            <p:ph type="dt" sz="half" idx="10"/>
          </p:nvPr>
        </p:nvSpPr>
        <p:spPr/>
        <p:txBody>
          <a:bodyPr/>
          <a:lstStyle/>
          <a:p>
            <a:fld id="{E6B17EF3-C750-4CBB-BB51-8C6D9CAFDC79}" type="datetimeFigureOut">
              <a:rPr lang="en-US" smtClean="0"/>
              <a:t>10/27/2025</a:t>
            </a:fld>
            <a:endParaRPr lang="en-US"/>
          </a:p>
        </p:txBody>
      </p:sp>
      <p:sp>
        <p:nvSpPr>
          <p:cNvPr id="6" name="Footer Placeholder 5">
            <a:extLst>
              <a:ext uri="{FF2B5EF4-FFF2-40B4-BE49-F238E27FC236}">
                <a16:creationId xmlns:a16="http://schemas.microsoft.com/office/drawing/2014/main" id="{27114AE9-5B41-F868-5E85-3EA190A5B3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BEC648-D176-05CF-81C9-8A557EF09D82}"/>
              </a:ext>
            </a:extLst>
          </p:cNvPr>
          <p:cNvSpPr>
            <a:spLocks noGrp="1"/>
          </p:cNvSpPr>
          <p:nvPr>
            <p:ph type="sldNum" sz="quarter" idx="12"/>
          </p:nvPr>
        </p:nvSpPr>
        <p:spPr/>
        <p:txBody>
          <a:bodyPr/>
          <a:lstStyle/>
          <a:p>
            <a:fld id="{E81C6951-FCED-46FD-9759-D1158A2B5405}" type="slidenum">
              <a:rPr lang="en-US" smtClean="0"/>
              <a:t>‹#›</a:t>
            </a:fld>
            <a:endParaRPr lang="en-US"/>
          </a:p>
        </p:txBody>
      </p:sp>
    </p:spTree>
    <p:extLst>
      <p:ext uri="{BB962C8B-B14F-4D97-AF65-F5344CB8AC3E}">
        <p14:creationId xmlns:p14="http://schemas.microsoft.com/office/powerpoint/2010/main" val="2360734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EA767-080B-2278-A905-19BDC948A0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70F72D-6C81-D4C7-D10C-D4048CE32B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3C6678-7E3C-6A80-A7A3-9093CDF52A8D}"/>
              </a:ext>
            </a:extLst>
          </p:cNvPr>
          <p:cNvSpPr>
            <a:spLocks noGrp="1"/>
          </p:cNvSpPr>
          <p:nvPr>
            <p:ph type="dt" sz="half" idx="10"/>
          </p:nvPr>
        </p:nvSpPr>
        <p:spPr/>
        <p:txBody>
          <a:bodyPr/>
          <a:lstStyle/>
          <a:p>
            <a:fld id="{36005F83-B59E-4F3E-9DB6-AE89D7DCD887}" type="datetimeFigureOut">
              <a:rPr lang="en-US" smtClean="0"/>
              <a:t>10/27/2025</a:t>
            </a:fld>
            <a:endParaRPr lang="en-US"/>
          </a:p>
        </p:txBody>
      </p:sp>
      <p:sp>
        <p:nvSpPr>
          <p:cNvPr id="5" name="Footer Placeholder 4">
            <a:extLst>
              <a:ext uri="{FF2B5EF4-FFF2-40B4-BE49-F238E27FC236}">
                <a16:creationId xmlns:a16="http://schemas.microsoft.com/office/drawing/2014/main" id="{F6F88BFC-D09A-0315-D7B9-22CCD1C270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AC1758-6C43-41E9-F172-4ECD09AED2DF}"/>
              </a:ext>
            </a:extLst>
          </p:cNvPr>
          <p:cNvSpPr>
            <a:spLocks noGrp="1"/>
          </p:cNvSpPr>
          <p:nvPr>
            <p:ph type="sldNum" sz="quarter" idx="12"/>
          </p:nvPr>
        </p:nvSpPr>
        <p:spPr/>
        <p:txBody>
          <a:bodyPr/>
          <a:lstStyle/>
          <a:p>
            <a:fld id="{DDA8DC91-21DD-4D3E-9D18-2B54682D1509}" type="slidenum">
              <a:rPr lang="en-US" smtClean="0"/>
              <a:t>‹#›</a:t>
            </a:fld>
            <a:endParaRPr lang="en-US"/>
          </a:p>
        </p:txBody>
      </p:sp>
    </p:spTree>
    <p:extLst>
      <p:ext uri="{BB962C8B-B14F-4D97-AF65-F5344CB8AC3E}">
        <p14:creationId xmlns:p14="http://schemas.microsoft.com/office/powerpoint/2010/main" val="453979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CD3E2-D3A7-6E93-9F0D-21D9A3C275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EA0EF1-E9F8-EAE1-90B0-C3103D7E26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7867A6-EE4C-E2B2-C22F-E7251C2A9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9A22D5-5E43-FB08-5839-C773D7109157}"/>
              </a:ext>
            </a:extLst>
          </p:cNvPr>
          <p:cNvSpPr>
            <a:spLocks noGrp="1"/>
          </p:cNvSpPr>
          <p:nvPr>
            <p:ph type="dt" sz="half" idx="10"/>
          </p:nvPr>
        </p:nvSpPr>
        <p:spPr/>
        <p:txBody>
          <a:bodyPr/>
          <a:lstStyle/>
          <a:p>
            <a:fld id="{E6B17EF3-C750-4CBB-BB51-8C6D9CAFDC79}" type="datetimeFigureOut">
              <a:rPr lang="en-US" smtClean="0"/>
              <a:t>10/27/2025</a:t>
            </a:fld>
            <a:endParaRPr lang="en-US"/>
          </a:p>
        </p:txBody>
      </p:sp>
      <p:sp>
        <p:nvSpPr>
          <p:cNvPr id="6" name="Footer Placeholder 5">
            <a:extLst>
              <a:ext uri="{FF2B5EF4-FFF2-40B4-BE49-F238E27FC236}">
                <a16:creationId xmlns:a16="http://schemas.microsoft.com/office/drawing/2014/main" id="{97C692D6-17D3-48ED-C9C1-2D070098C5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0B331C-EFB5-6702-CBB4-21B0341E9BE5}"/>
              </a:ext>
            </a:extLst>
          </p:cNvPr>
          <p:cNvSpPr>
            <a:spLocks noGrp="1"/>
          </p:cNvSpPr>
          <p:nvPr>
            <p:ph type="sldNum" sz="quarter" idx="12"/>
          </p:nvPr>
        </p:nvSpPr>
        <p:spPr/>
        <p:txBody>
          <a:bodyPr/>
          <a:lstStyle/>
          <a:p>
            <a:fld id="{E81C6951-FCED-46FD-9759-D1158A2B5405}" type="slidenum">
              <a:rPr lang="en-US" smtClean="0"/>
              <a:t>‹#›</a:t>
            </a:fld>
            <a:endParaRPr lang="en-US"/>
          </a:p>
        </p:txBody>
      </p:sp>
    </p:spTree>
    <p:extLst>
      <p:ext uri="{BB962C8B-B14F-4D97-AF65-F5344CB8AC3E}">
        <p14:creationId xmlns:p14="http://schemas.microsoft.com/office/powerpoint/2010/main" val="32257593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1B867-DE3D-6382-D063-28ED22CD7C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98DB53-F883-FBF7-DB59-D86DF1C1D8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17C9A-1C95-6A3A-2073-6F10EB47DCE1}"/>
              </a:ext>
            </a:extLst>
          </p:cNvPr>
          <p:cNvSpPr>
            <a:spLocks noGrp="1"/>
          </p:cNvSpPr>
          <p:nvPr>
            <p:ph type="dt" sz="half" idx="10"/>
          </p:nvPr>
        </p:nvSpPr>
        <p:spPr/>
        <p:txBody>
          <a:bodyPr/>
          <a:lstStyle/>
          <a:p>
            <a:fld id="{E6B17EF3-C750-4CBB-BB51-8C6D9CAFDC79}" type="datetimeFigureOut">
              <a:rPr lang="en-US" smtClean="0"/>
              <a:t>10/27/2025</a:t>
            </a:fld>
            <a:endParaRPr lang="en-US"/>
          </a:p>
        </p:txBody>
      </p:sp>
      <p:sp>
        <p:nvSpPr>
          <p:cNvPr id="5" name="Footer Placeholder 4">
            <a:extLst>
              <a:ext uri="{FF2B5EF4-FFF2-40B4-BE49-F238E27FC236}">
                <a16:creationId xmlns:a16="http://schemas.microsoft.com/office/drawing/2014/main" id="{0A91E374-57BA-AB75-0324-AB3B4472C7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D39622-049F-F624-8A1C-ED842E5B8A75}"/>
              </a:ext>
            </a:extLst>
          </p:cNvPr>
          <p:cNvSpPr>
            <a:spLocks noGrp="1"/>
          </p:cNvSpPr>
          <p:nvPr>
            <p:ph type="sldNum" sz="quarter" idx="12"/>
          </p:nvPr>
        </p:nvSpPr>
        <p:spPr/>
        <p:txBody>
          <a:bodyPr/>
          <a:lstStyle/>
          <a:p>
            <a:fld id="{E81C6951-FCED-46FD-9759-D1158A2B5405}" type="slidenum">
              <a:rPr lang="en-US" smtClean="0"/>
              <a:t>‹#›</a:t>
            </a:fld>
            <a:endParaRPr lang="en-US"/>
          </a:p>
        </p:txBody>
      </p:sp>
    </p:spTree>
    <p:extLst>
      <p:ext uri="{BB962C8B-B14F-4D97-AF65-F5344CB8AC3E}">
        <p14:creationId xmlns:p14="http://schemas.microsoft.com/office/powerpoint/2010/main" val="1982391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26DA50-3FDB-E61F-860C-0CEAA1618E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236B8E-E7AD-A5BA-ABA4-2852014939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6BABE5-E8DC-BF29-B1F1-512D86BF6856}"/>
              </a:ext>
            </a:extLst>
          </p:cNvPr>
          <p:cNvSpPr>
            <a:spLocks noGrp="1"/>
          </p:cNvSpPr>
          <p:nvPr>
            <p:ph type="dt" sz="half" idx="10"/>
          </p:nvPr>
        </p:nvSpPr>
        <p:spPr/>
        <p:txBody>
          <a:bodyPr/>
          <a:lstStyle/>
          <a:p>
            <a:fld id="{E6B17EF3-C750-4CBB-BB51-8C6D9CAFDC79}" type="datetimeFigureOut">
              <a:rPr lang="en-US" smtClean="0"/>
              <a:t>10/27/2025</a:t>
            </a:fld>
            <a:endParaRPr lang="en-US"/>
          </a:p>
        </p:txBody>
      </p:sp>
      <p:sp>
        <p:nvSpPr>
          <p:cNvPr id="5" name="Footer Placeholder 4">
            <a:extLst>
              <a:ext uri="{FF2B5EF4-FFF2-40B4-BE49-F238E27FC236}">
                <a16:creationId xmlns:a16="http://schemas.microsoft.com/office/drawing/2014/main" id="{A7ABBFFA-2D2A-26CC-E93C-8C47639D55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8BE3A1-A661-4D30-DCFF-E42738546661}"/>
              </a:ext>
            </a:extLst>
          </p:cNvPr>
          <p:cNvSpPr>
            <a:spLocks noGrp="1"/>
          </p:cNvSpPr>
          <p:nvPr>
            <p:ph type="sldNum" sz="quarter" idx="12"/>
          </p:nvPr>
        </p:nvSpPr>
        <p:spPr/>
        <p:txBody>
          <a:bodyPr/>
          <a:lstStyle/>
          <a:p>
            <a:fld id="{E81C6951-FCED-46FD-9759-D1158A2B5405}" type="slidenum">
              <a:rPr lang="en-US" smtClean="0"/>
              <a:t>‹#›</a:t>
            </a:fld>
            <a:endParaRPr lang="en-US"/>
          </a:p>
        </p:txBody>
      </p:sp>
    </p:spTree>
    <p:extLst>
      <p:ext uri="{BB962C8B-B14F-4D97-AF65-F5344CB8AC3E}">
        <p14:creationId xmlns:p14="http://schemas.microsoft.com/office/powerpoint/2010/main" val="2738347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DFD88-635D-D66B-0994-4F37357CEA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A38355-544B-B6D9-1C13-33EF8874B3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8E89CC-70DB-1FDF-19DB-07367EE8696C}"/>
              </a:ext>
            </a:extLst>
          </p:cNvPr>
          <p:cNvSpPr>
            <a:spLocks noGrp="1"/>
          </p:cNvSpPr>
          <p:nvPr>
            <p:ph type="dt" sz="half" idx="10"/>
          </p:nvPr>
        </p:nvSpPr>
        <p:spPr/>
        <p:txBody>
          <a:bodyPr/>
          <a:lstStyle/>
          <a:p>
            <a:fld id="{36005F83-B59E-4F3E-9DB6-AE89D7DCD887}" type="datetimeFigureOut">
              <a:rPr lang="en-US" smtClean="0"/>
              <a:t>10/27/2025</a:t>
            </a:fld>
            <a:endParaRPr lang="en-US"/>
          </a:p>
        </p:txBody>
      </p:sp>
      <p:sp>
        <p:nvSpPr>
          <p:cNvPr id="5" name="Footer Placeholder 4">
            <a:extLst>
              <a:ext uri="{FF2B5EF4-FFF2-40B4-BE49-F238E27FC236}">
                <a16:creationId xmlns:a16="http://schemas.microsoft.com/office/drawing/2014/main" id="{80ADDC19-3C97-E6ED-931C-54777BB777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16191F-F5C8-92DF-B16B-0DE5BB4ED802}"/>
              </a:ext>
            </a:extLst>
          </p:cNvPr>
          <p:cNvSpPr>
            <a:spLocks noGrp="1"/>
          </p:cNvSpPr>
          <p:nvPr>
            <p:ph type="sldNum" sz="quarter" idx="12"/>
          </p:nvPr>
        </p:nvSpPr>
        <p:spPr/>
        <p:txBody>
          <a:bodyPr/>
          <a:lstStyle/>
          <a:p>
            <a:fld id="{DDA8DC91-21DD-4D3E-9D18-2B54682D1509}" type="slidenum">
              <a:rPr lang="en-US" smtClean="0"/>
              <a:t>‹#›</a:t>
            </a:fld>
            <a:endParaRPr lang="en-US"/>
          </a:p>
        </p:txBody>
      </p:sp>
    </p:spTree>
    <p:extLst>
      <p:ext uri="{BB962C8B-B14F-4D97-AF65-F5344CB8AC3E}">
        <p14:creationId xmlns:p14="http://schemas.microsoft.com/office/powerpoint/2010/main" val="2548600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A1149-6EB5-6109-E6DF-8B4E999719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6E1291-F08F-7A2B-68A1-EF20001C54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D14849-0FC9-77A5-4403-5E3D2E1046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A98BAB-AA25-1250-FAE0-90B227BD7939}"/>
              </a:ext>
            </a:extLst>
          </p:cNvPr>
          <p:cNvSpPr>
            <a:spLocks noGrp="1"/>
          </p:cNvSpPr>
          <p:nvPr>
            <p:ph type="dt" sz="half" idx="10"/>
          </p:nvPr>
        </p:nvSpPr>
        <p:spPr/>
        <p:txBody>
          <a:bodyPr/>
          <a:lstStyle/>
          <a:p>
            <a:fld id="{36005F83-B59E-4F3E-9DB6-AE89D7DCD887}" type="datetimeFigureOut">
              <a:rPr lang="en-US" smtClean="0"/>
              <a:t>10/27/2025</a:t>
            </a:fld>
            <a:endParaRPr lang="en-US"/>
          </a:p>
        </p:txBody>
      </p:sp>
      <p:sp>
        <p:nvSpPr>
          <p:cNvPr id="6" name="Footer Placeholder 5">
            <a:extLst>
              <a:ext uri="{FF2B5EF4-FFF2-40B4-BE49-F238E27FC236}">
                <a16:creationId xmlns:a16="http://schemas.microsoft.com/office/drawing/2014/main" id="{0E74A42F-FD84-C371-D2EB-9F6411068B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D2933-97D9-E347-E0AD-9EC690F9B716}"/>
              </a:ext>
            </a:extLst>
          </p:cNvPr>
          <p:cNvSpPr>
            <a:spLocks noGrp="1"/>
          </p:cNvSpPr>
          <p:nvPr>
            <p:ph type="sldNum" sz="quarter" idx="12"/>
          </p:nvPr>
        </p:nvSpPr>
        <p:spPr/>
        <p:txBody>
          <a:bodyPr/>
          <a:lstStyle/>
          <a:p>
            <a:fld id="{DDA8DC91-21DD-4D3E-9D18-2B54682D1509}" type="slidenum">
              <a:rPr lang="en-US" smtClean="0"/>
              <a:t>‹#›</a:t>
            </a:fld>
            <a:endParaRPr lang="en-US"/>
          </a:p>
        </p:txBody>
      </p:sp>
    </p:spTree>
    <p:extLst>
      <p:ext uri="{BB962C8B-B14F-4D97-AF65-F5344CB8AC3E}">
        <p14:creationId xmlns:p14="http://schemas.microsoft.com/office/powerpoint/2010/main" val="2514734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B175A-A573-3444-8099-03085FC6A0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65F2BC-64CA-1B2E-2336-B22484FA82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DB5232-7E93-2BE4-593C-1CF0AA2A64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DC2079-9904-EE8E-359D-48C6EDD04D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782CEC-ED2A-97C2-BC68-AEDCB24990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438334-EACE-BDBE-E03C-418D43F3DDE3}"/>
              </a:ext>
            </a:extLst>
          </p:cNvPr>
          <p:cNvSpPr>
            <a:spLocks noGrp="1"/>
          </p:cNvSpPr>
          <p:nvPr>
            <p:ph type="dt" sz="half" idx="10"/>
          </p:nvPr>
        </p:nvSpPr>
        <p:spPr/>
        <p:txBody>
          <a:bodyPr/>
          <a:lstStyle/>
          <a:p>
            <a:fld id="{36005F83-B59E-4F3E-9DB6-AE89D7DCD887}" type="datetimeFigureOut">
              <a:rPr lang="en-US" smtClean="0"/>
              <a:t>10/27/2025</a:t>
            </a:fld>
            <a:endParaRPr lang="en-US"/>
          </a:p>
        </p:txBody>
      </p:sp>
      <p:sp>
        <p:nvSpPr>
          <p:cNvPr id="8" name="Footer Placeholder 7">
            <a:extLst>
              <a:ext uri="{FF2B5EF4-FFF2-40B4-BE49-F238E27FC236}">
                <a16:creationId xmlns:a16="http://schemas.microsoft.com/office/drawing/2014/main" id="{EC4F89D9-1633-FBB1-2F62-AB016BD2F9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615832-1B66-677D-C7D5-8FCD0F96B49A}"/>
              </a:ext>
            </a:extLst>
          </p:cNvPr>
          <p:cNvSpPr>
            <a:spLocks noGrp="1"/>
          </p:cNvSpPr>
          <p:nvPr>
            <p:ph type="sldNum" sz="quarter" idx="12"/>
          </p:nvPr>
        </p:nvSpPr>
        <p:spPr/>
        <p:txBody>
          <a:bodyPr/>
          <a:lstStyle/>
          <a:p>
            <a:fld id="{DDA8DC91-21DD-4D3E-9D18-2B54682D1509}" type="slidenum">
              <a:rPr lang="en-US" smtClean="0"/>
              <a:t>‹#›</a:t>
            </a:fld>
            <a:endParaRPr lang="en-US"/>
          </a:p>
        </p:txBody>
      </p:sp>
    </p:spTree>
    <p:extLst>
      <p:ext uri="{BB962C8B-B14F-4D97-AF65-F5344CB8AC3E}">
        <p14:creationId xmlns:p14="http://schemas.microsoft.com/office/powerpoint/2010/main" val="294048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1779F-A7C8-7208-FF3F-9A733DD314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5CEF63-91A3-035C-260E-E460D74DA39A}"/>
              </a:ext>
            </a:extLst>
          </p:cNvPr>
          <p:cNvSpPr>
            <a:spLocks noGrp="1"/>
          </p:cNvSpPr>
          <p:nvPr>
            <p:ph type="dt" sz="half" idx="10"/>
          </p:nvPr>
        </p:nvSpPr>
        <p:spPr/>
        <p:txBody>
          <a:bodyPr/>
          <a:lstStyle/>
          <a:p>
            <a:fld id="{36005F83-B59E-4F3E-9DB6-AE89D7DCD887}" type="datetimeFigureOut">
              <a:rPr lang="en-US" smtClean="0"/>
              <a:t>10/27/2025</a:t>
            </a:fld>
            <a:endParaRPr lang="en-US"/>
          </a:p>
        </p:txBody>
      </p:sp>
      <p:sp>
        <p:nvSpPr>
          <p:cNvPr id="4" name="Footer Placeholder 3">
            <a:extLst>
              <a:ext uri="{FF2B5EF4-FFF2-40B4-BE49-F238E27FC236}">
                <a16:creationId xmlns:a16="http://schemas.microsoft.com/office/drawing/2014/main" id="{7F3609DD-F792-2940-3F4B-19045F254E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7C35C3-2660-39EE-F1F1-76A92898AF06}"/>
              </a:ext>
            </a:extLst>
          </p:cNvPr>
          <p:cNvSpPr>
            <a:spLocks noGrp="1"/>
          </p:cNvSpPr>
          <p:nvPr>
            <p:ph type="sldNum" sz="quarter" idx="12"/>
          </p:nvPr>
        </p:nvSpPr>
        <p:spPr/>
        <p:txBody>
          <a:bodyPr/>
          <a:lstStyle/>
          <a:p>
            <a:fld id="{DDA8DC91-21DD-4D3E-9D18-2B54682D1509}" type="slidenum">
              <a:rPr lang="en-US" smtClean="0"/>
              <a:t>‹#›</a:t>
            </a:fld>
            <a:endParaRPr lang="en-US"/>
          </a:p>
        </p:txBody>
      </p:sp>
    </p:spTree>
    <p:extLst>
      <p:ext uri="{BB962C8B-B14F-4D97-AF65-F5344CB8AC3E}">
        <p14:creationId xmlns:p14="http://schemas.microsoft.com/office/powerpoint/2010/main" val="1101643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008BB8-3F59-94E3-F05B-61A871C25014}"/>
              </a:ext>
            </a:extLst>
          </p:cNvPr>
          <p:cNvSpPr>
            <a:spLocks noGrp="1"/>
          </p:cNvSpPr>
          <p:nvPr>
            <p:ph type="dt" sz="half" idx="10"/>
          </p:nvPr>
        </p:nvSpPr>
        <p:spPr/>
        <p:txBody>
          <a:bodyPr/>
          <a:lstStyle/>
          <a:p>
            <a:fld id="{36005F83-B59E-4F3E-9DB6-AE89D7DCD887}" type="datetimeFigureOut">
              <a:rPr lang="en-US" smtClean="0"/>
              <a:t>10/27/2025</a:t>
            </a:fld>
            <a:endParaRPr lang="en-US"/>
          </a:p>
        </p:txBody>
      </p:sp>
      <p:sp>
        <p:nvSpPr>
          <p:cNvPr id="3" name="Footer Placeholder 2">
            <a:extLst>
              <a:ext uri="{FF2B5EF4-FFF2-40B4-BE49-F238E27FC236}">
                <a16:creationId xmlns:a16="http://schemas.microsoft.com/office/drawing/2014/main" id="{1D4A4FC1-974C-7199-7D71-60A88540F559}"/>
              </a:ext>
            </a:extLst>
          </p:cNvPr>
          <p:cNvSpPr>
            <a:spLocks noGrp="1"/>
          </p:cNvSpPr>
          <p:nvPr>
            <p:ph type="ftr" sz="quarter" idx="11"/>
          </p:nvPr>
        </p:nvSpPr>
        <p:spPr/>
        <p:txBody>
          <a:bodyPr/>
          <a:lstStyle/>
          <a:p>
            <a:r>
              <a:rPr lang="en-US" dirty="0"/>
              <a:t>Follow TASK  |  www.actuarieskenya.or.ke </a:t>
            </a:r>
          </a:p>
        </p:txBody>
      </p:sp>
      <p:sp>
        <p:nvSpPr>
          <p:cNvPr id="4" name="Slide Number Placeholder 3">
            <a:extLst>
              <a:ext uri="{FF2B5EF4-FFF2-40B4-BE49-F238E27FC236}">
                <a16:creationId xmlns:a16="http://schemas.microsoft.com/office/drawing/2014/main" id="{8FB37D39-6931-9207-45B6-EA6C82432337}"/>
              </a:ext>
            </a:extLst>
          </p:cNvPr>
          <p:cNvSpPr>
            <a:spLocks noGrp="1"/>
          </p:cNvSpPr>
          <p:nvPr>
            <p:ph type="sldNum" sz="quarter" idx="12"/>
          </p:nvPr>
        </p:nvSpPr>
        <p:spPr/>
        <p:txBody>
          <a:bodyPr/>
          <a:lstStyle/>
          <a:p>
            <a:fld id="{DDA8DC91-21DD-4D3E-9D18-2B54682D1509}" type="slidenum">
              <a:rPr lang="en-US" smtClean="0"/>
              <a:t>‹#›</a:t>
            </a:fld>
            <a:endParaRPr lang="en-US"/>
          </a:p>
        </p:txBody>
      </p:sp>
    </p:spTree>
    <p:extLst>
      <p:ext uri="{BB962C8B-B14F-4D97-AF65-F5344CB8AC3E}">
        <p14:creationId xmlns:p14="http://schemas.microsoft.com/office/powerpoint/2010/main" val="2173128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2DBD9-D5B2-143F-E38B-3A437388A7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DA34A1-78B7-F70B-7FD6-A386379C78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C6343E-C9AD-2D8A-A9E8-6ABF94C26A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057666-BB75-C027-F053-9BC1D70E3273}"/>
              </a:ext>
            </a:extLst>
          </p:cNvPr>
          <p:cNvSpPr>
            <a:spLocks noGrp="1"/>
          </p:cNvSpPr>
          <p:nvPr>
            <p:ph type="dt" sz="half" idx="10"/>
          </p:nvPr>
        </p:nvSpPr>
        <p:spPr/>
        <p:txBody>
          <a:bodyPr/>
          <a:lstStyle/>
          <a:p>
            <a:fld id="{36005F83-B59E-4F3E-9DB6-AE89D7DCD887}" type="datetimeFigureOut">
              <a:rPr lang="en-US" smtClean="0"/>
              <a:t>10/27/2025</a:t>
            </a:fld>
            <a:endParaRPr lang="en-US"/>
          </a:p>
        </p:txBody>
      </p:sp>
      <p:sp>
        <p:nvSpPr>
          <p:cNvPr id="6" name="Footer Placeholder 5">
            <a:extLst>
              <a:ext uri="{FF2B5EF4-FFF2-40B4-BE49-F238E27FC236}">
                <a16:creationId xmlns:a16="http://schemas.microsoft.com/office/drawing/2014/main" id="{E535C3C2-1230-F4FE-4354-2349F18052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62A468-7BB8-F1FE-3F32-0AA45D58BC78}"/>
              </a:ext>
            </a:extLst>
          </p:cNvPr>
          <p:cNvSpPr>
            <a:spLocks noGrp="1"/>
          </p:cNvSpPr>
          <p:nvPr>
            <p:ph type="sldNum" sz="quarter" idx="12"/>
          </p:nvPr>
        </p:nvSpPr>
        <p:spPr/>
        <p:txBody>
          <a:bodyPr/>
          <a:lstStyle/>
          <a:p>
            <a:fld id="{DDA8DC91-21DD-4D3E-9D18-2B54682D1509}" type="slidenum">
              <a:rPr lang="en-US" smtClean="0"/>
              <a:t>‹#›</a:t>
            </a:fld>
            <a:endParaRPr lang="en-US"/>
          </a:p>
        </p:txBody>
      </p:sp>
    </p:spTree>
    <p:extLst>
      <p:ext uri="{BB962C8B-B14F-4D97-AF65-F5344CB8AC3E}">
        <p14:creationId xmlns:p14="http://schemas.microsoft.com/office/powerpoint/2010/main" val="745492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0F093-37A5-F0BD-3A95-F0F4484504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63B7B4-97D9-5C08-D3ED-FCD058E64F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2755E5-54FE-29D6-A4B5-8DD5E2BDD7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B251AB-8F64-4C55-7AAE-4E636AE5F5F0}"/>
              </a:ext>
            </a:extLst>
          </p:cNvPr>
          <p:cNvSpPr>
            <a:spLocks noGrp="1"/>
          </p:cNvSpPr>
          <p:nvPr>
            <p:ph type="dt" sz="half" idx="10"/>
          </p:nvPr>
        </p:nvSpPr>
        <p:spPr/>
        <p:txBody>
          <a:bodyPr/>
          <a:lstStyle/>
          <a:p>
            <a:fld id="{36005F83-B59E-4F3E-9DB6-AE89D7DCD887}" type="datetimeFigureOut">
              <a:rPr lang="en-US" smtClean="0"/>
              <a:t>10/27/2025</a:t>
            </a:fld>
            <a:endParaRPr lang="en-US"/>
          </a:p>
        </p:txBody>
      </p:sp>
      <p:sp>
        <p:nvSpPr>
          <p:cNvPr id="6" name="Footer Placeholder 5">
            <a:extLst>
              <a:ext uri="{FF2B5EF4-FFF2-40B4-BE49-F238E27FC236}">
                <a16:creationId xmlns:a16="http://schemas.microsoft.com/office/drawing/2014/main" id="{6AF487DB-3A39-FE9A-3DDF-61E085856C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970972-51AF-A022-1077-9F253BA00757}"/>
              </a:ext>
            </a:extLst>
          </p:cNvPr>
          <p:cNvSpPr>
            <a:spLocks noGrp="1"/>
          </p:cNvSpPr>
          <p:nvPr>
            <p:ph type="sldNum" sz="quarter" idx="12"/>
          </p:nvPr>
        </p:nvSpPr>
        <p:spPr/>
        <p:txBody>
          <a:bodyPr/>
          <a:lstStyle/>
          <a:p>
            <a:fld id="{DDA8DC91-21DD-4D3E-9D18-2B54682D1509}" type="slidenum">
              <a:rPr lang="en-US" smtClean="0"/>
              <a:t>‹#›</a:t>
            </a:fld>
            <a:endParaRPr lang="en-US"/>
          </a:p>
        </p:txBody>
      </p:sp>
    </p:spTree>
    <p:extLst>
      <p:ext uri="{BB962C8B-B14F-4D97-AF65-F5344CB8AC3E}">
        <p14:creationId xmlns:p14="http://schemas.microsoft.com/office/powerpoint/2010/main" val="134657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pn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image" Target="../media/image2.png"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13" Type="http://schemas.openxmlformats.org/officeDocument/2006/relationships/image" Target="../media/image3.png"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 Id="rId14" Type="http://schemas.openxmlformats.org/officeDocument/2006/relationships/image" Target="../media/image2.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18771B-A8CE-548E-72EB-1FFBADF6F1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99FB23-5B0A-761F-A102-DEA003331D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A391BC-143B-D20D-1257-CDB41FBDEC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005F83-B59E-4F3E-9DB6-AE89D7DCD887}" type="datetimeFigureOut">
              <a:rPr lang="en-US" smtClean="0"/>
              <a:t>10/27/2025</a:t>
            </a:fld>
            <a:endParaRPr lang="en-US"/>
          </a:p>
        </p:txBody>
      </p:sp>
      <p:sp>
        <p:nvSpPr>
          <p:cNvPr id="5" name="Footer Placeholder 4">
            <a:extLst>
              <a:ext uri="{FF2B5EF4-FFF2-40B4-BE49-F238E27FC236}">
                <a16:creationId xmlns:a16="http://schemas.microsoft.com/office/drawing/2014/main" id="{84FF65FD-CF9A-86D5-42CA-CD8F01D6CE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E804C7A-36E7-15AE-04A3-2D6619908A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A8DC91-21DD-4D3E-9D18-2B54682D1509}" type="slidenum">
              <a:rPr lang="en-US" smtClean="0"/>
              <a:t>‹#›</a:t>
            </a:fld>
            <a:endParaRPr lang="en-US"/>
          </a:p>
        </p:txBody>
      </p:sp>
      <p:pic>
        <p:nvPicPr>
          <p:cNvPr id="10" name="Picture 9">
            <a:extLst>
              <a:ext uri="{FF2B5EF4-FFF2-40B4-BE49-F238E27FC236}">
                <a16:creationId xmlns:a16="http://schemas.microsoft.com/office/drawing/2014/main" id="{6DDF87D1-A394-8CA3-734A-2F113B6B2E56}"/>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4038600" y="6356350"/>
            <a:ext cx="5311909" cy="365125"/>
          </a:xfrm>
          <a:prstGeom prst="rect">
            <a:avLst/>
          </a:prstGeom>
        </p:spPr>
      </p:pic>
    </p:spTree>
    <p:extLst>
      <p:ext uri="{BB962C8B-B14F-4D97-AF65-F5344CB8AC3E}">
        <p14:creationId xmlns:p14="http://schemas.microsoft.com/office/powerpoint/2010/main" val="26190631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9432B7-C57A-19AC-F428-84277CE36557}"/>
              </a:ext>
            </a:extLst>
          </p:cNvPr>
          <p:cNvSpPr>
            <a:spLocks noGrp="1"/>
          </p:cNvSpPr>
          <p:nvPr>
            <p:ph type="title"/>
          </p:nvPr>
        </p:nvSpPr>
        <p:spPr>
          <a:xfrm>
            <a:off x="3385456" y="1148897"/>
            <a:ext cx="7968343"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B3A9F2-441C-B0A2-1CD2-45C70CF2794C}"/>
              </a:ext>
            </a:extLst>
          </p:cNvPr>
          <p:cNvSpPr>
            <a:spLocks noGrp="1"/>
          </p:cNvSpPr>
          <p:nvPr>
            <p:ph type="body" idx="1"/>
          </p:nvPr>
        </p:nvSpPr>
        <p:spPr>
          <a:xfrm>
            <a:off x="3385456" y="2754085"/>
            <a:ext cx="7968344" cy="34228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9F190FF-47C6-EA31-EC52-7EB235AC7A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17EF3-C750-4CBB-BB51-8C6D9CAFDC79}" type="datetimeFigureOut">
              <a:rPr lang="en-US" smtClean="0"/>
              <a:t>10/27/2025</a:t>
            </a:fld>
            <a:endParaRPr lang="en-US"/>
          </a:p>
        </p:txBody>
      </p:sp>
      <p:sp>
        <p:nvSpPr>
          <p:cNvPr id="5" name="Footer Placeholder 4">
            <a:extLst>
              <a:ext uri="{FF2B5EF4-FFF2-40B4-BE49-F238E27FC236}">
                <a16:creationId xmlns:a16="http://schemas.microsoft.com/office/drawing/2014/main" id="{D7AD269E-85C2-20A3-3B33-0586472C1A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25EF6FC-3E13-FDDA-640F-7F3B2ADF7B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1C6951-FCED-46FD-9759-D1158A2B5405}" type="slidenum">
              <a:rPr lang="en-US" smtClean="0"/>
              <a:t>‹#›</a:t>
            </a:fld>
            <a:endParaRPr lang="en-US"/>
          </a:p>
        </p:txBody>
      </p:sp>
      <p:pic>
        <p:nvPicPr>
          <p:cNvPr id="9" name="Picture 8">
            <a:extLst>
              <a:ext uri="{FF2B5EF4-FFF2-40B4-BE49-F238E27FC236}">
                <a16:creationId xmlns:a16="http://schemas.microsoft.com/office/drawing/2014/main" id="{6CF1A3FE-ED9F-DF84-10CB-4F2F3ACBCCDA}"/>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3385455" y="6356350"/>
            <a:ext cx="5311909" cy="365125"/>
          </a:xfrm>
          <a:prstGeom prst="rect">
            <a:avLst/>
          </a:prstGeom>
        </p:spPr>
      </p:pic>
    </p:spTree>
    <p:extLst>
      <p:ext uri="{BB962C8B-B14F-4D97-AF65-F5344CB8AC3E}">
        <p14:creationId xmlns:p14="http://schemas.microsoft.com/office/powerpoint/2010/main" val="35510689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pn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image" Target="../media/image14.png" /><Relationship Id="rId1" Type="http://schemas.openxmlformats.org/officeDocument/2006/relationships/slideLayout" Target="../slideLayouts/slideLayout13.xml" /></Relationships>
</file>

<file path=ppt/slides/_rels/slide12.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13.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standalone="yes"?>
<Relationships xmlns="http://schemas.openxmlformats.org/package/2006/relationships"><Relationship Id="rId3" Type="http://schemas.openxmlformats.org/officeDocument/2006/relationships/image" Target="../media/image18.svg" /><Relationship Id="rId7" Type="http://schemas.openxmlformats.org/officeDocument/2006/relationships/image" Target="../media/image22.svg" /><Relationship Id="rId2" Type="http://schemas.openxmlformats.org/officeDocument/2006/relationships/image" Target="../media/image17.png" /><Relationship Id="rId1" Type="http://schemas.openxmlformats.org/officeDocument/2006/relationships/slideLayout" Target="../slideLayouts/slideLayout13.xml" /><Relationship Id="rId6" Type="http://schemas.openxmlformats.org/officeDocument/2006/relationships/image" Target="../media/image21.png" /><Relationship Id="rId5" Type="http://schemas.openxmlformats.org/officeDocument/2006/relationships/image" Target="../media/image20.svg" /><Relationship Id="rId4" Type="http://schemas.openxmlformats.org/officeDocument/2006/relationships/image" Target="../media/image19.png"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en/thank-you-note-thank-thank-you-note-1428147/" TargetMode="External" /><Relationship Id="rId2" Type="http://schemas.openxmlformats.org/officeDocument/2006/relationships/image" Target="../media/image23.png" /><Relationship Id="rId1" Type="http://schemas.openxmlformats.org/officeDocument/2006/relationships/slideLayout" Target="../slideLayouts/slideLayout13.xml" /></Relationships>
</file>

<file path=ppt/slides/_rels/slide2.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png" /><Relationship Id="rId1" Type="http://schemas.openxmlformats.org/officeDocument/2006/relationships/slideLayout" Target="../slideLayouts/slideLayout13.xml" /></Relationships>
</file>

<file path=ppt/slides/_rels/slide3.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png" /><Relationship Id="rId1" Type="http://schemas.openxmlformats.org/officeDocument/2006/relationships/slideLayout" Target="../slideLayouts/slideLayout13.xml" /><Relationship Id="rId4" Type="http://schemas.openxmlformats.org/officeDocument/2006/relationships/image" Target="../media/image10.png"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13.xml" /></Relationships>
</file>

<file path=ppt/slides/_rels/slide6.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2.png" /><Relationship Id="rId1" Type="http://schemas.openxmlformats.org/officeDocument/2006/relationships/slideLayout" Target="../slideLayouts/slideLayout13.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3F8CC-9EA2-20D5-F5C9-40D3B84636DB}"/>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339EC0F7-0DB8-47EF-D23D-29322E38730A}"/>
              </a:ext>
            </a:extLst>
          </p:cNvPr>
          <p:cNvSpPr>
            <a:spLocks noGrp="1"/>
          </p:cNvSpPr>
          <p:nvPr>
            <p:ph type="ctrTitle" idx="4294967295"/>
          </p:nvPr>
        </p:nvSpPr>
        <p:spPr>
          <a:xfrm>
            <a:off x="4258161" y="3167063"/>
            <a:ext cx="8031809" cy="709612"/>
          </a:xfrm>
        </p:spPr>
        <p:txBody>
          <a:bodyPr>
            <a:normAutofit fontScale="90000"/>
          </a:bodyPr>
          <a:lstStyle/>
          <a:p>
            <a:r>
              <a:rPr lang="en-US" sz="3400" dirty="0">
                <a:latin typeface="Museo Sans 700" panose="02000000000000000000" pitchFamily="50" charset="0"/>
              </a:rPr>
              <a:t>THE INTERSECTION OF ACTUARIAL PRACTICE AND INSURANCE REGULATIONS</a:t>
            </a:r>
          </a:p>
        </p:txBody>
      </p:sp>
      <p:sp>
        <p:nvSpPr>
          <p:cNvPr id="8" name="Rectangle 7">
            <a:extLst>
              <a:ext uri="{FF2B5EF4-FFF2-40B4-BE49-F238E27FC236}">
                <a16:creationId xmlns:a16="http://schemas.microsoft.com/office/drawing/2014/main" id="{D4E41AA0-A87D-833F-F1B7-8D5CFDF744BA}"/>
              </a:ext>
            </a:extLst>
          </p:cNvPr>
          <p:cNvSpPr/>
          <p:nvPr/>
        </p:nvSpPr>
        <p:spPr>
          <a:xfrm>
            <a:off x="4379266" y="4307268"/>
            <a:ext cx="301363" cy="52765"/>
          </a:xfrm>
          <a:prstGeom prst="rect">
            <a:avLst/>
          </a:prstGeom>
          <a:solidFill>
            <a:srgbClr val="E19D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pic>
        <p:nvPicPr>
          <p:cNvPr id="10" name="Picture 9">
            <a:extLst>
              <a:ext uri="{FF2B5EF4-FFF2-40B4-BE49-F238E27FC236}">
                <a16:creationId xmlns:a16="http://schemas.microsoft.com/office/drawing/2014/main" id="{0DF4594B-F980-7411-8B88-F09921AF9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0675" y="256500"/>
            <a:ext cx="5197312" cy="1874336"/>
          </a:xfrm>
          <a:prstGeom prst="rect">
            <a:avLst/>
          </a:prstGeom>
        </p:spPr>
      </p:pic>
      <p:sp>
        <p:nvSpPr>
          <p:cNvPr id="17" name="Rectangle 16">
            <a:extLst>
              <a:ext uri="{FF2B5EF4-FFF2-40B4-BE49-F238E27FC236}">
                <a16:creationId xmlns:a16="http://schemas.microsoft.com/office/drawing/2014/main" id="{B14A069E-4B9B-1094-814A-415E9A9F55FA}"/>
              </a:ext>
            </a:extLst>
          </p:cNvPr>
          <p:cNvSpPr/>
          <p:nvPr/>
        </p:nvSpPr>
        <p:spPr>
          <a:xfrm>
            <a:off x="11863636" y="607520"/>
            <a:ext cx="92701" cy="1243051"/>
          </a:xfrm>
          <a:prstGeom prst="rect">
            <a:avLst/>
          </a:prstGeom>
          <a:solidFill>
            <a:srgbClr val="A727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600" dirty="0"/>
          </a:p>
        </p:txBody>
      </p:sp>
      <p:sp>
        <p:nvSpPr>
          <p:cNvPr id="18" name="Rectangle 17">
            <a:extLst>
              <a:ext uri="{FF2B5EF4-FFF2-40B4-BE49-F238E27FC236}">
                <a16:creationId xmlns:a16="http://schemas.microsoft.com/office/drawing/2014/main" id="{DFA9CE50-1810-FF84-2158-E1506DA45B69}"/>
              </a:ext>
            </a:extLst>
          </p:cNvPr>
          <p:cNvSpPr/>
          <p:nvPr/>
        </p:nvSpPr>
        <p:spPr>
          <a:xfrm>
            <a:off x="11863636" y="1850571"/>
            <a:ext cx="92701" cy="607520"/>
          </a:xfrm>
          <a:prstGeom prst="rect">
            <a:avLst/>
          </a:prstGeom>
          <a:solidFill>
            <a:srgbClr val="E29C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600" dirty="0"/>
          </a:p>
        </p:txBody>
      </p:sp>
      <p:pic>
        <p:nvPicPr>
          <p:cNvPr id="21" name="Picture 20">
            <a:extLst>
              <a:ext uri="{FF2B5EF4-FFF2-40B4-BE49-F238E27FC236}">
                <a16:creationId xmlns:a16="http://schemas.microsoft.com/office/drawing/2014/main" id="{2D4773C5-BDE1-4234-8281-11A9F5D6C9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483" y="256500"/>
            <a:ext cx="2207316" cy="690557"/>
          </a:xfrm>
          <a:prstGeom prst="rect">
            <a:avLst/>
          </a:prstGeom>
        </p:spPr>
      </p:pic>
      <p:sp>
        <p:nvSpPr>
          <p:cNvPr id="2" name="Subtitle 2">
            <a:extLst>
              <a:ext uri="{FF2B5EF4-FFF2-40B4-BE49-F238E27FC236}">
                <a16:creationId xmlns:a16="http://schemas.microsoft.com/office/drawing/2014/main" id="{B28D8BA4-0803-F997-CEDC-112CC8FA37EE}"/>
              </a:ext>
            </a:extLst>
          </p:cNvPr>
          <p:cNvSpPr txBox="1">
            <a:spLocks/>
          </p:cNvSpPr>
          <p:nvPr/>
        </p:nvSpPr>
        <p:spPr>
          <a:xfrm>
            <a:off x="4258161" y="4471577"/>
            <a:ext cx="5974410" cy="4413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Museo Sans 300" panose="02000000000000000000" pitchFamily="50" charset="0"/>
              </a:rPr>
              <a:t>EMERGING APPROACHES TO CAPITAL ADEQUACY, SOLVENCY &amp; CONSUMER PROTECTION</a:t>
            </a:r>
            <a:br>
              <a:rPr lang="en-US" sz="1600" dirty="0">
                <a:latin typeface="Museo Sans 300" panose="02000000000000000000" pitchFamily="50" charset="0"/>
              </a:rPr>
            </a:br>
            <a:endParaRPr lang="en-US" sz="1600" dirty="0">
              <a:latin typeface="Museo Sans 300" panose="02000000000000000000" pitchFamily="50" charset="0"/>
            </a:endParaRPr>
          </a:p>
        </p:txBody>
      </p:sp>
    </p:spTree>
    <p:extLst>
      <p:ext uri="{BB962C8B-B14F-4D97-AF65-F5344CB8AC3E}">
        <p14:creationId xmlns:p14="http://schemas.microsoft.com/office/powerpoint/2010/main" val="572131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CE6F4-56A4-17B8-1DCD-516D55D99C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97A876-30A6-E3ED-C4DF-1F82DCC9F343}"/>
              </a:ext>
            </a:extLst>
          </p:cNvPr>
          <p:cNvSpPr>
            <a:spLocks noGrp="1"/>
          </p:cNvSpPr>
          <p:nvPr>
            <p:ph type="title"/>
          </p:nvPr>
        </p:nvSpPr>
        <p:spPr>
          <a:xfrm>
            <a:off x="3265713" y="528411"/>
            <a:ext cx="8567058" cy="1325563"/>
          </a:xfrm>
        </p:spPr>
        <p:txBody>
          <a:bodyPr/>
          <a:lstStyle/>
          <a:p>
            <a:r>
              <a:rPr lang="en-US" dirty="0"/>
              <a:t>Economic Capital &amp; Dynamic Stress Testing</a:t>
            </a:r>
            <a:endParaRPr lang="en-KE" dirty="0"/>
          </a:p>
        </p:txBody>
      </p:sp>
      <p:sp>
        <p:nvSpPr>
          <p:cNvPr id="3" name="Content Placeholder 2">
            <a:extLst>
              <a:ext uri="{FF2B5EF4-FFF2-40B4-BE49-F238E27FC236}">
                <a16:creationId xmlns:a16="http://schemas.microsoft.com/office/drawing/2014/main" id="{51BB5D10-1D7E-EEA8-B400-98D7F971D207}"/>
              </a:ext>
            </a:extLst>
          </p:cNvPr>
          <p:cNvSpPr>
            <a:spLocks noGrp="1"/>
          </p:cNvSpPr>
          <p:nvPr>
            <p:ph idx="1"/>
          </p:nvPr>
        </p:nvSpPr>
        <p:spPr>
          <a:xfrm>
            <a:off x="3265712" y="2122714"/>
            <a:ext cx="7968344" cy="3542619"/>
          </a:xfrm>
        </p:spPr>
        <p:txBody>
          <a:bodyPr>
            <a:normAutofit fontScale="47500" lnSpcReduction="20000"/>
          </a:bodyPr>
          <a:lstStyle/>
          <a:p>
            <a:r>
              <a:rPr lang="en-US" sz="5800" dirty="0"/>
              <a:t>Economic capital models aim to:</a:t>
            </a:r>
          </a:p>
          <a:p>
            <a:pPr marL="571500" indent="-571500">
              <a:buFont typeface="+mj-lt"/>
              <a:buAutoNum type="romanLcPeriod"/>
            </a:pPr>
            <a:r>
              <a:rPr lang="en-US" sz="5800" dirty="0"/>
              <a:t>Measure the true financial strength of the company</a:t>
            </a:r>
          </a:p>
          <a:p>
            <a:pPr marL="571500" indent="-571500">
              <a:buFont typeface="+mj-lt"/>
              <a:buAutoNum type="romanLcPeriod"/>
            </a:pPr>
            <a:r>
              <a:rPr lang="en-US" sz="5800" dirty="0"/>
              <a:t>Support strategic decision-making on pricing, reinsurance, investment, and product design.</a:t>
            </a:r>
          </a:p>
          <a:p>
            <a:endParaRPr lang="en-US" sz="5800" dirty="0"/>
          </a:p>
          <a:p>
            <a:r>
              <a:rPr lang="en-US" sz="5800" dirty="0"/>
              <a:t>Dynamic Stress Testing: Simulates macroeconomic, climate, and systemic shocks for long-term resilience assessments</a:t>
            </a:r>
          </a:p>
          <a:p>
            <a:endParaRPr lang="en-KE" dirty="0"/>
          </a:p>
        </p:txBody>
      </p:sp>
    </p:spTree>
    <p:extLst>
      <p:ext uri="{BB962C8B-B14F-4D97-AF65-F5344CB8AC3E}">
        <p14:creationId xmlns:p14="http://schemas.microsoft.com/office/powerpoint/2010/main" val="718119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AE987-819F-642D-BA7F-F96AEBB3D60A}"/>
              </a:ext>
            </a:extLst>
          </p:cNvPr>
          <p:cNvSpPr>
            <a:spLocks noGrp="1"/>
          </p:cNvSpPr>
          <p:nvPr>
            <p:ph type="title"/>
          </p:nvPr>
        </p:nvSpPr>
        <p:spPr>
          <a:xfrm>
            <a:off x="3222173" y="112712"/>
            <a:ext cx="7968343" cy="1325563"/>
          </a:xfrm>
        </p:spPr>
        <p:txBody>
          <a:bodyPr/>
          <a:lstStyle/>
          <a:p>
            <a:r>
              <a:rPr lang="en-US" dirty="0"/>
              <a:t>Solvency – Emerging Approaches</a:t>
            </a:r>
            <a:endParaRPr lang="en-KE" dirty="0"/>
          </a:p>
        </p:txBody>
      </p:sp>
      <p:pic>
        <p:nvPicPr>
          <p:cNvPr id="4" name="Content Placeholder 3">
            <a:extLst>
              <a:ext uri="{FF2B5EF4-FFF2-40B4-BE49-F238E27FC236}">
                <a16:creationId xmlns:a16="http://schemas.microsoft.com/office/drawing/2014/main" id="{2D252547-3689-5663-E62C-303B0FDF95FC}"/>
              </a:ext>
            </a:extLst>
          </p:cNvPr>
          <p:cNvPicPr>
            <a:picLocks noGrp="1" noChangeAspect="1"/>
          </p:cNvPicPr>
          <p:nvPr>
            <p:ph idx="1"/>
          </p:nvPr>
        </p:nvPicPr>
        <p:blipFill>
          <a:blip r:embed="rId2"/>
          <a:stretch>
            <a:fillRect/>
          </a:stretch>
        </p:blipFill>
        <p:spPr>
          <a:xfrm>
            <a:off x="5088202" y="2754313"/>
            <a:ext cx="4563533" cy="3422650"/>
          </a:xfrm>
          <a:prstGeom prst="rect">
            <a:avLst/>
          </a:prstGeom>
        </p:spPr>
      </p:pic>
      <p:pic>
        <p:nvPicPr>
          <p:cNvPr id="5" name="Picture 4">
            <a:extLst>
              <a:ext uri="{FF2B5EF4-FFF2-40B4-BE49-F238E27FC236}">
                <a16:creationId xmlns:a16="http://schemas.microsoft.com/office/drawing/2014/main" id="{4B0F54BE-D12F-FADD-D79C-D61FF023C62F}"/>
              </a:ext>
            </a:extLst>
          </p:cNvPr>
          <p:cNvPicPr>
            <a:picLocks noChangeAspect="1"/>
          </p:cNvPicPr>
          <p:nvPr/>
        </p:nvPicPr>
        <p:blipFill>
          <a:blip r:embed="rId3"/>
          <a:stretch>
            <a:fillRect/>
          </a:stretch>
        </p:blipFill>
        <p:spPr>
          <a:xfrm>
            <a:off x="3222173" y="1447800"/>
            <a:ext cx="5660570" cy="4566489"/>
          </a:xfrm>
          <a:prstGeom prst="rect">
            <a:avLst/>
          </a:prstGeom>
        </p:spPr>
      </p:pic>
    </p:spTree>
    <p:extLst>
      <p:ext uri="{BB962C8B-B14F-4D97-AF65-F5344CB8AC3E}">
        <p14:creationId xmlns:p14="http://schemas.microsoft.com/office/powerpoint/2010/main" val="2502755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8E7AE-1B22-5476-5C3B-05AFEF89DFA8}"/>
              </a:ext>
            </a:extLst>
          </p:cNvPr>
          <p:cNvSpPr>
            <a:spLocks noGrp="1"/>
          </p:cNvSpPr>
          <p:nvPr>
            <p:ph type="title"/>
          </p:nvPr>
        </p:nvSpPr>
        <p:spPr>
          <a:xfrm>
            <a:off x="3189513" y="0"/>
            <a:ext cx="7968343" cy="1325563"/>
          </a:xfrm>
        </p:spPr>
        <p:txBody>
          <a:bodyPr/>
          <a:lstStyle/>
          <a:p>
            <a:r>
              <a:rPr lang="en-US" dirty="0"/>
              <a:t>Solvency II Framework (Simplified)</a:t>
            </a:r>
            <a:endParaRPr lang="en-KE" dirty="0"/>
          </a:p>
        </p:txBody>
      </p:sp>
      <p:pic>
        <p:nvPicPr>
          <p:cNvPr id="4" name="Content Placeholder 3">
            <a:extLst>
              <a:ext uri="{FF2B5EF4-FFF2-40B4-BE49-F238E27FC236}">
                <a16:creationId xmlns:a16="http://schemas.microsoft.com/office/drawing/2014/main" id="{B84054AF-E153-3808-5E08-30972EB3FAC8}"/>
              </a:ext>
            </a:extLst>
          </p:cNvPr>
          <p:cNvPicPr>
            <a:picLocks noGrp="1" noChangeAspect="1"/>
          </p:cNvPicPr>
          <p:nvPr>
            <p:ph idx="1"/>
          </p:nvPr>
        </p:nvPicPr>
        <p:blipFill>
          <a:blip r:embed="rId2"/>
          <a:stretch>
            <a:fillRect/>
          </a:stretch>
        </p:blipFill>
        <p:spPr>
          <a:xfrm>
            <a:off x="3339842" y="1325563"/>
            <a:ext cx="5512315" cy="4491270"/>
          </a:xfrm>
          <a:prstGeom prst="rect">
            <a:avLst/>
          </a:prstGeom>
        </p:spPr>
      </p:pic>
    </p:spTree>
    <p:extLst>
      <p:ext uri="{BB962C8B-B14F-4D97-AF65-F5344CB8AC3E}">
        <p14:creationId xmlns:p14="http://schemas.microsoft.com/office/powerpoint/2010/main" val="2853771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83339-ADFE-E5BD-4236-4349FEF95912}"/>
              </a:ext>
            </a:extLst>
          </p:cNvPr>
          <p:cNvSpPr>
            <a:spLocks noGrp="1"/>
          </p:cNvSpPr>
          <p:nvPr>
            <p:ph type="title"/>
          </p:nvPr>
        </p:nvSpPr>
        <p:spPr>
          <a:xfrm>
            <a:off x="3265713" y="332468"/>
            <a:ext cx="8501744" cy="1325563"/>
          </a:xfrm>
        </p:spPr>
        <p:txBody>
          <a:bodyPr/>
          <a:lstStyle/>
          <a:p>
            <a:r>
              <a:rPr lang="en-US" dirty="0"/>
              <a:t>Emerging Approaches to Consumer Protection </a:t>
            </a:r>
            <a:endParaRPr lang="en-KE" dirty="0"/>
          </a:p>
        </p:txBody>
      </p:sp>
      <p:sp>
        <p:nvSpPr>
          <p:cNvPr id="3" name="Content Placeholder 2">
            <a:extLst>
              <a:ext uri="{FF2B5EF4-FFF2-40B4-BE49-F238E27FC236}">
                <a16:creationId xmlns:a16="http://schemas.microsoft.com/office/drawing/2014/main" id="{E8CBF782-D460-DB99-07A7-840810A25185}"/>
              </a:ext>
            </a:extLst>
          </p:cNvPr>
          <p:cNvSpPr>
            <a:spLocks noGrp="1"/>
          </p:cNvSpPr>
          <p:nvPr>
            <p:ph idx="1"/>
          </p:nvPr>
        </p:nvSpPr>
        <p:spPr>
          <a:xfrm>
            <a:off x="3265713" y="1915886"/>
            <a:ext cx="7968344" cy="3422877"/>
          </a:xfrm>
        </p:spPr>
        <p:txBody>
          <a:bodyPr>
            <a:normAutofit fontScale="92500" lnSpcReduction="20000"/>
          </a:bodyPr>
          <a:lstStyle/>
          <a:p>
            <a:r>
              <a:rPr lang="en-US" sz="3000" dirty="0"/>
              <a:t>Shift from complaint handling to market conduct supervision.</a:t>
            </a:r>
          </a:p>
          <a:p>
            <a:endParaRPr lang="en-US" sz="3000" dirty="0"/>
          </a:p>
          <a:p>
            <a:pPr marL="0" indent="0">
              <a:buNone/>
            </a:pPr>
            <a:r>
              <a:rPr lang="en-US" sz="3000" b="1" dirty="0"/>
              <a:t>Key Areas:</a:t>
            </a:r>
          </a:p>
          <a:p>
            <a:r>
              <a:rPr lang="en-US" sz="3000" dirty="0"/>
              <a:t> Fair treatment of customers</a:t>
            </a:r>
          </a:p>
          <a:p>
            <a:r>
              <a:rPr lang="en-US" sz="3000" dirty="0"/>
              <a:t> Product transparency &amp; disclosure</a:t>
            </a:r>
          </a:p>
          <a:p>
            <a:r>
              <a:rPr lang="en-US" sz="3000" dirty="0"/>
              <a:t> Digital data protection</a:t>
            </a:r>
          </a:p>
          <a:p>
            <a:r>
              <a:rPr lang="en-US" sz="3000" dirty="0"/>
              <a:t> Financial literacy &amp; inclusion</a:t>
            </a:r>
          </a:p>
          <a:p>
            <a:endParaRPr lang="en-KE" dirty="0"/>
          </a:p>
        </p:txBody>
      </p:sp>
    </p:spTree>
    <p:extLst>
      <p:ext uri="{BB962C8B-B14F-4D97-AF65-F5344CB8AC3E}">
        <p14:creationId xmlns:p14="http://schemas.microsoft.com/office/powerpoint/2010/main" val="1976558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0D5C5-8E93-D7C5-8D6F-91BE1200F23A}"/>
              </a:ext>
            </a:extLst>
          </p:cNvPr>
          <p:cNvSpPr>
            <a:spLocks noGrp="1"/>
          </p:cNvSpPr>
          <p:nvPr>
            <p:ph type="title"/>
          </p:nvPr>
        </p:nvSpPr>
        <p:spPr>
          <a:xfrm>
            <a:off x="3113313" y="120330"/>
            <a:ext cx="7968343" cy="1325563"/>
          </a:xfrm>
        </p:spPr>
        <p:txBody>
          <a:bodyPr/>
          <a:lstStyle/>
          <a:p>
            <a:r>
              <a:rPr lang="en-US" dirty="0"/>
              <a:t>Market Conduct Supervision</a:t>
            </a:r>
            <a:endParaRPr lang="en-KE" dirty="0"/>
          </a:p>
        </p:txBody>
      </p:sp>
      <p:grpSp>
        <p:nvGrpSpPr>
          <p:cNvPr id="4" name="Group 3">
            <a:extLst>
              <a:ext uri="{FF2B5EF4-FFF2-40B4-BE49-F238E27FC236}">
                <a16:creationId xmlns:a16="http://schemas.microsoft.com/office/drawing/2014/main" id="{123AC4BB-3B26-68CC-465D-649935135FB6}"/>
              </a:ext>
            </a:extLst>
          </p:cNvPr>
          <p:cNvGrpSpPr/>
          <p:nvPr/>
        </p:nvGrpSpPr>
        <p:grpSpPr>
          <a:xfrm>
            <a:off x="3918672" y="1445893"/>
            <a:ext cx="4354656" cy="4676627"/>
            <a:chOff x="3831401" y="1073118"/>
            <a:chExt cx="4683949" cy="5584708"/>
          </a:xfrm>
        </p:grpSpPr>
        <p:sp>
          <p:nvSpPr>
            <p:cNvPr id="5" name="Rectangle: Rounded Corners 4">
              <a:extLst>
                <a:ext uri="{FF2B5EF4-FFF2-40B4-BE49-F238E27FC236}">
                  <a16:creationId xmlns:a16="http://schemas.microsoft.com/office/drawing/2014/main" id="{E70E939A-9423-9102-EBE7-AC9A8142B5B7}"/>
                </a:ext>
              </a:extLst>
            </p:cNvPr>
            <p:cNvSpPr/>
            <p:nvPr/>
          </p:nvSpPr>
          <p:spPr>
            <a:xfrm>
              <a:off x="3831401" y="1073119"/>
              <a:ext cx="4683949" cy="1175727"/>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6" name="Rectangle 5" descr="Processor">
              <a:extLst>
                <a:ext uri="{FF2B5EF4-FFF2-40B4-BE49-F238E27FC236}">
                  <a16:creationId xmlns:a16="http://schemas.microsoft.com/office/drawing/2014/main" id="{E6831B0A-3FBA-A636-AC83-40FEE73D81B7}"/>
                </a:ext>
              </a:extLst>
            </p:cNvPr>
            <p:cNvSpPr/>
            <p:nvPr/>
          </p:nvSpPr>
          <p:spPr>
            <a:xfrm>
              <a:off x="4187058" y="1337658"/>
              <a:ext cx="646650" cy="646650"/>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7" name="Freeform: Shape 6">
              <a:extLst>
                <a:ext uri="{FF2B5EF4-FFF2-40B4-BE49-F238E27FC236}">
                  <a16:creationId xmlns:a16="http://schemas.microsoft.com/office/drawing/2014/main" id="{F268ED56-ED50-6CB3-EA01-105B2F5C19F9}"/>
                </a:ext>
              </a:extLst>
            </p:cNvPr>
            <p:cNvSpPr/>
            <p:nvPr/>
          </p:nvSpPr>
          <p:spPr>
            <a:xfrm>
              <a:off x="5189364" y="1073118"/>
              <a:ext cx="3325983" cy="1175727"/>
            </a:xfrm>
            <a:custGeom>
              <a:avLst/>
              <a:gdLst>
                <a:gd name="connsiteX0" fmla="*/ 0 w 3325983"/>
                <a:gd name="connsiteY0" fmla="*/ 0 h 1175727"/>
                <a:gd name="connsiteX1" fmla="*/ 3325983 w 3325983"/>
                <a:gd name="connsiteY1" fmla="*/ 0 h 1175727"/>
                <a:gd name="connsiteX2" fmla="*/ 3325983 w 3325983"/>
                <a:gd name="connsiteY2" fmla="*/ 1175727 h 1175727"/>
                <a:gd name="connsiteX3" fmla="*/ 0 w 3325983"/>
                <a:gd name="connsiteY3" fmla="*/ 1175727 h 1175727"/>
                <a:gd name="connsiteX4" fmla="*/ 0 w 3325983"/>
                <a:gd name="connsiteY4" fmla="*/ 0 h 1175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983" h="1175727">
                  <a:moveTo>
                    <a:pt x="0" y="0"/>
                  </a:moveTo>
                  <a:lnTo>
                    <a:pt x="3325983" y="0"/>
                  </a:lnTo>
                  <a:lnTo>
                    <a:pt x="3325983" y="1175727"/>
                  </a:lnTo>
                  <a:lnTo>
                    <a:pt x="0" y="1175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4431" tIns="124431" rIns="124431" bIns="124431" numCol="1" spcCol="1270" anchor="ctr" anchorCtr="0">
              <a:noAutofit/>
            </a:bodyPr>
            <a:lstStyle/>
            <a:p>
              <a:pPr marL="0" lvl="0" indent="0" algn="l" defTabSz="977900">
                <a:lnSpc>
                  <a:spcPct val="90000"/>
                </a:lnSpc>
                <a:spcBef>
                  <a:spcPct val="0"/>
                </a:spcBef>
                <a:spcAft>
                  <a:spcPct val="35000"/>
                </a:spcAft>
                <a:buNone/>
              </a:pPr>
              <a:r>
                <a:rPr lang="en-US" sz="2200" kern="1200" dirty="0"/>
                <a:t>Monitors product design, sales, and claims handling</a:t>
              </a:r>
            </a:p>
          </p:txBody>
        </p:sp>
        <p:sp>
          <p:nvSpPr>
            <p:cNvPr id="8" name="Rectangle: Rounded Corners 7">
              <a:extLst>
                <a:ext uri="{FF2B5EF4-FFF2-40B4-BE49-F238E27FC236}">
                  <a16:creationId xmlns:a16="http://schemas.microsoft.com/office/drawing/2014/main" id="{3267AB6A-36B5-315D-0458-6C7EE4A3528E}"/>
                </a:ext>
              </a:extLst>
            </p:cNvPr>
            <p:cNvSpPr/>
            <p:nvPr/>
          </p:nvSpPr>
          <p:spPr>
            <a:xfrm>
              <a:off x="3831401" y="2542779"/>
              <a:ext cx="4683949" cy="1175727"/>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Rectangle 8" descr="Stop Sign">
              <a:extLst>
                <a:ext uri="{FF2B5EF4-FFF2-40B4-BE49-F238E27FC236}">
                  <a16:creationId xmlns:a16="http://schemas.microsoft.com/office/drawing/2014/main" id="{4FE9FA10-75D6-D807-DB79-D380BA716CA0}"/>
                </a:ext>
              </a:extLst>
            </p:cNvPr>
            <p:cNvSpPr/>
            <p:nvPr/>
          </p:nvSpPr>
          <p:spPr>
            <a:xfrm>
              <a:off x="4187058" y="2807318"/>
              <a:ext cx="646650" cy="646650"/>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
          <p:nvSpPr>
            <p:cNvPr id="10" name="Freeform: Shape 9">
              <a:extLst>
                <a:ext uri="{FF2B5EF4-FFF2-40B4-BE49-F238E27FC236}">
                  <a16:creationId xmlns:a16="http://schemas.microsoft.com/office/drawing/2014/main" id="{EFAAFE4B-DB86-2D9B-1709-4BC95097AB9D}"/>
                </a:ext>
              </a:extLst>
            </p:cNvPr>
            <p:cNvSpPr/>
            <p:nvPr/>
          </p:nvSpPr>
          <p:spPr>
            <a:xfrm>
              <a:off x="5189366" y="2542779"/>
              <a:ext cx="3325983" cy="1175727"/>
            </a:xfrm>
            <a:custGeom>
              <a:avLst/>
              <a:gdLst>
                <a:gd name="connsiteX0" fmla="*/ 0 w 3325983"/>
                <a:gd name="connsiteY0" fmla="*/ 0 h 1175727"/>
                <a:gd name="connsiteX1" fmla="*/ 3325983 w 3325983"/>
                <a:gd name="connsiteY1" fmla="*/ 0 h 1175727"/>
                <a:gd name="connsiteX2" fmla="*/ 3325983 w 3325983"/>
                <a:gd name="connsiteY2" fmla="*/ 1175727 h 1175727"/>
                <a:gd name="connsiteX3" fmla="*/ 0 w 3325983"/>
                <a:gd name="connsiteY3" fmla="*/ 1175727 h 1175727"/>
                <a:gd name="connsiteX4" fmla="*/ 0 w 3325983"/>
                <a:gd name="connsiteY4" fmla="*/ 0 h 1175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983" h="1175727">
                  <a:moveTo>
                    <a:pt x="0" y="0"/>
                  </a:moveTo>
                  <a:lnTo>
                    <a:pt x="3325983" y="0"/>
                  </a:lnTo>
                  <a:lnTo>
                    <a:pt x="3325983" y="1175727"/>
                  </a:lnTo>
                  <a:lnTo>
                    <a:pt x="0" y="1175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4431" tIns="124431" rIns="124431" bIns="124431" numCol="1" spcCol="1270" anchor="ctr" anchorCtr="0">
              <a:noAutofit/>
            </a:bodyPr>
            <a:lstStyle/>
            <a:p>
              <a:pPr marL="0" lvl="0" indent="0" algn="l" defTabSz="977900">
                <a:lnSpc>
                  <a:spcPct val="90000"/>
                </a:lnSpc>
                <a:spcBef>
                  <a:spcPct val="0"/>
                </a:spcBef>
                <a:spcAft>
                  <a:spcPct val="35000"/>
                </a:spcAft>
                <a:buNone/>
              </a:pPr>
              <a:r>
                <a:rPr lang="en-US" sz="2200" kern="1200"/>
                <a:t>Prevents mis-selling and delays in claims</a:t>
              </a:r>
            </a:p>
          </p:txBody>
        </p:sp>
        <p:sp>
          <p:nvSpPr>
            <p:cNvPr id="11" name="Rectangle: Rounded Corners 10">
              <a:extLst>
                <a:ext uri="{FF2B5EF4-FFF2-40B4-BE49-F238E27FC236}">
                  <a16:creationId xmlns:a16="http://schemas.microsoft.com/office/drawing/2014/main" id="{0DC1811C-6E49-D594-D7F5-26D694D48E24}"/>
                </a:ext>
              </a:extLst>
            </p:cNvPr>
            <p:cNvSpPr/>
            <p:nvPr/>
          </p:nvSpPr>
          <p:spPr>
            <a:xfrm>
              <a:off x="3831401" y="4012439"/>
              <a:ext cx="4683949" cy="1175727"/>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2" name="Freeform: Shape 11">
              <a:extLst>
                <a:ext uri="{FF2B5EF4-FFF2-40B4-BE49-F238E27FC236}">
                  <a16:creationId xmlns:a16="http://schemas.microsoft.com/office/drawing/2014/main" id="{43D24ADB-B409-1441-6C63-91E2375BA4E8}"/>
                </a:ext>
              </a:extLst>
            </p:cNvPr>
            <p:cNvSpPr/>
            <p:nvPr/>
          </p:nvSpPr>
          <p:spPr>
            <a:xfrm>
              <a:off x="5189366" y="4012439"/>
              <a:ext cx="3325983" cy="1175727"/>
            </a:xfrm>
            <a:custGeom>
              <a:avLst/>
              <a:gdLst>
                <a:gd name="connsiteX0" fmla="*/ 0 w 3325983"/>
                <a:gd name="connsiteY0" fmla="*/ 0 h 1175727"/>
                <a:gd name="connsiteX1" fmla="*/ 3325983 w 3325983"/>
                <a:gd name="connsiteY1" fmla="*/ 0 h 1175727"/>
                <a:gd name="connsiteX2" fmla="*/ 3325983 w 3325983"/>
                <a:gd name="connsiteY2" fmla="*/ 1175727 h 1175727"/>
                <a:gd name="connsiteX3" fmla="*/ 0 w 3325983"/>
                <a:gd name="connsiteY3" fmla="*/ 1175727 h 1175727"/>
                <a:gd name="connsiteX4" fmla="*/ 0 w 3325983"/>
                <a:gd name="connsiteY4" fmla="*/ 0 h 1175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983" h="1175727">
                  <a:moveTo>
                    <a:pt x="0" y="0"/>
                  </a:moveTo>
                  <a:lnTo>
                    <a:pt x="3325983" y="0"/>
                  </a:lnTo>
                  <a:lnTo>
                    <a:pt x="3325983" y="1175727"/>
                  </a:lnTo>
                  <a:lnTo>
                    <a:pt x="0" y="1175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4431" tIns="124431" rIns="124431" bIns="124431" numCol="1" spcCol="1270" anchor="ctr" anchorCtr="0">
              <a:noAutofit/>
            </a:bodyPr>
            <a:lstStyle/>
            <a:p>
              <a:pPr marL="0" lvl="0" indent="0" algn="l" defTabSz="977900">
                <a:lnSpc>
                  <a:spcPct val="90000"/>
                </a:lnSpc>
                <a:spcBef>
                  <a:spcPct val="0"/>
                </a:spcBef>
                <a:spcAft>
                  <a:spcPct val="35000"/>
                </a:spcAft>
                <a:buNone/>
              </a:pPr>
              <a:r>
                <a:rPr lang="en-US" sz="2200" kern="1200"/>
                <a:t>Kenya: IRA Market Conduct Guidelines introduced</a:t>
              </a:r>
            </a:p>
          </p:txBody>
        </p:sp>
        <p:sp>
          <p:nvSpPr>
            <p:cNvPr id="13" name="Rectangle: Rounded Corners 12">
              <a:extLst>
                <a:ext uri="{FF2B5EF4-FFF2-40B4-BE49-F238E27FC236}">
                  <a16:creationId xmlns:a16="http://schemas.microsoft.com/office/drawing/2014/main" id="{C5C48BAE-3B4A-0161-EB6D-38DDA2951BB6}"/>
                </a:ext>
              </a:extLst>
            </p:cNvPr>
            <p:cNvSpPr/>
            <p:nvPr/>
          </p:nvSpPr>
          <p:spPr>
            <a:xfrm>
              <a:off x="3831401" y="5482099"/>
              <a:ext cx="4683949" cy="1175727"/>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4" name="Rectangle 13" descr="Bullseye">
              <a:extLst>
                <a:ext uri="{FF2B5EF4-FFF2-40B4-BE49-F238E27FC236}">
                  <a16:creationId xmlns:a16="http://schemas.microsoft.com/office/drawing/2014/main" id="{6A47DBB4-3701-C9E4-A821-E6EFCB8219FC}"/>
                </a:ext>
              </a:extLst>
            </p:cNvPr>
            <p:cNvSpPr/>
            <p:nvPr/>
          </p:nvSpPr>
          <p:spPr>
            <a:xfrm>
              <a:off x="4187058" y="5746638"/>
              <a:ext cx="646650" cy="646650"/>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15" name="Freeform: Shape 14">
              <a:extLst>
                <a:ext uri="{FF2B5EF4-FFF2-40B4-BE49-F238E27FC236}">
                  <a16:creationId xmlns:a16="http://schemas.microsoft.com/office/drawing/2014/main" id="{6CD8D4ED-D354-0657-D2B3-01639D251812}"/>
                </a:ext>
              </a:extLst>
            </p:cNvPr>
            <p:cNvSpPr/>
            <p:nvPr/>
          </p:nvSpPr>
          <p:spPr>
            <a:xfrm>
              <a:off x="5189366" y="5482099"/>
              <a:ext cx="3325983" cy="1175727"/>
            </a:xfrm>
            <a:custGeom>
              <a:avLst/>
              <a:gdLst>
                <a:gd name="connsiteX0" fmla="*/ 0 w 3325983"/>
                <a:gd name="connsiteY0" fmla="*/ 0 h 1175727"/>
                <a:gd name="connsiteX1" fmla="*/ 3325983 w 3325983"/>
                <a:gd name="connsiteY1" fmla="*/ 0 h 1175727"/>
                <a:gd name="connsiteX2" fmla="*/ 3325983 w 3325983"/>
                <a:gd name="connsiteY2" fmla="*/ 1175727 h 1175727"/>
                <a:gd name="connsiteX3" fmla="*/ 0 w 3325983"/>
                <a:gd name="connsiteY3" fmla="*/ 1175727 h 1175727"/>
                <a:gd name="connsiteX4" fmla="*/ 0 w 3325983"/>
                <a:gd name="connsiteY4" fmla="*/ 0 h 1175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983" h="1175727">
                  <a:moveTo>
                    <a:pt x="0" y="0"/>
                  </a:moveTo>
                  <a:lnTo>
                    <a:pt x="3325983" y="0"/>
                  </a:lnTo>
                  <a:lnTo>
                    <a:pt x="3325983" y="1175727"/>
                  </a:lnTo>
                  <a:lnTo>
                    <a:pt x="0" y="1175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4431" tIns="124431" rIns="124431" bIns="124431" numCol="1" spcCol="1270" anchor="ctr" anchorCtr="0">
              <a:noAutofit/>
            </a:bodyPr>
            <a:lstStyle/>
            <a:p>
              <a:pPr marL="0" lvl="0" indent="0" algn="l" defTabSz="977900">
                <a:lnSpc>
                  <a:spcPct val="90000"/>
                </a:lnSpc>
                <a:spcBef>
                  <a:spcPct val="0"/>
                </a:spcBef>
                <a:spcAft>
                  <a:spcPct val="35000"/>
                </a:spcAft>
                <a:buNone/>
              </a:pPr>
              <a:r>
                <a:rPr lang="en-US" sz="2200" kern="1200"/>
                <a:t>Goal: Trust and confidence in insurance market</a:t>
              </a:r>
            </a:p>
          </p:txBody>
        </p:sp>
      </p:grpSp>
    </p:spTree>
    <p:extLst>
      <p:ext uri="{BB962C8B-B14F-4D97-AF65-F5344CB8AC3E}">
        <p14:creationId xmlns:p14="http://schemas.microsoft.com/office/powerpoint/2010/main" val="1023711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239E7-359C-C73F-F5DF-7E41E93B8967}"/>
              </a:ext>
            </a:extLst>
          </p:cNvPr>
          <p:cNvSpPr>
            <a:spLocks noGrp="1"/>
          </p:cNvSpPr>
          <p:nvPr>
            <p:ph type="title"/>
          </p:nvPr>
        </p:nvSpPr>
        <p:spPr>
          <a:xfrm>
            <a:off x="3265714" y="397782"/>
            <a:ext cx="7968343" cy="1325563"/>
          </a:xfrm>
        </p:spPr>
        <p:txBody>
          <a:bodyPr/>
          <a:lstStyle/>
          <a:p>
            <a:r>
              <a:rPr lang="en-US" dirty="0"/>
              <a:t>Other Emerging Issues</a:t>
            </a:r>
            <a:endParaRPr lang="en-KE" dirty="0"/>
          </a:p>
        </p:txBody>
      </p:sp>
      <p:sp>
        <p:nvSpPr>
          <p:cNvPr id="3" name="Content Placeholder 2">
            <a:extLst>
              <a:ext uri="{FF2B5EF4-FFF2-40B4-BE49-F238E27FC236}">
                <a16:creationId xmlns:a16="http://schemas.microsoft.com/office/drawing/2014/main" id="{FA4C74BE-FED5-8145-7049-BB0A7F9FEA91}"/>
              </a:ext>
            </a:extLst>
          </p:cNvPr>
          <p:cNvSpPr>
            <a:spLocks noGrp="1"/>
          </p:cNvSpPr>
          <p:nvPr>
            <p:ph idx="1"/>
          </p:nvPr>
        </p:nvSpPr>
        <p:spPr>
          <a:xfrm>
            <a:off x="3167741" y="1821317"/>
            <a:ext cx="8360230" cy="3422877"/>
          </a:xfrm>
        </p:spPr>
        <p:txBody>
          <a:bodyPr/>
          <a:lstStyle/>
          <a:p>
            <a:r>
              <a:rPr lang="en-US" dirty="0"/>
              <a:t>Digital &amp; Data Protection: Rise of </a:t>
            </a:r>
            <a:r>
              <a:rPr lang="en-US" dirty="0" err="1"/>
              <a:t>InsurTech</a:t>
            </a:r>
            <a:r>
              <a:rPr lang="en-US" dirty="0"/>
              <a:t> requires digital safeguards.</a:t>
            </a:r>
          </a:p>
          <a:p>
            <a:r>
              <a:rPr lang="en-US" dirty="0"/>
              <a:t>Micro-insurance</a:t>
            </a:r>
          </a:p>
          <a:p>
            <a:r>
              <a:rPr lang="en-US" dirty="0"/>
              <a:t>Emphasis on customer consent, data privacy and cybersecurity controls.</a:t>
            </a:r>
          </a:p>
          <a:p>
            <a:r>
              <a:rPr lang="en-US" dirty="0"/>
              <a:t>Actuarial Certification of reinsurance arrangements</a:t>
            </a:r>
          </a:p>
          <a:p>
            <a:r>
              <a:rPr lang="en-US" dirty="0"/>
              <a:t>IFRS 17</a:t>
            </a:r>
          </a:p>
          <a:p>
            <a:endParaRPr lang="en-KE" dirty="0"/>
          </a:p>
        </p:txBody>
      </p:sp>
    </p:spTree>
    <p:extLst>
      <p:ext uri="{BB962C8B-B14F-4D97-AF65-F5344CB8AC3E}">
        <p14:creationId xmlns:p14="http://schemas.microsoft.com/office/powerpoint/2010/main" val="3480410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C2A64-E5F7-E4B6-7261-6244FBC5DAC3}"/>
              </a:ext>
            </a:extLst>
          </p:cNvPr>
          <p:cNvSpPr>
            <a:spLocks noGrp="1"/>
          </p:cNvSpPr>
          <p:nvPr>
            <p:ph type="title"/>
          </p:nvPr>
        </p:nvSpPr>
        <p:spPr>
          <a:xfrm>
            <a:off x="3178627" y="267154"/>
            <a:ext cx="7968343" cy="1325563"/>
          </a:xfrm>
        </p:spPr>
        <p:txBody>
          <a:bodyPr/>
          <a:lstStyle/>
          <a:p>
            <a:r>
              <a:rPr lang="en-US" dirty="0"/>
              <a:t>Conclusion</a:t>
            </a:r>
            <a:endParaRPr lang="en-KE" dirty="0"/>
          </a:p>
        </p:txBody>
      </p:sp>
      <p:sp>
        <p:nvSpPr>
          <p:cNvPr id="3" name="Content Placeholder 2">
            <a:extLst>
              <a:ext uri="{FF2B5EF4-FFF2-40B4-BE49-F238E27FC236}">
                <a16:creationId xmlns:a16="http://schemas.microsoft.com/office/drawing/2014/main" id="{841F0C7C-EB23-7B45-4BFA-83E5119DA3A5}"/>
              </a:ext>
            </a:extLst>
          </p:cNvPr>
          <p:cNvSpPr>
            <a:spLocks noGrp="1"/>
          </p:cNvSpPr>
          <p:nvPr>
            <p:ph idx="1"/>
          </p:nvPr>
        </p:nvSpPr>
        <p:spPr>
          <a:xfrm>
            <a:off x="3178626" y="1592717"/>
            <a:ext cx="8784773" cy="3422877"/>
          </a:xfrm>
        </p:spPr>
        <p:txBody>
          <a:bodyPr/>
          <a:lstStyle/>
          <a:p>
            <a:r>
              <a:rPr lang="en-US" dirty="0"/>
              <a:t>Regulatory shift toward risk-based and consumer-centric supervision.</a:t>
            </a:r>
          </a:p>
          <a:p>
            <a:r>
              <a:rPr lang="en-US" dirty="0"/>
              <a:t>Strong alignment with international best practices (IAIS, Solvency II)</a:t>
            </a:r>
          </a:p>
          <a:p>
            <a:r>
              <a:rPr lang="en-US" dirty="0"/>
              <a:t>Financially resilient insurers and protected consumers in a dynamic market.</a:t>
            </a:r>
          </a:p>
          <a:p>
            <a:endParaRPr lang="en-KE" dirty="0"/>
          </a:p>
        </p:txBody>
      </p:sp>
    </p:spTree>
    <p:extLst>
      <p:ext uri="{BB962C8B-B14F-4D97-AF65-F5344CB8AC3E}">
        <p14:creationId xmlns:p14="http://schemas.microsoft.com/office/powerpoint/2010/main" val="64967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yellow post it note with blue text&#10;&#10;AI-generated content may be incorrect.">
            <a:extLst>
              <a:ext uri="{FF2B5EF4-FFF2-40B4-BE49-F238E27FC236}">
                <a16:creationId xmlns:a16="http://schemas.microsoft.com/office/drawing/2014/main" id="{F1577D72-09C6-589D-9CF5-769710F25F30}"/>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706021" y="-84137"/>
            <a:ext cx="6002130" cy="6219825"/>
          </a:xfrm>
          <a:noFill/>
        </p:spPr>
      </p:pic>
    </p:spTree>
    <p:extLst>
      <p:ext uri="{BB962C8B-B14F-4D97-AF65-F5344CB8AC3E}">
        <p14:creationId xmlns:p14="http://schemas.microsoft.com/office/powerpoint/2010/main" val="2769191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9D1B1-7011-5961-F1D8-0DC29E8F3065}"/>
              </a:ext>
            </a:extLst>
          </p:cNvPr>
          <p:cNvSpPr>
            <a:spLocks noGrp="1"/>
          </p:cNvSpPr>
          <p:nvPr>
            <p:ph type="title"/>
          </p:nvPr>
        </p:nvSpPr>
        <p:spPr>
          <a:xfrm>
            <a:off x="3069770" y="316801"/>
            <a:ext cx="7968343" cy="1325563"/>
          </a:xfrm>
        </p:spPr>
        <p:txBody>
          <a:bodyPr/>
          <a:lstStyle/>
          <a:p>
            <a:r>
              <a:rPr lang="en-US" dirty="0"/>
              <a:t>Overview</a:t>
            </a:r>
          </a:p>
        </p:txBody>
      </p:sp>
      <p:pic>
        <p:nvPicPr>
          <p:cNvPr id="3" name="Content Placeholder 2">
            <a:extLst>
              <a:ext uri="{FF2B5EF4-FFF2-40B4-BE49-F238E27FC236}">
                <a16:creationId xmlns:a16="http://schemas.microsoft.com/office/drawing/2014/main" id="{AC7D8D55-AF18-837F-EBD1-69C0502F4478}"/>
              </a:ext>
            </a:extLst>
          </p:cNvPr>
          <p:cNvPicPr>
            <a:picLocks noGrp="1" noChangeAspect="1"/>
          </p:cNvPicPr>
          <p:nvPr>
            <p:ph idx="1"/>
          </p:nvPr>
        </p:nvPicPr>
        <p:blipFill>
          <a:blip r:embed="rId2"/>
          <a:stretch>
            <a:fillRect/>
          </a:stretch>
        </p:blipFill>
        <p:spPr>
          <a:xfrm>
            <a:off x="3453811" y="1850075"/>
            <a:ext cx="6321559" cy="3502750"/>
          </a:xfrm>
          <a:prstGeom prst="rect">
            <a:avLst/>
          </a:prstGeom>
        </p:spPr>
      </p:pic>
      <p:pic>
        <p:nvPicPr>
          <p:cNvPr id="9" name="Picture 8">
            <a:extLst>
              <a:ext uri="{FF2B5EF4-FFF2-40B4-BE49-F238E27FC236}">
                <a16:creationId xmlns:a16="http://schemas.microsoft.com/office/drawing/2014/main" id="{84B98A66-7F22-12EE-D98D-068C561D05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6432" y="316801"/>
            <a:ext cx="2490221" cy="728473"/>
          </a:xfrm>
          <a:prstGeom prst="rect">
            <a:avLst/>
          </a:prstGeom>
        </p:spPr>
      </p:pic>
    </p:spTree>
    <p:extLst>
      <p:ext uri="{BB962C8B-B14F-4D97-AF65-F5344CB8AC3E}">
        <p14:creationId xmlns:p14="http://schemas.microsoft.com/office/powerpoint/2010/main" val="4170863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E934C-2539-9A09-9C4E-A15409FD7F9E}"/>
              </a:ext>
            </a:extLst>
          </p:cNvPr>
          <p:cNvSpPr>
            <a:spLocks noGrp="1"/>
          </p:cNvSpPr>
          <p:nvPr>
            <p:ph type="title"/>
          </p:nvPr>
        </p:nvSpPr>
        <p:spPr>
          <a:xfrm>
            <a:off x="3156023" y="343354"/>
            <a:ext cx="7968343" cy="1325563"/>
          </a:xfrm>
        </p:spPr>
        <p:txBody>
          <a:bodyPr/>
          <a:lstStyle/>
          <a:p>
            <a:r>
              <a:rPr lang="en-US" dirty="0"/>
              <a:t>Evolution of Supervision in Insurance</a:t>
            </a:r>
            <a:endParaRPr lang="en-KE" dirty="0"/>
          </a:p>
        </p:txBody>
      </p:sp>
      <p:pic>
        <p:nvPicPr>
          <p:cNvPr id="4" name="Content Placeholder 3">
            <a:extLst>
              <a:ext uri="{FF2B5EF4-FFF2-40B4-BE49-F238E27FC236}">
                <a16:creationId xmlns:a16="http://schemas.microsoft.com/office/drawing/2014/main" id="{D4B1BF46-2A69-CECF-6741-FE1479EE801E}"/>
              </a:ext>
            </a:extLst>
          </p:cNvPr>
          <p:cNvPicPr>
            <a:picLocks noGrp="1" noChangeAspect="1"/>
          </p:cNvPicPr>
          <p:nvPr>
            <p:ph idx="1"/>
          </p:nvPr>
        </p:nvPicPr>
        <p:blipFill>
          <a:blip r:embed="rId2"/>
          <a:stretch>
            <a:fillRect/>
          </a:stretch>
        </p:blipFill>
        <p:spPr>
          <a:xfrm>
            <a:off x="3509932" y="1973717"/>
            <a:ext cx="7038880" cy="3702503"/>
          </a:xfrm>
          <a:prstGeom prst="rect">
            <a:avLst/>
          </a:prstGeom>
        </p:spPr>
      </p:pic>
      <p:pic>
        <p:nvPicPr>
          <p:cNvPr id="5" name="Picture 4">
            <a:extLst>
              <a:ext uri="{FF2B5EF4-FFF2-40B4-BE49-F238E27FC236}">
                <a16:creationId xmlns:a16="http://schemas.microsoft.com/office/drawing/2014/main" id="{3E460191-233F-F80E-3086-90FB775E00AA}"/>
              </a:ext>
            </a:extLst>
          </p:cNvPr>
          <p:cNvPicPr>
            <a:picLocks noChangeAspect="1"/>
          </p:cNvPicPr>
          <p:nvPr/>
        </p:nvPicPr>
        <p:blipFill>
          <a:blip r:embed="rId3"/>
          <a:stretch>
            <a:fillRect/>
          </a:stretch>
        </p:blipFill>
        <p:spPr>
          <a:xfrm>
            <a:off x="9429820" y="1894115"/>
            <a:ext cx="2237983" cy="1651226"/>
          </a:xfrm>
          <a:prstGeom prst="rect">
            <a:avLst/>
          </a:prstGeom>
        </p:spPr>
      </p:pic>
      <p:pic>
        <p:nvPicPr>
          <p:cNvPr id="6" name="Picture 5">
            <a:extLst>
              <a:ext uri="{FF2B5EF4-FFF2-40B4-BE49-F238E27FC236}">
                <a16:creationId xmlns:a16="http://schemas.microsoft.com/office/drawing/2014/main" id="{1C88F217-5423-9724-148B-5BABAEA20FD7}"/>
              </a:ext>
            </a:extLst>
          </p:cNvPr>
          <p:cNvPicPr>
            <a:picLocks noChangeAspect="1"/>
          </p:cNvPicPr>
          <p:nvPr/>
        </p:nvPicPr>
        <p:blipFill>
          <a:blip r:embed="rId4"/>
          <a:stretch>
            <a:fillRect/>
          </a:stretch>
        </p:blipFill>
        <p:spPr>
          <a:xfrm>
            <a:off x="2966932" y="4063774"/>
            <a:ext cx="1612446" cy="1612446"/>
          </a:xfrm>
          <a:prstGeom prst="rect">
            <a:avLst/>
          </a:prstGeom>
        </p:spPr>
      </p:pic>
    </p:spTree>
    <p:extLst>
      <p:ext uri="{BB962C8B-B14F-4D97-AF65-F5344CB8AC3E}">
        <p14:creationId xmlns:p14="http://schemas.microsoft.com/office/powerpoint/2010/main" val="983621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DE16-B64A-8F17-2342-D09D6CBDE1A2}"/>
              </a:ext>
            </a:extLst>
          </p:cNvPr>
          <p:cNvSpPr>
            <a:spLocks noGrp="1"/>
          </p:cNvSpPr>
          <p:nvPr>
            <p:ph type="title"/>
          </p:nvPr>
        </p:nvSpPr>
        <p:spPr>
          <a:xfrm>
            <a:off x="3113313" y="256269"/>
            <a:ext cx="7968343" cy="1325563"/>
          </a:xfrm>
        </p:spPr>
        <p:txBody>
          <a:bodyPr/>
          <a:lstStyle/>
          <a:p>
            <a:r>
              <a:rPr lang="en-US" dirty="0"/>
              <a:t>Roles of Actuaries in Insurance Regulation</a:t>
            </a:r>
            <a:endParaRPr lang="en-KE" dirty="0"/>
          </a:p>
        </p:txBody>
      </p:sp>
      <p:sp>
        <p:nvSpPr>
          <p:cNvPr id="3" name="Content Placeholder 2">
            <a:extLst>
              <a:ext uri="{FF2B5EF4-FFF2-40B4-BE49-F238E27FC236}">
                <a16:creationId xmlns:a16="http://schemas.microsoft.com/office/drawing/2014/main" id="{622D29DA-582D-0D62-1254-403F1243691D}"/>
              </a:ext>
            </a:extLst>
          </p:cNvPr>
          <p:cNvSpPr>
            <a:spLocks noGrp="1"/>
          </p:cNvSpPr>
          <p:nvPr>
            <p:ph idx="1"/>
          </p:nvPr>
        </p:nvSpPr>
        <p:spPr>
          <a:xfrm>
            <a:off x="3276599" y="1904999"/>
            <a:ext cx="7968344" cy="3422877"/>
          </a:xfrm>
        </p:spPr>
        <p:txBody>
          <a:bodyPr/>
          <a:lstStyle/>
          <a:p>
            <a:r>
              <a:rPr lang="en-US" dirty="0"/>
              <a:t>Risk identification and assessment</a:t>
            </a:r>
          </a:p>
          <a:p>
            <a:r>
              <a:rPr lang="en-US" dirty="0"/>
              <a:t>Capital adequacy and solvency assessment</a:t>
            </a:r>
          </a:p>
          <a:p>
            <a:r>
              <a:rPr lang="en-US" dirty="0"/>
              <a:t>Own risk and solvency assessment (ORSA)</a:t>
            </a:r>
          </a:p>
          <a:p>
            <a:r>
              <a:rPr lang="en-US" dirty="0"/>
              <a:t>Pricing and product governance</a:t>
            </a:r>
          </a:p>
          <a:p>
            <a:r>
              <a:rPr lang="en-US" dirty="0"/>
              <a:t>Enterprise risk management</a:t>
            </a:r>
          </a:p>
          <a:p>
            <a:r>
              <a:rPr lang="en-US" dirty="0"/>
              <a:t>Reporting and communication by preparing reports for boards, managements and regulators</a:t>
            </a:r>
          </a:p>
          <a:p>
            <a:endParaRPr lang="en-KE" dirty="0"/>
          </a:p>
        </p:txBody>
      </p:sp>
    </p:spTree>
    <p:extLst>
      <p:ext uri="{BB962C8B-B14F-4D97-AF65-F5344CB8AC3E}">
        <p14:creationId xmlns:p14="http://schemas.microsoft.com/office/powerpoint/2010/main" val="1561597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A857B-17CB-7199-041F-E553F6127593}"/>
              </a:ext>
            </a:extLst>
          </p:cNvPr>
          <p:cNvSpPr>
            <a:spLocks noGrp="1"/>
          </p:cNvSpPr>
          <p:nvPr>
            <p:ph type="title"/>
          </p:nvPr>
        </p:nvSpPr>
        <p:spPr>
          <a:xfrm>
            <a:off x="3385455" y="410535"/>
            <a:ext cx="7968343" cy="1325563"/>
          </a:xfrm>
        </p:spPr>
        <p:txBody>
          <a:bodyPr/>
          <a:lstStyle/>
          <a:p>
            <a:r>
              <a:rPr lang="en-US" dirty="0"/>
              <a:t>Emerging Trends in Capital Adequacy</a:t>
            </a:r>
            <a:endParaRPr lang="en-KE" dirty="0"/>
          </a:p>
        </p:txBody>
      </p:sp>
      <p:sp>
        <p:nvSpPr>
          <p:cNvPr id="3" name="Content Placeholder 2">
            <a:extLst>
              <a:ext uri="{FF2B5EF4-FFF2-40B4-BE49-F238E27FC236}">
                <a16:creationId xmlns:a16="http://schemas.microsoft.com/office/drawing/2014/main" id="{F27318F1-9A75-36CB-84DE-F7E3679FE47E}"/>
              </a:ext>
            </a:extLst>
          </p:cNvPr>
          <p:cNvSpPr>
            <a:spLocks noGrp="1"/>
          </p:cNvSpPr>
          <p:nvPr>
            <p:ph idx="1"/>
          </p:nvPr>
        </p:nvSpPr>
        <p:spPr>
          <a:xfrm>
            <a:off x="3385454" y="1736098"/>
            <a:ext cx="7968344" cy="3422877"/>
          </a:xfrm>
        </p:spPr>
        <p:txBody>
          <a:bodyPr/>
          <a:lstStyle/>
          <a:p>
            <a:r>
              <a:rPr lang="en-US" dirty="0"/>
              <a:t>Capital Adequacy ensures insurers hold enough capital to absorb losses and remain solvent.</a:t>
            </a:r>
          </a:p>
          <a:p>
            <a:endParaRPr lang="en-KE" dirty="0"/>
          </a:p>
        </p:txBody>
      </p:sp>
      <p:pic>
        <p:nvPicPr>
          <p:cNvPr id="4" name="Picture 3">
            <a:extLst>
              <a:ext uri="{FF2B5EF4-FFF2-40B4-BE49-F238E27FC236}">
                <a16:creationId xmlns:a16="http://schemas.microsoft.com/office/drawing/2014/main" id="{930350DA-3D90-39BF-CFC1-CCF034F7DCFF}"/>
              </a:ext>
            </a:extLst>
          </p:cNvPr>
          <p:cNvPicPr>
            <a:picLocks noChangeAspect="1"/>
          </p:cNvPicPr>
          <p:nvPr/>
        </p:nvPicPr>
        <p:blipFill>
          <a:blip r:embed="rId2"/>
          <a:stretch>
            <a:fillRect/>
          </a:stretch>
        </p:blipFill>
        <p:spPr>
          <a:xfrm>
            <a:off x="3916405" y="2514270"/>
            <a:ext cx="5652138" cy="3396717"/>
          </a:xfrm>
          <a:prstGeom prst="rect">
            <a:avLst/>
          </a:prstGeom>
        </p:spPr>
      </p:pic>
    </p:spTree>
    <p:extLst>
      <p:ext uri="{BB962C8B-B14F-4D97-AF65-F5344CB8AC3E}">
        <p14:creationId xmlns:p14="http://schemas.microsoft.com/office/powerpoint/2010/main" val="3009684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A3CB7-4EAA-6E23-B7C4-0CFA029A5AE4}"/>
              </a:ext>
            </a:extLst>
          </p:cNvPr>
          <p:cNvSpPr>
            <a:spLocks noGrp="1"/>
          </p:cNvSpPr>
          <p:nvPr>
            <p:ph type="title"/>
          </p:nvPr>
        </p:nvSpPr>
        <p:spPr>
          <a:xfrm>
            <a:off x="3385456" y="385190"/>
            <a:ext cx="7968343" cy="1325563"/>
          </a:xfrm>
        </p:spPr>
        <p:txBody>
          <a:bodyPr>
            <a:normAutofit fontScale="90000"/>
          </a:bodyPr>
          <a:lstStyle/>
          <a:p>
            <a:r>
              <a:rPr lang="en-US" dirty="0"/>
              <a:t>Risk-Based Capital (RBC): Linking Capital to Risk Exposure</a:t>
            </a:r>
            <a:br>
              <a:rPr lang="en-US" dirty="0"/>
            </a:br>
            <a:endParaRPr lang="en-KE" dirty="0"/>
          </a:p>
        </p:txBody>
      </p:sp>
      <p:pic>
        <p:nvPicPr>
          <p:cNvPr id="4" name="Content Placeholder 3">
            <a:extLst>
              <a:ext uri="{FF2B5EF4-FFF2-40B4-BE49-F238E27FC236}">
                <a16:creationId xmlns:a16="http://schemas.microsoft.com/office/drawing/2014/main" id="{BCB9776A-23F6-A5B5-9D82-4150768DF96C}"/>
              </a:ext>
            </a:extLst>
          </p:cNvPr>
          <p:cNvPicPr>
            <a:picLocks noGrp="1" noChangeAspect="1"/>
          </p:cNvPicPr>
          <p:nvPr>
            <p:ph idx="1"/>
          </p:nvPr>
        </p:nvPicPr>
        <p:blipFill>
          <a:blip r:embed="rId2"/>
          <a:stretch>
            <a:fillRect/>
          </a:stretch>
        </p:blipFill>
        <p:spPr>
          <a:xfrm>
            <a:off x="3385456" y="1531934"/>
            <a:ext cx="4511088" cy="3422650"/>
          </a:xfrm>
          <a:prstGeom prst="rect">
            <a:avLst/>
          </a:prstGeom>
        </p:spPr>
      </p:pic>
      <p:sp>
        <p:nvSpPr>
          <p:cNvPr id="5" name="TextBox 4">
            <a:extLst>
              <a:ext uri="{FF2B5EF4-FFF2-40B4-BE49-F238E27FC236}">
                <a16:creationId xmlns:a16="http://schemas.microsoft.com/office/drawing/2014/main" id="{B39E5CE9-3C84-1BD6-37B3-725F735B7BBC}"/>
              </a:ext>
            </a:extLst>
          </p:cNvPr>
          <p:cNvSpPr txBox="1"/>
          <p:nvPr/>
        </p:nvSpPr>
        <p:spPr>
          <a:xfrm>
            <a:off x="8207287" y="942366"/>
            <a:ext cx="3457255" cy="4278094"/>
          </a:xfrm>
          <a:prstGeom prst="rect">
            <a:avLst/>
          </a:prstGeom>
          <a:noFill/>
        </p:spPr>
        <p:txBody>
          <a:bodyPr wrap="square">
            <a:spAutoFit/>
          </a:bodyPr>
          <a:lstStyle/>
          <a:p>
            <a:endParaRPr dirty="0"/>
          </a:p>
          <a:p>
            <a:pPr algn="ctr">
              <a:defRPr sz="2000" b="1">
                <a:solidFill>
                  <a:srgbClr val="003366"/>
                </a:solidFill>
              </a:defRPr>
            </a:pPr>
            <a:r>
              <a:rPr dirty="0"/>
              <a:t>How RBC Works</a:t>
            </a:r>
          </a:p>
          <a:p>
            <a:pPr algn="ctr">
              <a:defRPr sz="1800"/>
            </a:pPr>
            <a:r>
              <a:rPr dirty="0"/>
              <a:t>Risk Identification</a:t>
            </a:r>
            <a:endParaRPr lang="en-US" dirty="0"/>
          </a:p>
          <a:p>
            <a:pPr algn="ctr">
              <a:defRPr sz="1800"/>
            </a:pPr>
            <a:r>
              <a:rPr dirty="0"/>
              <a:t>↓</a:t>
            </a:r>
          </a:p>
          <a:p>
            <a:pPr algn="ctr">
              <a:defRPr sz="1800"/>
            </a:pPr>
            <a:r>
              <a:rPr dirty="0"/>
              <a:t>Risk Quantification</a:t>
            </a:r>
          </a:p>
          <a:p>
            <a:pPr algn="ctr">
              <a:defRPr sz="1800"/>
            </a:pPr>
            <a:r>
              <a:rPr dirty="0"/>
              <a:t>↓</a:t>
            </a:r>
          </a:p>
          <a:p>
            <a:pPr algn="ctr">
              <a:defRPr sz="1800"/>
            </a:pPr>
            <a:r>
              <a:rPr dirty="0"/>
              <a:t>Capital Charges per Risk Type</a:t>
            </a:r>
          </a:p>
          <a:p>
            <a:pPr algn="ctr">
              <a:defRPr sz="1800"/>
            </a:pPr>
            <a:r>
              <a:rPr dirty="0"/>
              <a:t>↓</a:t>
            </a:r>
          </a:p>
          <a:p>
            <a:pPr algn="ctr">
              <a:defRPr sz="1800"/>
            </a:pPr>
            <a:r>
              <a:rPr dirty="0"/>
              <a:t>Total Required Capital</a:t>
            </a:r>
          </a:p>
          <a:p>
            <a:pPr algn="ctr">
              <a:defRPr sz="1800"/>
            </a:pPr>
            <a:r>
              <a:rPr dirty="0"/>
              <a:t>↓</a:t>
            </a:r>
          </a:p>
          <a:p>
            <a:pPr algn="ctr">
              <a:defRPr sz="1800"/>
            </a:pPr>
            <a:r>
              <a:rPr dirty="0" err="1"/>
              <a:t>Aval</a:t>
            </a:r>
            <a:r>
              <a:rPr lang="en-US" dirty="0" err="1"/>
              <a:t>i</a:t>
            </a:r>
            <a:r>
              <a:rPr dirty="0" err="1"/>
              <a:t>able</a:t>
            </a:r>
            <a:r>
              <a:rPr dirty="0"/>
              <a:t> Capital vs Required Capital</a:t>
            </a:r>
          </a:p>
          <a:p>
            <a:pPr algn="ctr">
              <a:defRPr sz="1800"/>
            </a:pPr>
            <a:r>
              <a:rPr dirty="0"/>
              <a:t>↓</a:t>
            </a:r>
          </a:p>
          <a:p>
            <a:pPr algn="ctr">
              <a:defRPr sz="1800"/>
            </a:pPr>
            <a:r>
              <a:rPr dirty="0"/>
              <a:t>RBC Ratio = (Available / Required) × 100%</a:t>
            </a:r>
          </a:p>
        </p:txBody>
      </p:sp>
      <p:pic>
        <p:nvPicPr>
          <p:cNvPr id="6" name="Picture 5">
            <a:extLst>
              <a:ext uri="{FF2B5EF4-FFF2-40B4-BE49-F238E27FC236}">
                <a16:creationId xmlns:a16="http://schemas.microsoft.com/office/drawing/2014/main" id="{477CBA46-D4C2-A619-8262-F612E3A353A6}"/>
              </a:ext>
            </a:extLst>
          </p:cNvPr>
          <p:cNvPicPr>
            <a:picLocks noChangeAspect="1"/>
          </p:cNvPicPr>
          <p:nvPr/>
        </p:nvPicPr>
        <p:blipFill>
          <a:blip r:embed="rId3"/>
          <a:stretch>
            <a:fillRect/>
          </a:stretch>
        </p:blipFill>
        <p:spPr>
          <a:xfrm>
            <a:off x="3230084" y="4881616"/>
            <a:ext cx="8279086" cy="1591194"/>
          </a:xfrm>
          <a:prstGeom prst="rect">
            <a:avLst/>
          </a:prstGeom>
        </p:spPr>
      </p:pic>
    </p:spTree>
    <p:extLst>
      <p:ext uri="{BB962C8B-B14F-4D97-AF65-F5344CB8AC3E}">
        <p14:creationId xmlns:p14="http://schemas.microsoft.com/office/powerpoint/2010/main" val="3650418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2859B-DB77-CB29-7C7D-F7F65D5AE788}"/>
              </a:ext>
            </a:extLst>
          </p:cNvPr>
          <p:cNvSpPr>
            <a:spLocks noGrp="1"/>
          </p:cNvSpPr>
          <p:nvPr>
            <p:ph type="title"/>
          </p:nvPr>
        </p:nvSpPr>
        <p:spPr>
          <a:xfrm>
            <a:off x="3211285" y="408669"/>
            <a:ext cx="8567058" cy="1325563"/>
          </a:xfrm>
        </p:spPr>
        <p:txBody>
          <a:bodyPr>
            <a:normAutofit/>
          </a:bodyPr>
          <a:lstStyle/>
          <a:p>
            <a:r>
              <a:rPr lang="en-US" dirty="0"/>
              <a:t>Own Risk and Solvency Assessment (ORSA)</a:t>
            </a:r>
            <a:endParaRPr lang="en-KE" dirty="0"/>
          </a:p>
        </p:txBody>
      </p:sp>
      <p:sp>
        <p:nvSpPr>
          <p:cNvPr id="3" name="Content Placeholder 2">
            <a:extLst>
              <a:ext uri="{FF2B5EF4-FFF2-40B4-BE49-F238E27FC236}">
                <a16:creationId xmlns:a16="http://schemas.microsoft.com/office/drawing/2014/main" id="{733021CB-2D46-E8F0-42E9-0BD9DE70142E}"/>
              </a:ext>
            </a:extLst>
          </p:cNvPr>
          <p:cNvSpPr>
            <a:spLocks noGrp="1"/>
          </p:cNvSpPr>
          <p:nvPr>
            <p:ph idx="1"/>
          </p:nvPr>
        </p:nvSpPr>
        <p:spPr>
          <a:xfrm>
            <a:off x="3211284" y="1948542"/>
            <a:ext cx="7968344" cy="3422877"/>
          </a:xfrm>
        </p:spPr>
        <p:txBody>
          <a:bodyPr>
            <a:normAutofit fontScale="32500" lnSpcReduction="20000"/>
          </a:bodyPr>
          <a:lstStyle/>
          <a:p>
            <a:pPr>
              <a:lnSpc>
                <a:spcPct val="170000"/>
              </a:lnSpc>
            </a:pPr>
            <a:r>
              <a:rPr lang="en-US" sz="8600" dirty="0"/>
              <a:t>ORSA is an internal assessment by an insurer of the adequacy of its risk management and the sufficiency of its capital resources to ensure it can meet policyholder obligations at all times — both under normal and stressed conditions.</a:t>
            </a:r>
          </a:p>
          <a:p>
            <a:endParaRPr lang="en-US" sz="8600" dirty="0"/>
          </a:p>
          <a:p>
            <a:endParaRPr lang="en-KE" dirty="0"/>
          </a:p>
        </p:txBody>
      </p:sp>
    </p:spTree>
    <p:extLst>
      <p:ext uri="{BB962C8B-B14F-4D97-AF65-F5344CB8AC3E}">
        <p14:creationId xmlns:p14="http://schemas.microsoft.com/office/powerpoint/2010/main" val="1071503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C3DE6-1623-030E-FFAC-5E4EDC65FC13}"/>
              </a:ext>
            </a:extLst>
          </p:cNvPr>
          <p:cNvSpPr>
            <a:spLocks noGrp="1"/>
          </p:cNvSpPr>
          <p:nvPr>
            <p:ph type="title"/>
          </p:nvPr>
        </p:nvSpPr>
        <p:spPr>
          <a:xfrm>
            <a:off x="3254828" y="463097"/>
            <a:ext cx="8577943" cy="1325563"/>
          </a:xfrm>
        </p:spPr>
        <p:txBody>
          <a:bodyPr/>
          <a:lstStyle/>
          <a:p>
            <a:r>
              <a:rPr lang="en-US" dirty="0"/>
              <a:t>Own Risk and Solvency Assessment (ORSA)</a:t>
            </a:r>
            <a:endParaRPr lang="en-KE" dirty="0"/>
          </a:p>
        </p:txBody>
      </p:sp>
      <p:sp>
        <p:nvSpPr>
          <p:cNvPr id="3" name="Content Placeholder 2">
            <a:extLst>
              <a:ext uri="{FF2B5EF4-FFF2-40B4-BE49-F238E27FC236}">
                <a16:creationId xmlns:a16="http://schemas.microsoft.com/office/drawing/2014/main" id="{FAB26C71-01AE-4EF2-6386-2412A96E3D00}"/>
              </a:ext>
            </a:extLst>
          </p:cNvPr>
          <p:cNvSpPr>
            <a:spLocks noGrp="1"/>
          </p:cNvSpPr>
          <p:nvPr>
            <p:ph idx="1"/>
          </p:nvPr>
        </p:nvSpPr>
        <p:spPr>
          <a:xfrm>
            <a:off x="3254828" y="2122714"/>
            <a:ext cx="7968344" cy="3422877"/>
          </a:xfrm>
        </p:spPr>
        <p:txBody>
          <a:bodyPr>
            <a:normAutofit lnSpcReduction="10000"/>
          </a:bodyPr>
          <a:lstStyle/>
          <a:p>
            <a:pPr marL="0" indent="0">
              <a:buNone/>
            </a:pPr>
            <a:r>
              <a:rPr lang="en-US" dirty="0"/>
              <a:t> </a:t>
            </a:r>
            <a:r>
              <a:rPr lang="en-US" b="1" dirty="0"/>
              <a:t>Benefits</a:t>
            </a:r>
          </a:p>
          <a:p>
            <a:r>
              <a:rPr lang="en-US" dirty="0"/>
              <a:t>Forward-looking, self-assessment process</a:t>
            </a:r>
          </a:p>
          <a:p>
            <a:r>
              <a:rPr lang="en-US" dirty="0"/>
              <a:t>Links solvency needs to business strategy</a:t>
            </a:r>
          </a:p>
          <a:p>
            <a:r>
              <a:rPr lang="en-US" dirty="0"/>
              <a:t>Promotes proactive capital management</a:t>
            </a:r>
          </a:p>
          <a:p>
            <a:endParaRPr lang="en-US" dirty="0"/>
          </a:p>
          <a:p>
            <a:pPr marL="0" indent="0">
              <a:buNone/>
            </a:pPr>
            <a:r>
              <a:rPr lang="en-US" b="1" dirty="0"/>
              <a:t> Outcome</a:t>
            </a:r>
          </a:p>
          <a:p>
            <a:r>
              <a:rPr lang="en-US" dirty="0"/>
              <a:t> Strengthened internal governance and risk culture.</a:t>
            </a:r>
            <a:endParaRPr lang="en-KE" dirty="0"/>
          </a:p>
        </p:txBody>
      </p:sp>
    </p:spTree>
    <p:extLst>
      <p:ext uri="{BB962C8B-B14F-4D97-AF65-F5344CB8AC3E}">
        <p14:creationId xmlns:p14="http://schemas.microsoft.com/office/powerpoint/2010/main" val="2401164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850F8-D7A7-18DC-ACE3-AE1D6517E6A9}"/>
              </a:ext>
            </a:extLst>
          </p:cNvPr>
          <p:cNvSpPr>
            <a:spLocks noGrp="1"/>
          </p:cNvSpPr>
          <p:nvPr>
            <p:ph type="title"/>
          </p:nvPr>
        </p:nvSpPr>
        <p:spPr>
          <a:xfrm>
            <a:off x="3265713" y="528411"/>
            <a:ext cx="8643258" cy="1325563"/>
          </a:xfrm>
        </p:spPr>
        <p:txBody>
          <a:bodyPr/>
          <a:lstStyle/>
          <a:p>
            <a:r>
              <a:rPr lang="en-US" dirty="0"/>
              <a:t>Economic Capital &amp; Dynamic Stress Testing</a:t>
            </a:r>
            <a:endParaRPr lang="en-KE" dirty="0"/>
          </a:p>
        </p:txBody>
      </p:sp>
      <p:sp>
        <p:nvSpPr>
          <p:cNvPr id="3" name="Content Placeholder 2">
            <a:extLst>
              <a:ext uri="{FF2B5EF4-FFF2-40B4-BE49-F238E27FC236}">
                <a16:creationId xmlns:a16="http://schemas.microsoft.com/office/drawing/2014/main" id="{73044762-0F69-2D7B-38E9-831D8CD3188C}"/>
              </a:ext>
            </a:extLst>
          </p:cNvPr>
          <p:cNvSpPr>
            <a:spLocks noGrp="1"/>
          </p:cNvSpPr>
          <p:nvPr>
            <p:ph idx="1"/>
          </p:nvPr>
        </p:nvSpPr>
        <p:spPr>
          <a:xfrm>
            <a:off x="3265713" y="2612571"/>
            <a:ext cx="7968344" cy="3542619"/>
          </a:xfrm>
        </p:spPr>
        <p:txBody>
          <a:bodyPr>
            <a:normAutofit/>
          </a:bodyPr>
          <a:lstStyle/>
          <a:p>
            <a:r>
              <a:rPr lang="en-US" dirty="0"/>
              <a:t>Economic Capital is the amount of capital an insurer estimates it needs to absorb unexpected losses with a specified confidence level over a given time horizon.</a:t>
            </a:r>
          </a:p>
          <a:p>
            <a:endParaRPr lang="en-US" sz="5800" dirty="0"/>
          </a:p>
          <a:p>
            <a:endParaRPr lang="en-KE" dirty="0"/>
          </a:p>
        </p:txBody>
      </p:sp>
    </p:spTree>
    <p:extLst>
      <p:ext uri="{BB962C8B-B14F-4D97-AF65-F5344CB8AC3E}">
        <p14:creationId xmlns:p14="http://schemas.microsoft.com/office/powerpoint/2010/main" val="513820249"/>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TotalTime>
  <Words>445</Words>
  <Application>Microsoft Office PowerPoint</Application>
  <PresentationFormat>Widescreen</PresentationFormat>
  <Paragraphs>70</Paragraphs>
  <Slides>17</Slides>
  <Notes>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1_Custom Design</vt:lpstr>
      <vt:lpstr>2_Custom Design</vt:lpstr>
      <vt:lpstr>THE INTERSECTION OF ACTUARIAL PRACTICE AND INSURANCE REGULATIONS</vt:lpstr>
      <vt:lpstr>Overview</vt:lpstr>
      <vt:lpstr>Evolution of Supervision in Insurance</vt:lpstr>
      <vt:lpstr>Roles of Actuaries in Insurance Regulation</vt:lpstr>
      <vt:lpstr>Emerging Trends in Capital Adequacy</vt:lpstr>
      <vt:lpstr>Risk-Based Capital (RBC): Linking Capital to Risk Exposure </vt:lpstr>
      <vt:lpstr>Own Risk and Solvency Assessment (ORSA)</vt:lpstr>
      <vt:lpstr>Own Risk and Solvency Assessment (ORSA)</vt:lpstr>
      <vt:lpstr>Economic Capital &amp; Dynamic Stress Testing</vt:lpstr>
      <vt:lpstr>Economic Capital &amp; Dynamic Stress Testing</vt:lpstr>
      <vt:lpstr>Solvency – Emerging Approaches</vt:lpstr>
      <vt:lpstr>Solvency II Framework (Simplified)</vt:lpstr>
      <vt:lpstr>Emerging Approaches to Consumer Protection </vt:lpstr>
      <vt:lpstr>Market Conduct Supervision</vt:lpstr>
      <vt:lpstr>Other Emerging Issues</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INTERSECTION OF ACTUARIAL PRACTICE AND INSURANCE REGULATIONS</dc:title>
  <dc:creator>Emmanuel Timothy</dc:creator>
  <cp:lastModifiedBy>Samantha Lelei</cp:lastModifiedBy>
  <cp:revision>3</cp:revision>
  <dcterms:created xsi:type="dcterms:W3CDTF">2025-08-25T12:22:55Z</dcterms:created>
  <dcterms:modified xsi:type="dcterms:W3CDTF">2025-10-27T12:22:31Z</dcterms:modified>
</cp:coreProperties>
</file>