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1"/>
  </p:notesMasterIdLst>
  <p:sldIdLst>
    <p:sldId id="257" r:id="rId3"/>
    <p:sldId id="258" r:id="rId4"/>
    <p:sldId id="259" r:id="rId5"/>
    <p:sldId id="305" r:id="rId6"/>
    <p:sldId id="260" r:id="rId7"/>
    <p:sldId id="306" r:id="rId8"/>
    <p:sldId id="307" r:id="rId9"/>
    <p:sldId id="308" r:id="rId10"/>
    <p:sldId id="309" r:id="rId11"/>
    <p:sldId id="310" r:id="rId12"/>
    <p:sldId id="311" r:id="rId13"/>
    <p:sldId id="341" r:id="rId14"/>
    <p:sldId id="313" r:id="rId15"/>
    <p:sldId id="315" r:id="rId16"/>
    <p:sldId id="314" r:id="rId17"/>
    <p:sldId id="316" r:id="rId18"/>
    <p:sldId id="340" r:id="rId19"/>
    <p:sldId id="319" r:id="rId20"/>
    <p:sldId id="321" r:id="rId21"/>
    <p:sldId id="322" r:id="rId22"/>
    <p:sldId id="320" r:id="rId23"/>
    <p:sldId id="323" r:id="rId24"/>
    <p:sldId id="324" r:id="rId25"/>
    <p:sldId id="325" r:id="rId26"/>
    <p:sldId id="326" r:id="rId27"/>
    <p:sldId id="342" r:id="rId28"/>
    <p:sldId id="328" r:id="rId29"/>
    <p:sldId id="329" r:id="rId30"/>
    <p:sldId id="330" r:id="rId31"/>
    <p:sldId id="331" r:id="rId32"/>
    <p:sldId id="343" r:id="rId33"/>
    <p:sldId id="334" r:id="rId34"/>
    <p:sldId id="335" r:id="rId35"/>
    <p:sldId id="336" r:id="rId36"/>
    <p:sldId id="333" r:id="rId37"/>
    <p:sldId id="337" r:id="rId38"/>
    <p:sldId id="338" r:id="rId39"/>
    <p:sldId id="33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2727"/>
    <a:srgbClr val="E29C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4C5A76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4C5A76"/>
                </a:solidFill>
                <a:latin typeface="Century Gothic" panose="020B0502020202020204" pitchFamily="34" charset="0"/>
              </a:rPr>
              <a:t>Percentage of fatalities per</a:t>
            </a:r>
            <a:r>
              <a:rPr lang="en-US" baseline="0" dirty="0">
                <a:solidFill>
                  <a:srgbClr val="4C5A76"/>
                </a:solidFill>
                <a:latin typeface="Century Gothic" panose="020B0502020202020204" pitchFamily="34" charset="0"/>
              </a:rPr>
              <a:t> contributing factor</a:t>
            </a:r>
            <a:endParaRPr lang="en-US" dirty="0">
              <a:solidFill>
                <a:srgbClr val="4C5A76"/>
              </a:solidFill>
              <a:latin typeface="Century Gothic" panose="020B0502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4C5A76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B6C-41C7-B5E2-EC017DF3908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B6C-41C7-B5E2-EC017DF39087}"/>
              </c:ext>
            </c:extLst>
          </c:dPt>
          <c:dPt>
            <c:idx val="2"/>
            <c:bubble3D val="0"/>
            <c:spPr>
              <a:solidFill>
                <a:srgbClr val="A7272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B6C-41C7-B5E2-EC017DF3908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B6C-41C7-B5E2-EC017DF39087}"/>
              </c:ext>
            </c:extLst>
          </c:dPt>
          <c:cat>
            <c:strRef>
              <c:f>Sheet1!$A$2:$A$5</c:f>
              <c:strCache>
                <c:ptCount val="3"/>
                <c:pt idx="0">
                  <c:v>Human factors</c:v>
                </c:pt>
                <c:pt idx="1">
                  <c:v>Road and environmental factors</c:v>
                </c:pt>
                <c:pt idx="2">
                  <c:v>Vehicle factors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88.3</c:v>
                </c:pt>
                <c:pt idx="1">
                  <c:v>7.5</c:v>
                </c:pt>
                <c:pt idx="2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B6C-41C7-B5E2-EC017DF390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4C5A76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4C5A76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4C5A76"/>
                </a:solidFill>
                <a:latin typeface="Century Gothic" panose="020B0502020202020204" pitchFamily="34" charset="0"/>
              </a:rPr>
              <a:t>Percentage of fatalities per</a:t>
            </a:r>
            <a:r>
              <a:rPr lang="en-US" baseline="0" dirty="0">
                <a:solidFill>
                  <a:srgbClr val="4C5A76"/>
                </a:solidFill>
                <a:latin typeface="Century Gothic" panose="020B0502020202020204" pitchFamily="34" charset="0"/>
              </a:rPr>
              <a:t> contributing factor</a:t>
            </a:r>
            <a:endParaRPr lang="en-US" dirty="0">
              <a:solidFill>
                <a:srgbClr val="4C5A76"/>
              </a:solidFill>
              <a:latin typeface="Century Gothic" panose="020B0502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4C5A76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77-4645-A3E9-4B9A639AA939}"/>
              </c:ext>
            </c:extLst>
          </c:dPt>
          <c:dPt>
            <c:idx val="1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77-4645-A3E9-4B9A639AA939}"/>
              </c:ext>
            </c:extLst>
          </c:dPt>
          <c:dPt>
            <c:idx val="2"/>
            <c:bubble3D val="0"/>
            <c:spPr>
              <a:solidFill>
                <a:srgbClr val="E29C2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277-4645-A3E9-4B9A639AA939}"/>
              </c:ext>
            </c:extLst>
          </c:dPt>
          <c:dPt>
            <c:idx val="3"/>
            <c:bubble3D val="0"/>
            <c:spPr>
              <a:solidFill>
                <a:srgbClr val="A7272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277-4645-A3E9-4B9A639AA939}"/>
              </c:ext>
            </c:extLst>
          </c:dPt>
          <c:cat>
            <c:strRef>
              <c:f>Sheet1!$A$2:$A$5</c:f>
              <c:strCache>
                <c:ptCount val="4"/>
                <c:pt idx="0">
                  <c:v>Human factors</c:v>
                </c:pt>
                <c:pt idx="1">
                  <c:v>Eliminated</c:v>
                </c:pt>
                <c:pt idx="2">
                  <c:v>Road and environmental factors</c:v>
                </c:pt>
                <c:pt idx="3">
                  <c:v>Vehicle factors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43.3</c:v>
                </c:pt>
                <c:pt idx="1">
                  <c:v>45</c:v>
                </c:pt>
                <c:pt idx="2">
                  <c:v>7.5</c:v>
                </c:pt>
                <c:pt idx="3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77-4645-A3E9-4B9A639AA9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2.0881865254499921E-2"/>
          <c:y val="0.76025053445575097"/>
          <c:w val="0.69757455385318379"/>
          <c:h val="0.184403334325980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4C5A76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4C5A76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4C5A76"/>
                </a:solidFill>
                <a:latin typeface="Century Gothic" panose="020B0502020202020204" pitchFamily="34" charset="0"/>
              </a:rPr>
              <a:t>Percentage of fatalities per</a:t>
            </a:r>
            <a:r>
              <a:rPr lang="en-US" baseline="0" dirty="0">
                <a:solidFill>
                  <a:srgbClr val="4C5A76"/>
                </a:solidFill>
                <a:latin typeface="Century Gothic" panose="020B0502020202020204" pitchFamily="34" charset="0"/>
              </a:rPr>
              <a:t> contributing factor</a:t>
            </a:r>
            <a:endParaRPr lang="en-US" dirty="0">
              <a:solidFill>
                <a:srgbClr val="4C5A76"/>
              </a:solidFill>
              <a:latin typeface="Century Gothic" panose="020B0502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4C5A76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3D5-4B8A-AC98-830CADE66374}"/>
              </c:ext>
            </c:extLst>
          </c:dPt>
          <c:dPt>
            <c:idx val="1"/>
            <c:bubble3D val="0"/>
            <c:spPr>
              <a:pattFill prst="pct80">
                <a:fgClr>
                  <a:schemeClr val="tx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3D5-4B8A-AC98-830CADE66374}"/>
              </c:ext>
            </c:extLst>
          </c:dPt>
          <c:dPt>
            <c:idx val="2"/>
            <c:bubble3D val="0"/>
            <c:spPr>
              <a:solidFill>
                <a:srgbClr val="69707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3D5-4B8A-AC98-830CADE66374}"/>
              </c:ext>
            </c:extLst>
          </c:dPt>
          <c:dPt>
            <c:idx val="3"/>
            <c:bubble3D val="0"/>
            <c:spPr>
              <a:solidFill>
                <a:srgbClr val="E29C2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3D5-4B8A-AC98-830CADE66374}"/>
              </c:ext>
            </c:extLst>
          </c:dPt>
          <c:dPt>
            <c:idx val="4"/>
            <c:bubble3D val="0"/>
            <c:spPr>
              <a:solidFill>
                <a:srgbClr val="A7272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3D5-4B8A-AC98-830CADE66374}"/>
              </c:ext>
            </c:extLst>
          </c:dPt>
          <c:cat>
            <c:strRef>
              <c:f>Sheet1!$A$2:$A$6</c:f>
              <c:strCache>
                <c:ptCount val="5"/>
                <c:pt idx="0">
                  <c:v>Human factors</c:v>
                </c:pt>
                <c:pt idx="1">
                  <c:v>Automation risk</c:v>
                </c:pt>
                <c:pt idx="2">
                  <c:v>Eliminated</c:v>
                </c:pt>
                <c:pt idx="3">
                  <c:v>Road and environmental factors</c:v>
                </c:pt>
                <c:pt idx="4">
                  <c:v>Vehicle factors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43.3</c:v>
                </c:pt>
                <c:pt idx="1">
                  <c:v>15</c:v>
                </c:pt>
                <c:pt idx="2">
                  <c:v>30</c:v>
                </c:pt>
                <c:pt idx="3">
                  <c:v>7.5</c:v>
                </c:pt>
                <c:pt idx="4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3D5-4B8A-AC98-830CADE663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3.6788008178035872E-5"/>
          <c:y val="0.81867145074170111"/>
          <c:w val="0.47752972018917667"/>
          <c:h val="0.178253764190617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4C5A76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0.28444</cdr:x>
      <cdr:y>0.418</cdr:y>
    </cdr:from>
    <cdr:to>
      <cdr:x>0.52853</cdr:x>
      <cdr:y>0.64839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BAA0FB12-22A3-B6BF-6896-9BFCF486CE79}"/>
            </a:ext>
          </a:extLst>
        </cdr:cNvPr>
        <cdr:cNvSpPr txBox="1"/>
      </cdr:nvSpPr>
      <cdr:spPr>
        <a:xfrm xmlns:a="http://schemas.openxmlformats.org/drawingml/2006/main">
          <a:off x="1257415" y="1726492"/>
          <a:ext cx="1079042" cy="9515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kern="1200" dirty="0">
              <a:solidFill>
                <a:schemeClr val="bg1"/>
              </a:solidFill>
              <a:latin typeface="Century Gothic" panose="020B0502020202020204" pitchFamily="34" charset="0"/>
            </a:rPr>
            <a:t>45% reduction in human related fatalities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A0044-257B-4BA4-B7B9-0434CECCC68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40A64-3799-45D8-87F0-AE31076F8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56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40A64-3799-45D8-87F0-AE31076F8A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12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29E70-2257-1A29-D556-DE2E739C3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F1D259-EAC8-8A6D-252D-F415718E03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648CC-B09F-3A5E-80C9-380E8E97E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5F83-B59E-4F3E-9DB6-AE89D7DCD88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8356-A2D8-63B3-3BC5-E82869E2E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7D6D2-7ED4-DDCE-59AE-BCFCF0637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13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EEF1F-FA6E-9A86-4B8E-5DF65A7AA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AF914E-4473-CED8-8B48-AF60FDFF1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105B6-383C-FDF4-ABBC-207E04971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5F83-B59E-4F3E-9DB6-AE89D7DCD88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80FCF-02D7-491D-F713-F8B6125D4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FA31C-6CDD-2044-3E5D-75CC22D5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87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237BB6-A681-AADC-A9F9-D3D644B5B6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FCCEF-D1A7-526B-E8CB-6D7D09FD0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D9899-41BD-9FB1-47A9-CF0C6C6F2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5F83-B59E-4F3E-9DB6-AE89D7DCD88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FC496-C218-C84D-C97B-4682F89EE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AF585-F347-ABC6-AA37-7C4E4D82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17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6AAF5-5999-B277-D461-063B98D2C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1142" y="1122363"/>
            <a:ext cx="696685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EC8B5B-13E0-4D44-6D18-2D621A1BE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1142" y="3602038"/>
            <a:ext cx="696685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285A8-FE82-B985-2553-B5D30FE36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7EF3-C750-4CBB-BB51-8C6D9CAFDC7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A3AD0-2E5B-B16B-ABCE-115B6EE60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84B32-68CA-D6B9-BA6A-F6BE2154E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52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A509-80DD-F507-EFF8-F3582AD2D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875A3-C76E-907C-687B-2B823F8D6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E02E7-D0BD-6731-765E-229363D6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7EF3-C750-4CBB-BB51-8C6D9CAFDC7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DFBE6-E101-3680-901D-CCA5DD6E0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F8524-55C1-5DB5-B71D-F752E3B23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35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3DEC-8BE4-1EA7-DD12-233CAD698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371B4-BA83-F2C2-0534-4C0C5BB21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97984-9699-08DC-8934-7D321D16B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7EF3-C750-4CBB-BB51-8C6D9CAFDC7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DED78-F2A3-C584-A5EA-A5E90EEA6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29C7-D96A-9B14-CCF1-DCADA8C6E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54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971CA-6544-DAA8-3673-82F870B83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A11A7-1774-99F9-20BA-7A62775D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BD2F01-E0D1-DC69-D3E4-AB8D59311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F48A8E-9670-AFAD-8CB6-71357E794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7EF3-C750-4CBB-BB51-8C6D9CAFDC7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E4C8A-9421-B805-4D76-FA9A23B20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2B1A10-4F61-4FA3-94CE-15BA235C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80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111C-BBBB-A372-AB0A-A7AC142DF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66CA8-8B6D-33AB-07FD-0CAF60512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8F5B29-9B2C-7944-C7C6-D871893AA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2947B5-0BFC-3006-2794-959E6654CD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CA7556-0B5B-A94E-1296-BCC2C5D067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63FDA4-ED16-9275-013A-28BAA3F48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7EF3-C750-4CBB-BB51-8C6D9CAFDC7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ACEB65-3436-665D-6F2C-34FD9317B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BE88DC-5A61-F9E9-61A3-B973B7A85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30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C8B89-8040-D6E2-69FF-603A5AF31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7A73A-CFF8-BBD1-10F4-F66E72DC5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7EF3-C750-4CBB-BB51-8C6D9CAFDC7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0D9384-270F-3185-884C-29828EFF5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84DF8-B94B-E33C-10F7-6F6B0B0F9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3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670EC1-FAB6-F733-042F-16DE461B7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7EF3-C750-4CBB-BB51-8C6D9CAFDC7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F0D720-E0E7-6BEA-DE53-7D4336BBB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34B55-0E5F-2E34-7470-31046100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27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07B75-8F05-E800-2D45-554856E68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0D984-2400-B51E-A1DC-ED27F3504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F1728-5842-A262-3E9E-D8B0027CB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9C0D6-C115-CA91-BDD4-D808AE327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7EF3-C750-4CBB-BB51-8C6D9CAFDC7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114AE9-5B41-F868-5E85-3EA190A5B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EC648-D176-05CF-81C9-8A557EF09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3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EA767-080B-2278-A905-19BDC948A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0F72D-6C81-D4C7-D10C-D4048CE32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C6678-7E3C-6A80-A7A3-9093CDF52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5F83-B59E-4F3E-9DB6-AE89D7DCD88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88BFC-D09A-0315-D7B9-22CCD1C27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C1758-6C43-41E9-F172-4ECD09AED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79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CD3E2-D3A7-6E93-9F0D-21D9A3C27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A0EF1-E9F8-EAE1-90B0-C3103D7E26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7867A6-EE4C-E2B2-C22F-E7251C2A9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A22D5-5E43-FB08-5839-C773D710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7EF3-C750-4CBB-BB51-8C6D9CAFDC7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692D6-17D3-48ED-C9C1-2D070098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B331C-EFB5-6702-CBB4-21B0341E9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59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1B867-DE3D-6382-D063-28ED22CD7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98DB53-F883-FBF7-DB59-D86DF1C1D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17C9A-1C95-6A3A-2073-6F10EB47D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7EF3-C750-4CBB-BB51-8C6D9CAFDC7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1E374-57BA-AB75-0324-AB3B4472C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39622-049F-F624-8A1C-ED842E5B8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91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26DA50-3FDB-E61F-860C-0CEAA1618E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236B8E-E7AD-A5BA-ABA4-285201493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BABE5-E8DC-BF29-B1F1-512D86BF6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7EF3-C750-4CBB-BB51-8C6D9CAFDC7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BBFFA-2D2A-26CC-E93C-8C47639D5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BE3A1-A661-4D30-DCFF-E42738546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47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1C1E59-73DD-7F08-20CB-A1E884DAB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F3187DD-FD77-58B1-6B3D-16E1A02623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2714" y="1444487"/>
            <a:ext cx="3955478" cy="2915478"/>
          </a:xfrm>
          <a:prstGeom prst="rect">
            <a:avLst/>
          </a:prstGeom>
        </p:spPr>
        <p:txBody>
          <a:bodyPr anchor="b"/>
          <a:lstStyle>
            <a:lvl1pPr>
              <a:defRPr sz="6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This is </a:t>
            </a:r>
            <a:br>
              <a:rPr lang="en-GB" dirty="0"/>
            </a:br>
            <a:r>
              <a:rPr lang="en-GB" dirty="0"/>
              <a:t>a new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3069A19-683F-32A2-B9F4-7BA47E478C51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782714" y="4456549"/>
            <a:ext cx="3955478" cy="380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606711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709E29-C171-5F7D-31F6-21B32C466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B9394F2-A063-72AB-C479-D3B7192D8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-333214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This is a heading</a:t>
            </a:r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1BBDD94-BAEB-2790-A77E-043B2F4B33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914400"/>
            <a:ext cx="6172200" cy="4706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entury Gothic" panose="020B05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E603901-6776-1CB9-641D-1BC63E394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131018"/>
            <a:ext cx="3932237" cy="3489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1903E2C-1251-C3D8-CC8C-581DD2B33C19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839788" y="1425844"/>
            <a:ext cx="3932237" cy="371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433081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DFD88-635D-D66B-0994-4F37357CE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38355-544B-B6D9-1C13-33EF8874B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E89CC-70DB-1FDF-19DB-07367EE86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5F83-B59E-4F3E-9DB6-AE89D7DCD88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DDC19-3C97-E6ED-931C-54777BB77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6191F-F5C8-92DF-B16B-0DE5BB4ED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00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A1149-6EB5-6109-E6DF-8B4E99971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1291-F08F-7A2B-68A1-EF20001C5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14849-0FC9-77A5-4403-5E3D2E104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98BAB-AA25-1250-FAE0-90B227BD7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5F83-B59E-4F3E-9DB6-AE89D7DCD88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4A42F-FD84-C371-D2EB-9F6411068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D2933-97D9-E347-E0AD-9EC690F9B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3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B175A-A573-3444-8099-03085FC6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5F2BC-64CA-1B2E-2336-B22484FA8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B5232-7E93-2BE4-593C-1CF0AA2A6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DC2079-9904-EE8E-359D-48C6EDD04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782CEC-ED2A-97C2-BC68-AEDCB24990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438334-EACE-BDBE-E03C-418D43F3D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5F83-B59E-4F3E-9DB6-AE89D7DCD88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F89D9-1633-FBB1-2F62-AB016BD2F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615832-1B66-677D-C7D5-8FCD0F96B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8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1779F-A7C8-7208-FF3F-9A733DD31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5CEF63-91A3-035C-260E-E460D74DA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5F83-B59E-4F3E-9DB6-AE89D7DCD88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3609DD-F792-2940-3F4B-19045F254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C35C3-2660-39EE-F1F1-76A92898A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43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008BB8-3F59-94E3-F05B-61A871C25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5F83-B59E-4F3E-9DB6-AE89D7DCD88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4A4FC1-974C-7199-7D71-60A88540F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Follow TASK  |  www.actuarieskenya.or.ke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37D39-6931-9207-45B6-EA6C82432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28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2DBD9-D5B2-143F-E38B-3A437388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A34A1-78B7-F70B-7FD6-A386379C7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6343E-C9AD-2D8A-A9E8-6ABF94C26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57666-BB75-C027-F053-9BC1D70E3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5F83-B59E-4F3E-9DB6-AE89D7DCD88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35C3C2-1230-F4FE-4354-2349F1805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2A468-7BB8-F1FE-3F32-0AA45D58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92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0F093-37A5-F0BD-3A95-F0F448450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63B7B4-97D9-5C08-D3ED-FCD058E64F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2755E5-54FE-29D6-A4B5-8DD5E2BDD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251AB-8F64-4C55-7AAE-4E636AE5F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5F83-B59E-4F3E-9DB6-AE89D7DCD88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F487DB-3A39-FE9A-3DDF-61E085856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70972-51AF-A022-1077-9F253BA0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7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18771B-A8CE-548E-72EB-1FFBADF6F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9FB23-5B0A-761F-A102-DEA003331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391BC-143B-D20D-1257-CDB41FBDE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05F83-B59E-4F3E-9DB6-AE89D7DCD88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F65FD-CF9A-86D5-42CA-CD8F01D6C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04C7A-36E7-15AE-04A3-2D6619908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8DC91-21DD-4D3E-9D18-2B54682D150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DF87D1-A394-8CA3-734A-2F113B6B2E5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6356350"/>
            <a:ext cx="531190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6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9432B7-C57A-19AC-F428-84277CE3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456" y="1148897"/>
            <a:ext cx="7968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3A9F2-441C-B0A2-1CD2-45C70CF27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5456" y="2754085"/>
            <a:ext cx="7968344" cy="3422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190FF-47C6-EA31-EC52-7EB235AC7A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17EF3-C750-4CBB-BB51-8C6D9CAFDC7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D269E-85C2-20A3-3B33-0586472C1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EF6FC-3E13-FDDA-640F-7F3B2ADF7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C6951-FCED-46FD-9759-D1158A2B540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F1A3FE-ED9F-DF84-10CB-4F2F3ACBCCD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455" y="6356350"/>
            <a:ext cx="531190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6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aymo.com/safety/impact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hyperlink" Target="https://www.rtmc.co.za/images/rtmc/docs/reports/State-of-of-Road-Safety-Report---1-Jan-2023-to-31-Dec-2023.pdf" TargetMode="Externa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3F8CC-9EA2-20D5-F5C9-40D3B8463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9EC0F7-0DB8-47EF-D23D-29322E38730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258162" y="3167063"/>
            <a:ext cx="5302250" cy="70961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HOW AV'S ARE REVVING UP CHANGES IN AFRICA</a:t>
            </a:r>
            <a:endParaRPr lang="en-US" sz="3400" dirty="0">
              <a:latin typeface="Museo Sans 700" panose="02000000000000000000" pitchFamily="50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130EDD5-2DD8-62E1-D094-88E2F030788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258162" y="4168775"/>
            <a:ext cx="4848225" cy="441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Museo Sans 300" panose="02000000000000000000" pitchFamily="50" charset="0"/>
              </a:rPr>
              <a:t>Chris van der Merwe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E41AA0-A87D-833F-F1B7-8D5CFDF744BA}"/>
              </a:ext>
            </a:extLst>
          </p:cNvPr>
          <p:cNvSpPr/>
          <p:nvPr/>
        </p:nvSpPr>
        <p:spPr>
          <a:xfrm>
            <a:off x="4401037" y="3969811"/>
            <a:ext cx="301363" cy="52765"/>
          </a:xfrm>
          <a:prstGeom prst="rect">
            <a:avLst/>
          </a:prstGeom>
          <a:solidFill>
            <a:srgbClr val="E19D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F4594B-F980-7411-8B88-F09921AF9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75" y="256500"/>
            <a:ext cx="5197312" cy="18743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14A069E-4B9B-1094-814A-415E9A9F55FA}"/>
              </a:ext>
            </a:extLst>
          </p:cNvPr>
          <p:cNvSpPr/>
          <p:nvPr/>
        </p:nvSpPr>
        <p:spPr>
          <a:xfrm>
            <a:off x="11863636" y="607520"/>
            <a:ext cx="92701" cy="1243051"/>
          </a:xfrm>
          <a:prstGeom prst="rect">
            <a:avLst/>
          </a:prstGeom>
          <a:solidFill>
            <a:srgbClr val="A72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A9CE50-1810-FF84-2158-E1506DA45B69}"/>
              </a:ext>
            </a:extLst>
          </p:cNvPr>
          <p:cNvSpPr/>
          <p:nvPr/>
        </p:nvSpPr>
        <p:spPr>
          <a:xfrm>
            <a:off x="11863636" y="1850571"/>
            <a:ext cx="92701" cy="607520"/>
          </a:xfrm>
          <a:prstGeom prst="rect">
            <a:avLst/>
          </a:prstGeom>
          <a:solidFill>
            <a:srgbClr val="E29C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D4773C5-BDE1-4234-8281-11A9F5D6C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3" y="256500"/>
            <a:ext cx="2207316" cy="6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31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2E72B-A1D1-BD4F-75C1-9455A5A55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5D4551-54CB-0662-A0F0-7A4128EC0B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42" t="13974"/>
          <a:stretch>
            <a:fillRect/>
          </a:stretch>
        </p:blipFill>
        <p:spPr>
          <a:xfrm>
            <a:off x="1054443" y="0"/>
            <a:ext cx="1113755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01AAC3-DEEF-54F4-1153-C95DC18DD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448" y="6592024"/>
            <a:ext cx="5931243" cy="26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15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F9AD1-089B-FE16-052F-4048B4DFB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66092DD3-9494-6BC4-3C0E-BF5D7EF11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701" y="632149"/>
            <a:ext cx="2773346" cy="762723"/>
          </a:xfrm>
          <a:prstGeom prst="rect">
            <a:avLst/>
          </a:prstGeom>
        </p:spPr>
      </p:pic>
      <p:pic>
        <p:nvPicPr>
          <p:cNvPr id="8" name="Picture 7" descr="A truck on the road&#10;&#10;AI-generated content may be incorrect.">
            <a:extLst>
              <a:ext uri="{FF2B5EF4-FFF2-40B4-BE49-F238E27FC236}">
                <a16:creationId xmlns:a16="http://schemas.microsoft.com/office/drawing/2014/main" id="{F623C4EC-D90F-C499-9B91-3AA8F84C14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4648"/>
          <a:stretch>
            <a:fillRect/>
          </a:stretch>
        </p:blipFill>
        <p:spPr>
          <a:xfrm>
            <a:off x="7844521" y="2239065"/>
            <a:ext cx="4223914" cy="330088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971A37B-87B0-83DF-EF52-55D69CF221BC}"/>
              </a:ext>
            </a:extLst>
          </p:cNvPr>
          <p:cNvSpPr txBox="1">
            <a:spLocks/>
          </p:cNvSpPr>
          <p:nvPr/>
        </p:nvSpPr>
        <p:spPr>
          <a:xfrm>
            <a:off x="2857403" y="1759009"/>
            <a:ext cx="6336024" cy="2710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Founded by industry veterans: Google, Tesla and Uber.</a:t>
            </a:r>
          </a:p>
          <a:p>
            <a:r>
              <a:rPr lang="en-US" sz="2200" dirty="0"/>
              <a:t>Primary focus on freight transportation.</a:t>
            </a:r>
          </a:p>
          <a:p>
            <a:r>
              <a:rPr lang="en-US" sz="2200" dirty="0"/>
              <a:t>Integrates with Class 8 trucks.</a:t>
            </a:r>
          </a:p>
          <a:p>
            <a:r>
              <a:rPr lang="en-US" sz="2200" dirty="0"/>
              <a:t>Hybrid: </a:t>
            </a:r>
          </a:p>
          <a:p>
            <a:r>
              <a:rPr lang="en-US" sz="2200" dirty="0"/>
              <a:t>Humans manage complex urban areas.</a:t>
            </a:r>
          </a:p>
          <a:p>
            <a:r>
              <a:rPr lang="en-US" sz="2200" dirty="0"/>
              <a:t>AI handles highway driving.</a:t>
            </a:r>
          </a:p>
          <a:p>
            <a:r>
              <a:rPr lang="en-US" sz="2200" dirty="0"/>
              <a:t>Mainly operate in Texas, USA.</a:t>
            </a:r>
          </a:p>
          <a:p>
            <a:r>
              <a:rPr lang="en-US" sz="2200" dirty="0"/>
              <a:t>3.3m commercial miles</a:t>
            </a:r>
            <a:br>
              <a:rPr lang="en-US" sz="2200" dirty="0"/>
            </a:br>
            <a:r>
              <a:rPr lang="en-US" sz="2200" dirty="0"/>
              <a:t>(20k driverless June 2025).</a:t>
            </a:r>
          </a:p>
          <a:p>
            <a:r>
              <a:rPr lang="en-US" sz="2200" dirty="0"/>
              <a:t>Attempt to address current driver shortage in USA.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88DD80CE-AF62-DCDF-D0E1-67FBA0F92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43" y="0"/>
            <a:ext cx="7968343" cy="1325563"/>
          </a:xfrm>
        </p:spPr>
        <p:txBody>
          <a:bodyPr/>
          <a:lstStyle/>
          <a:p>
            <a:r>
              <a:rPr lang="en-US" dirty="0"/>
              <a:t>Aurora</a:t>
            </a:r>
          </a:p>
        </p:txBody>
      </p:sp>
    </p:spTree>
    <p:extLst>
      <p:ext uri="{BB962C8B-B14F-4D97-AF65-F5344CB8AC3E}">
        <p14:creationId xmlns:p14="http://schemas.microsoft.com/office/powerpoint/2010/main" val="3213829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B035C-DECA-0DBF-92F7-68CE4D5BC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74472-4C19-5F1A-08EF-554C2F0D4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LEVELS OF AUTOMATION</a:t>
            </a:r>
          </a:p>
        </p:txBody>
      </p:sp>
    </p:spTree>
    <p:extLst>
      <p:ext uri="{BB962C8B-B14F-4D97-AF65-F5344CB8AC3E}">
        <p14:creationId xmlns:p14="http://schemas.microsoft.com/office/powerpoint/2010/main" val="1856512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2805CB-85A9-431C-6D2B-F8D437DCD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91" y="1076228"/>
            <a:ext cx="11946017" cy="506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42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0CDE1-E6BD-3E97-F296-733B17A04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16030B-263A-D4DB-8909-E4B70705C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4" y="1100320"/>
            <a:ext cx="11907912" cy="477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9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001EF-4DD2-BC7F-60B3-9B1895172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E07F5B-C2C9-9295-F918-B704AE6EB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5" y="1028365"/>
            <a:ext cx="11965070" cy="48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29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E9F9D8-D7D6-AB2A-7AED-A0928477F94F}"/>
              </a:ext>
            </a:extLst>
          </p:cNvPr>
          <p:cNvSpPr txBox="1">
            <a:spLocks/>
          </p:cNvSpPr>
          <p:nvPr/>
        </p:nvSpPr>
        <p:spPr>
          <a:xfrm>
            <a:off x="3171273" y="255373"/>
            <a:ext cx="796834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Software in an AV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38DD3A-984F-0936-6992-1E98B5D61028}"/>
              </a:ext>
            </a:extLst>
          </p:cNvPr>
          <p:cNvSpPr/>
          <p:nvPr/>
        </p:nvSpPr>
        <p:spPr>
          <a:xfrm>
            <a:off x="3583164" y="1416908"/>
            <a:ext cx="3624944" cy="1762898"/>
          </a:xfrm>
          <a:prstGeom prst="rect">
            <a:avLst/>
          </a:prstGeom>
          <a:solidFill>
            <a:srgbClr val="A7272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Perception module </a:t>
            </a:r>
            <a:r>
              <a:rPr lang="en-US" dirty="0">
                <a:solidFill>
                  <a:schemeClr val="bg1"/>
                </a:solidFill>
              </a:rPr>
              <a:t>– Process raw sensor data to generate representation of the environment for decision making.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4E0C43-EEFD-D20A-7134-30E8BE414210}"/>
              </a:ext>
            </a:extLst>
          </p:cNvPr>
          <p:cNvSpPr/>
          <p:nvPr/>
        </p:nvSpPr>
        <p:spPr>
          <a:xfrm>
            <a:off x="3583164" y="3429000"/>
            <a:ext cx="3624944" cy="1762898"/>
          </a:xfrm>
          <a:prstGeom prst="rect">
            <a:avLst/>
          </a:prstGeom>
          <a:solidFill>
            <a:srgbClr val="A7272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Control module </a:t>
            </a:r>
            <a:r>
              <a:rPr lang="en-US" dirty="0">
                <a:solidFill>
                  <a:schemeClr val="bg1"/>
                </a:solidFill>
              </a:rPr>
              <a:t>– Sends signals to vehicle (i.e., throttle, braking, steering)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CEAC9D-0BD0-B6C9-BB56-FBFF2EA0CABD}"/>
              </a:ext>
            </a:extLst>
          </p:cNvPr>
          <p:cNvSpPr/>
          <p:nvPr/>
        </p:nvSpPr>
        <p:spPr>
          <a:xfrm>
            <a:off x="7667954" y="1416908"/>
            <a:ext cx="3624944" cy="1762898"/>
          </a:xfrm>
          <a:prstGeom prst="rect">
            <a:avLst/>
          </a:prstGeom>
          <a:solidFill>
            <a:srgbClr val="A7272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Prediction module </a:t>
            </a:r>
            <a:r>
              <a:rPr lang="en-US" dirty="0">
                <a:solidFill>
                  <a:schemeClr val="bg1"/>
                </a:solidFill>
              </a:rPr>
              <a:t>– Predicts future </a:t>
            </a:r>
            <a:r>
              <a:rPr lang="en-US" dirty="0" err="1">
                <a:solidFill>
                  <a:schemeClr val="bg1"/>
                </a:solidFill>
              </a:rPr>
              <a:t>behaviour</a:t>
            </a:r>
            <a:r>
              <a:rPr lang="en-US" dirty="0">
                <a:solidFill>
                  <a:schemeClr val="bg1"/>
                </a:solidFill>
              </a:rPr>
              <a:t> of other agents (e.g. pedestrians, cars)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8D0286-8F8D-F67A-B207-FB74C5463802}"/>
              </a:ext>
            </a:extLst>
          </p:cNvPr>
          <p:cNvSpPr/>
          <p:nvPr/>
        </p:nvSpPr>
        <p:spPr>
          <a:xfrm>
            <a:off x="7667954" y="3429000"/>
            <a:ext cx="3624944" cy="1762898"/>
          </a:xfrm>
          <a:prstGeom prst="rect">
            <a:avLst/>
          </a:prstGeom>
          <a:solidFill>
            <a:srgbClr val="A7272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Planning module </a:t>
            </a:r>
            <a:r>
              <a:rPr lang="en-US" dirty="0">
                <a:solidFill>
                  <a:schemeClr val="bg1"/>
                </a:solidFill>
              </a:rPr>
              <a:t>– Determine navigation routes based on perception and prediction</a:t>
            </a:r>
          </a:p>
        </p:txBody>
      </p:sp>
    </p:spTree>
    <p:extLst>
      <p:ext uri="{BB962C8B-B14F-4D97-AF65-F5344CB8AC3E}">
        <p14:creationId xmlns:p14="http://schemas.microsoft.com/office/powerpoint/2010/main" val="2104886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657F3-6AA2-776A-3AC0-A6B1B20FE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SAFE ARE AVs TRULY</a:t>
            </a:r>
          </a:p>
        </p:txBody>
      </p:sp>
    </p:spTree>
    <p:extLst>
      <p:ext uri="{BB962C8B-B14F-4D97-AF65-F5344CB8AC3E}">
        <p14:creationId xmlns:p14="http://schemas.microsoft.com/office/powerpoint/2010/main" val="213574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455AEE-F5B7-9EAD-5FFC-615B4223C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039" y="6568244"/>
            <a:ext cx="12244039" cy="15365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F5E205-48F7-36B8-1A32-02E53AA05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039" y="0"/>
            <a:ext cx="12244039" cy="65963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E5D224-BD52-A686-33B3-92AEA4F353A7}"/>
              </a:ext>
            </a:extLst>
          </p:cNvPr>
          <p:cNvSpPr txBox="1"/>
          <p:nvPr/>
        </p:nvSpPr>
        <p:spPr>
          <a:xfrm>
            <a:off x="0" y="6596390"/>
            <a:ext cx="31854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Source: </a:t>
            </a:r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https://waymo.com/safety/impact/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600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9C324-A212-5193-9B0A-CDEC6A088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18CF19EA-D63C-7976-9446-CCFF0982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43" y="0"/>
            <a:ext cx="7968343" cy="1325563"/>
          </a:xfrm>
        </p:spPr>
        <p:txBody>
          <a:bodyPr/>
          <a:lstStyle/>
          <a:p>
            <a:r>
              <a:rPr lang="en-US" dirty="0"/>
              <a:t>Studies on AV Safety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39FCC3-F7C7-0E63-A3D4-731E1B182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249" y="1086758"/>
            <a:ext cx="5825268" cy="51704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C0F681-4AD2-F5F4-C83C-AB6636CD2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818" y="1086758"/>
            <a:ext cx="4278182" cy="50996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0537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195D74-68E6-E87C-48F7-2FC30EABA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1315" y="1295987"/>
            <a:ext cx="7968344" cy="34228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Imagine you have ordered an e-hailing cab to take you to the airport, and a few minutes later a driverless taxi pulls up. Do you get in?</a:t>
            </a:r>
          </a:p>
          <a:p>
            <a:pPr marL="342900" indent="-342900">
              <a:buAutoNum type="arabicPeriod"/>
            </a:pPr>
            <a:r>
              <a:rPr lang="en-US" dirty="0"/>
              <a:t>Yes definitely, what an adventure!</a:t>
            </a:r>
          </a:p>
          <a:p>
            <a:pPr marL="342900" indent="-342900">
              <a:buAutoNum type="arabicPeriod"/>
            </a:pPr>
            <a:r>
              <a:rPr lang="en-US" dirty="0"/>
              <a:t>I’m indifferent, as long as I get there on time and don’t have to walk.</a:t>
            </a:r>
          </a:p>
          <a:p>
            <a:pPr marL="342900" indent="-342900">
              <a:buAutoNum type="arabicPeriod"/>
            </a:pPr>
            <a:r>
              <a:rPr lang="en-US" dirty="0"/>
              <a:t>No way, I’m not putting my life in the hands of a computer thank you very much!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B98A66-7F22-12EE-D98D-068C561D0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32" y="316801"/>
            <a:ext cx="2490221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6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0033D-5C04-34C1-D935-4C6F1EA7B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F3423047-139A-7371-930D-2FB0F397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43" y="0"/>
            <a:ext cx="7968343" cy="1325563"/>
          </a:xfrm>
        </p:spPr>
        <p:txBody>
          <a:bodyPr/>
          <a:lstStyle/>
          <a:p>
            <a:r>
              <a:rPr lang="en-US" dirty="0"/>
              <a:t>Studies on AV Safety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20AAD0-EDE9-5076-AD64-CC55DB4BD180}"/>
              </a:ext>
            </a:extLst>
          </p:cNvPr>
          <p:cNvSpPr txBox="1">
            <a:spLocks/>
          </p:cNvSpPr>
          <p:nvPr/>
        </p:nvSpPr>
        <p:spPr>
          <a:xfrm>
            <a:off x="3055943" y="1325563"/>
            <a:ext cx="9136057" cy="2710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Matched case-control logistic regression model (typically used in health studies)</a:t>
            </a:r>
          </a:p>
          <a:p>
            <a:r>
              <a:rPr lang="en-US" sz="2200" dirty="0"/>
              <a:t>Select case/control based on exposure to risk factor/characteristic.</a:t>
            </a:r>
          </a:p>
          <a:p>
            <a:r>
              <a:rPr lang="en-US" sz="2200" dirty="0"/>
              <a:t>Next step: compare frequency of exposure between two groups.</a:t>
            </a:r>
          </a:p>
          <a:p>
            <a:r>
              <a:rPr lang="en-US" sz="2200" dirty="0"/>
              <a:t>Case group -&gt; AVs involved in accidents</a:t>
            </a:r>
          </a:p>
          <a:p>
            <a:r>
              <a:rPr lang="en-US" sz="2200" dirty="0"/>
              <a:t>Control group -&gt; Humans involved in accidents </a:t>
            </a:r>
          </a:p>
          <a:p>
            <a:r>
              <a:rPr lang="en-US" sz="2200" dirty="0"/>
              <a:t>Aim: compare differential characteristics of accidents involving humans / AVs</a:t>
            </a:r>
          </a:p>
        </p:txBody>
      </p:sp>
    </p:spTree>
    <p:extLst>
      <p:ext uri="{BB962C8B-B14F-4D97-AF65-F5344CB8AC3E}">
        <p14:creationId xmlns:p14="http://schemas.microsoft.com/office/powerpoint/2010/main" val="1210897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3EFCEF-951C-B8B3-0859-61B2ADD62850}"/>
              </a:ext>
            </a:extLst>
          </p:cNvPr>
          <p:cNvSpPr/>
          <p:nvPr/>
        </p:nvSpPr>
        <p:spPr bwMode="auto">
          <a:xfrm>
            <a:off x="3008319" y="2075933"/>
            <a:ext cx="4631472" cy="3193108"/>
          </a:xfrm>
          <a:prstGeom prst="rect">
            <a:avLst/>
          </a:prstGeom>
          <a:solidFill>
            <a:srgbClr val="3742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ZA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pitchFamily="1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E32CAF-CAAA-BC52-B97E-CB2B28708515}"/>
              </a:ext>
            </a:extLst>
          </p:cNvPr>
          <p:cNvSpPr txBox="1"/>
          <p:nvPr/>
        </p:nvSpPr>
        <p:spPr>
          <a:xfrm>
            <a:off x="4387352" y="2640224"/>
            <a:ext cx="187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Segment 1:</a:t>
            </a:r>
          </a:p>
          <a:p>
            <a:r>
              <a:rPr lang="en-US" b="1" dirty="0">
                <a:solidFill>
                  <a:schemeClr val="bg1"/>
                </a:solidFill>
              </a:rPr>
              <a:t>AV crash 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8E9F97-2C44-CBAE-AA01-7C9FFEFEDCFF}"/>
              </a:ext>
            </a:extLst>
          </p:cNvPr>
          <p:cNvSpPr/>
          <p:nvPr/>
        </p:nvSpPr>
        <p:spPr bwMode="auto">
          <a:xfrm>
            <a:off x="3300631" y="3538608"/>
            <a:ext cx="1873406" cy="133948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chemeClr val="bg1"/>
                </a:solidFill>
                <a:latin typeface="Century Gothic" panose="020B0502020202020204" pitchFamily="34" charset="0"/>
                <a:ea typeface="ＭＳ Ｐゴシック" pitchFamily="1" charset="-128"/>
              </a:rPr>
              <a:t>SAE level 4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chemeClr val="bg1"/>
                </a:solidFill>
                <a:latin typeface="Century Gothic" panose="020B0502020202020204" pitchFamily="34" charset="0"/>
                <a:ea typeface="ＭＳ Ｐゴシック" pitchFamily="1" charset="-128"/>
              </a:rPr>
              <a:t>N = 1099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CF74-8D60-D07B-BA21-F8B61A90988A}"/>
              </a:ext>
            </a:extLst>
          </p:cNvPr>
          <p:cNvSpPr/>
          <p:nvPr/>
        </p:nvSpPr>
        <p:spPr bwMode="auto">
          <a:xfrm>
            <a:off x="5613139" y="3538608"/>
            <a:ext cx="1873406" cy="133948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chemeClr val="bg1"/>
                </a:solidFill>
                <a:latin typeface="Century Gothic" panose="020B0502020202020204" pitchFamily="34" charset="0"/>
                <a:ea typeface="ＭＳ Ｐゴシック" pitchFamily="1" charset="-128"/>
              </a:rPr>
              <a:t>SAE level 2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chemeClr val="bg1"/>
                </a:solidFill>
                <a:latin typeface="Century Gothic" panose="020B0502020202020204" pitchFamily="34" charset="0"/>
                <a:ea typeface="ＭＳ Ｐゴシック" pitchFamily="1" charset="-128"/>
              </a:rPr>
              <a:t>N = 1001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7ED3F-FC09-CB87-7B52-300C323F3817}"/>
              </a:ext>
            </a:extLst>
          </p:cNvPr>
          <p:cNvSpPr/>
          <p:nvPr/>
        </p:nvSpPr>
        <p:spPr bwMode="auto">
          <a:xfrm>
            <a:off x="7772400" y="2075933"/>
            <a:ext cx="4356409" cy="319310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ZA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pitchFamily="1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385876-D253-6649-7D36-5857DC208E46}"/>
              </a:ext>
            </a:extLst>
          </p:cNvPr>
          <p:cNvSpPr txBox="1"/>
          <p:nvPr/>
        </p:nvSpPr>
        <p:spPr>
          <a:xfrm>
            <a:off x="8925392" y="2638165"/>
            <a:ext cx="2245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Segment 2:</a:t>
            </a:r>
          </a:p>
          <a:p>
            <a:r>
              <a:rPr lang="en-US" b="1" dirty="0">
                <a:solidFill>
                  <a:schemeClr val="bg1"/>
                </a:solidFill>
              </a:rPr>
              <a:t>Human crash data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274615-3D0F-A652-D87D-7A34B2C497C3}"/>
              </a:ext>
            </a:extLst>
          </p:cNvPr>
          <p:cNvSpPr/>
          <p:nvPr/>
        </p:nvSpPr>
        <p:spPr bwMode="auto">
          <a:xfrm>
            <a:off x="8302660" y="3538608"/>
            <a:ext cx="3295887" cy="104509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chemeClr val="bg1"/>
                </a:solidFill>
                <a:latin typeface="Century Gothic" panose="020B0502020202020204" pitchFamily="34" charset="0"/>
                <a:ea typeface="ＭＳ Ｐゴシック" pitchFamily="1" charset="-128"/>
              </a:rPr>
              <a:t>Human driver accidents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b="1" dirty="0">
                <a:solidFill>
                  <a:schemeClr val="bg1"/>
                </a:solidFill>
                <a:latin typeface="Century Gothic" panose="020B0502020202020204" pitchFamily="34" charset="0"/>
                <a:ea typeface="ＭＳ Ｐゴシック" pitchFamily="1" charset="-128"/>
              </a:rPr>
              <a:t>N = 35 133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6C5A38B1-0235-4CF6-285E-B200F1358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43" y="0"/>
            <a:ext cx="7968343" cy="1325563"/>
          </a:xfrm>
        </p:spPr>
        <p:txBody>
          <a:bodyPr/>
          <a:lstStyle/>
          <a:p>
            <a:r>
              <a:rPr lang="en-US" dirty="0"/>
              <a:t>Studies on AV Safety</a:t>
            </a:r>
          </a:p>
        </p:txBody>
      </p:sp>
    </p:spTree>
    <p:extLst>
      <p:ext uri="{BB962C8B-B14F-4D97-AF65-F5344CB8AC3E}">
        <p14:creationId xmlns:p14="http://schemas.microsoft.com/office/powerpoint/2010/main" val="2864341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C77E2-0534-973F-9ACB-6FD2E31DA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111ED07A-4C25-D995-61CE-DBE7D1F49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43" y="0"/>
            <a:ext cx="7968343" cy="1325563"/>
          </a:xfrm>
        </p:spPr>
        <p:txBody>
          <a:bodyPr/>
          <a:lstStyle/>
          <a:p>
            <a:r>
              <a:rPr lang="en-US" dirty="0"/>
              <a:t>Studies on AV Safety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31DFAF6-0529-A646-3462-06D7DBCB1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882100"/>
              </p:ext>
            </p:extLst>
          </p:nvPr>
        </p:nvGraphicFramePr>
        <p:xfrm>
          <a:off x="3055943" y="1146620"/>
          <a:ext cx="8654646" cy="4086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7323">
                  <a:extLst>
                    <a:ext uri="{9D8B030D-6E8A-4147-A177-3AD203B41FA5}">
                      <a16:colId xmlns:a16="http://schemas.microsoft.com/office/drawing/2014/main" val="1002344350"/>
                    </a:ext>
                  </a:extLst>
                </a:gridCol>
                <a:gridCol w="4327323">
                  <a:extLst>
                    <a:ext uri="{9D8B030D-6E8A-4147-A177-3AD203B41FA5}">
                      <a16:colId xmlns:a16="http://schemas.microsoft.com/office/drawing/2014/main" val="3983183819"/>
                    </a:ext>
                  </a:extLst>
                </a:gridCol>
              </a:tblGrid>
              <a:tr h="47769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Circumstance</a:t>
                      </a:r>
                    </a:p>
                  </a:txBody>
                  <a:tcPr>
                    <a:solidFill>
                      <a:srgbClr val="E29C2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Odds of AV compared to humans</a:t>
                      </a:r>
                    </a:p>
                  </a:txBody>
                  <a:tcPr>
                    <a:solidFill>
                      <a:srgbClr val="E29C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918610"/>
                  </a:ext>
                </a:extLst>
              </a:tr>
              <a:tr h="249536">
                <a:tc>
                  <a:txBody>
                    <a:bodyPr/>
                    <a:lstStyle/>
                    <a:p>
                      <a:endParaRPr lang="en-US" sz="1050" u="sng" dirty="0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010237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r>
                        <a:rPr lang="en-US" u="sng" dirty="0">
                          <a:latin typeface="Century Gothic" panose="020B0502020202020204" pitchFamily="34" charset="0"/>
                        </a:rPr>
                        <a:t>Weather conditions: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42917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Rain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0.34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8172377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Low light (dawn/dusk)</a:t>
                      </a:r>
                    </a:p>
                  </a:txBody>
                  <a:tcPr anchor="ctr"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entury Gothic" panose="020B0502020202020204" pitchFamily="34" charset="0"/>
                        </a:rPr>
                        <a:t>5.25</a:t>
                      </a:r>
                    </a:p>
                  </a:txBody>
                  <a:tcPr anchor="ctr"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005605"/>
                  </a:ext>
                </a:extLst>
              </a:tr>
              <a:tr h="257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u="sng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4034793"/>
                  </a:ext>
                </a:extLst>
              </a:tr>
              <a:tr h="635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>
                          <a:latin typeface="Century Gothic" panose="020B0502020202020204" pitchFamily="34" charset="0"/>
                        </a:rPr>
                        <a:t>Accident type</a:t>
                      </a:r>
                    </a:p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05177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Rear-end accident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0.46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5271769"/>
                  </a:ext>
                </a:extLst>
              </a:tr>
              <a:tr h="49173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Broadside (T-bone) accident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0.17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5598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693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A8962-E031-E8B1-C3E4-D5EBBC5CE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9D063DE3-AC04-9691-2EC6-B68ABC132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43" y="0"/>
            <a:ext cx="7968343" cy="1325563"/>
          </a:xfrm>
        </p:spPr>
        <p:txBody>
          <a:bodyPr/>
          <a:lstStyle/>
          <a:p>
            <a:r>
              <a:rPr lang="en-US" dirty="0"/>
              <a:t>Studies on AV Safety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C1C254D-C19E-87D1-E60C-28418DFC3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273335"/>
              </p:ext>
            </p:extLst>
          </p:nvPr>
        </p:nvGraphicFramePr>
        <p:xfrm>
          <a:off x="3055943" y="1117905"/>
          <a:ext cx="8841766" cy="4078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0883">
                  <a:extLst>
                    <a:ext uri="{9D8B030D-6E8A-4147-A177-3AD203B41FA5}">
                      <a16:colId xmlns:a16="http://schemas.microsoft.com/office/drawing/2014/main" val="1002344350"/>
                    </a:ext>
                  </a:extLst>
                </a:gridCol>
                <a:gridCol w="4420883">
                  <a:extLst>
                    <a:ext uri="{9D8B030D-6E8A-4147-A177-3AD203B41FA5}">
                      <a16:colId xmlns:a16="http://schemas.microsoft.com/office/drawing/2014/main" val="3983183819"/>
                    </a:ext>
                  </a:extLst>
                </a:gridCol>
              </a:tblGrid>
              <a:tr h="49494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Circumstance</a:t>
                      </a:r>
                    </a:p>
                  </a:txBody>
                  <a:tcPr>
                    <a:solidFill>
                      <a:srgbClr val="E29C2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Odds of AV compared to humans</a:t>
                      </a:r>
                    </a:p>
                  </a:txBody>
                  <a:tcPr>
                    <a:solidFill>
                      <a:srgbClr val="E29C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918610"/>
                  </a:ext>
                </a:extLst>
              </a:tr>
              <a:tr h="251132">
                <a:tc>
                  <a:txBody>
                    <a:bodyPr/>
                    <a:lstStyle/>
                    <a:p>
                      <a:endParaRPr lang="en-US" sz="1050" u="sng" dirty="0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010237"/>
                  </a:ext>
                </a:extLst>
              </a:tr>
              <a:tr h="583190">
                <a:tc>
                  <a:txBody>
                    <a:bodyPr/>
                    <a:lstStyle/>
                    <a:p>
                      <a:r>
                        <a:rPr lang="en-US" u="sng" dirty="0">
                          <a:latin typeface="Century Gothic" panose="020B0502020202020204" pitchFamily="34" charset="0"/>
                        </a:rPr>
                        <a:t>Pre-accident maneuver 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42917"/>
                  </a:ext>
                </a:extLst>
              </a:tr>
              <a:tr h="58319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Proceed straight</a:t>
                      </a:r>
                    </a:p>
                  </a:txBody>
                  <a:tcPr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entury Gothic" panose="020B0502020202020204" pitchFamily="34" charset="0"/>
                        </a:rPr>
                        <a:t>0.30</a:t>
                      </a:r>
                    </a:p>
                  </a:txBody>
                  <a:tcPr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768637"/>
                  </a:ext>
                </a:extLst>
              </a:tr>
              <a:tr h="58319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Run-off road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entury Gothic" panose="020B0502020202020204" pitchFamily="34" charset="0"/>
                        </a:rPr>
                        <a:t>0.02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8172377"/>
                  </a:ext>
                </a:extLst>
              </a:tr>
              <a:tr h="58319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Entering traffic lane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entury Gothic" panose="020B0502020202020204" pitchFamily="34" charset="0"/>
                        </a:rPr>
                        <a:t>0.27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1005605"/>
                  </a:ext>
                </a:extLst>
              </a:tr>
              <a:tr h="416133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Turn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C5A7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1.99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034793"/>
                  </a:ext>
                </a:extLst>
              </a:tr>
              <a:tr h="58319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Backing</a:t>
                      </a: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C5A7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0.49</a:t>
                      </a: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5598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0974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63481-E857-BD14-0730-F9291AE88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EB8420AA-7B83-001B-5AB7-871172024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43" y="0"/>
            <a:ext cx="7968343" cy="1325563"/>
          </a:xfrm>
        </p:spPr>
        <p:txBody>
          <a:bodyPr/>
          <a:lstStyle/>
          <a:p>
            <a:r>
              <a:rPr lang="en-US" dirty="0"/>
              <a:t>Unusual </a:t>
            </a:r>
            <a:r>
              <a:rPr lang="en-US" dirty="0" err="1"/>
              <a:t>behaviour</a:t>
            </a:r>
            <a:r>
              <a:rPr lang="en-US" dirty="0"/>
              <a:t> from AVs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9FEE4DF-9FC9-ED18-2DBF-ED1A2560D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406938"/>
              </p:ext>
            </p:extLst>
          </p:nvPr>
        </p:nvGraphicFramePr>
        <p:xfrm>
          <a:off x="3227126" y="1634089"/>
          <a:ext cx="4248110" cy="3590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055">
                  <a:extLst>
                    <a:ext uri="{9D8B030D-6E8A-4147-A177-3AD203B41FA5}">
                      <a16:colId xmlns:a16="http://schemas.microsoft.com/office/drawing/2014/main" val="1002344350"/>
                    </a:ext>
                  </a:extLst>
                </a:gridCol>
                <a:gridCol w="2124055">
                  <a:extLst>
                    <a:ext uri="{9D8B030D-6E8A-4147-A177-3AD203B41FA5}">
                      <a16:colId xmlns:a16="http://schemas.microsoft.com/office/drawing/2014/main" val="3983183819"/>
                    </a:ext>
                  </a:extLst>
                </a:gridCol>
              </a:tblGrid>
              <a:tr h="1173919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Human collided with AV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% of accidents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9918610"/>
                  </a:ext>
                </a:extLst>
              </a:tr>
              <a:tr h="1208415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Autonomous mode</a:t>
                      </a:r>
                    </a:p>
                  </a:txBody>
                  <a:tcPr anchor="ctr"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64%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172377"/>
                  </a:ext>
                </a:extLst>
              </a:tr>
              <a:tr h="1208415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Conventional mode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entury Gothic" panose="020B0502020202020204" pitchFamily="34" charset="0"/>
                        </a:rPr>
                        <a:t>36%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00560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DA890C-6E05-DA73-FAFC-75A31B63EB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42060"/>
              </p:ext>
            </p:extLst>
          </p:nvPr>
        </p:nvGraphicFramePr>
        <p:xfrm>
          <a:off x="7714133" y="1634089"/>
          <a:ext cx="4248110" cy="3589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055">
                  <a:extLst>
                    <a:ext uri="{9D8B030D-6E8A-4147-A177-3AD203B41FA5}">
                      <a16:colId xmlns:a16="http://schemas.microsoft.com/office/drawing/2014/main" val="1002344350"/>
                    </a:ext>
                  </a:extLst>
                </a:gridCol>
                <a:gridCol w="2124055">
                  <a:extLst>
                    <a:ext uri="{9D8B030D-6E8A-4147-A177-3AD203B41FA5}">
                      <a16:colId xmlns:a16="http://schemas.microsoft.com/office/drawing/2014/main" val="3983183819"/>
                    </a:ext>
                  </a:extLst>
                </a:gridCol>
              </a:tblGrid>
              <a:tr h="1173615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AV collided with human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% of accidents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9918610"/>
                  </a:ext>
                </a:extLst>
              </a:tr>
              <a:tr h="1208103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Autonomous mode</a:t>
                      </a:r>
                    </a:p>
                  </a:txBody>
                  <a:tcPr anchor="ctr"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28%</a:t>
                      </a:r>
                    </a:p>
                  </a:txBody>
                  <a:tcPr anchor="ctr"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8172377"/>
                  </a:ext>
                </a:extLst>
              </a:tr>
              <a:tr h="1208103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Conventional mode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entury Gothic" panose="020B0502020202020204" pitchFamily="34" charset="0"/>
                        </a:rPr>
                        <a:t>72%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005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436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4BBF8-F025-4842-DAC4-9E29A1F4E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30967AF7-6475-66F4-03B7-8FD7CE9A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43" y="0"/>
            <a:ext cx="7968343" cy="1325563"/>
          </a:xfrm>
        </p:spPr>
        <p:txBody>
          <a:bodyPr/>
          <a:lstStyle/>
          <a:p>
            <a:r>
              <a:rPr lang="en-US" dirty="0"/>
              <a:t>Challenges that remain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810C02-2056-1030-97BC-5854C3C65890}"/>
              </a:ext>
            </a:extLst>
          </p:cNvPr>
          <p:cNvSpPr txBox="1">
            <a:spLocks/>
          </p:cNvSpPr>
          <p:nvPr/>
        </p:nvSpPr>
        <p:spPr>
          <a:xfrm>
            <a:off x="3055943" y="1325563"/>
            <a:ext cx="9136057" cy="2710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AVs to navigate new scenarios human drivers never seen.</a:t>
            </a:r>
          </a:p>
          <a:p>
            <a:r>
              <a:rPr lang="en-US" sz="2200" dirty="0"/>
              <a:t>Data remains limited.</a:t>
            </a:r>
          </a:p>
          <a:p>
            <a:r>
              <a:rPr lang="en-US" sz="2200" dirty="0"/>
              <a:t>Studies show hundreds of millions/billion miles required to prove safety.*</a:t>
            </a:r>
          </a:p>
          <a:p>
            <a:r>
              <a:rPr lang="en-US" sz="2200" dirty="0"/>
              <a:t>Reliable sensing and perception.</a:t>
            </a:r>
          </a:p>
          <a:p>
            <a:r>
              <a:rPr lang="en-US" sz="2200" dirty="0"/>
              <a:t>Robust system and reliable failsafe.</a:t>
            </a:r>
          </a:p>
          <a:p>
            <a:r>
              <a:rPr lang="en-US" sz="2200" dirty="0"/>
              <a:t>Robust decision-making algorithms.</a:t>
            </a:r>
          </a:p>
          <a:p>
            <a:endParaRPr lang="en-US" sz="2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0D6022-C22B-C364-45EA-05A076295FF2}"/>
              </a:ext>
            </a:extLst>
          </p:cNvPr>
          <p:cNvSpPr txBox="1"/>
          <p:nvPr/>
        </p:nvSpPr>
        <p:spPr>
          <a:xfrm>
            <a:off x="3055943" y="5799640"/>
            <a:ext cx="6391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entury Gothic" panose="020B0502020202020204" pitchFamily="34" charset="0"/>
              </a:rPr>
              <a:t>*Source: Kalra, N. &amp; Paddock, S. M. Driving to safety: How many miles of driving would it take to demonstrate autonomous vehicle reliability? Transp. Res. Part A 94, 182–193 (2016).</a:t>
            </a:r>
          </a:p>
        </p:txBody>
      </p:sp>
    </p:spTree>
    <p:extLst>
      <p:ext uri="{BB962C8B-B14F-4D97-AF65-F5344CB8AC3E}">
        <p14:creationId xmlns:p14="http://schemas.microsoft.com/office/powerpoint/2010/main" val="2187397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F668E-6CB0-2F68-8BD2-EA058AADF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C24B6-1F43-6DA6-35A7-66C42D294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QUANTIFY RISK</a:t>
            </a:r>
          </a:p>
        </p:txBody>
      </p:sp>
    </p:spTree>
    <p:extLst>
      <p:ext uri="{BB962C8B-B14F-4D97-AF65-F5344CB8AC3E}">
        <p14:creationId xmlns:p14="http://schemas.microsoft.com/office/powerpoint/2010/main" val="726740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B27A2-4FB2-334F-94F9-C64C127C5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3125454C-7B97-E179-A400-C2EFFC5B9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43" y="0"/>
            <a:ext cx="7968343" cy="1325563"/>
          </a:xfrm>
        </p:spPr>
        <p:txBody>
          <a:bodyPr/>
          <a:lstStyle/>
          <a:p>
            <a:r>
              <a:rPr lang="en-US" dirty="0"/>
              <a:t>Approaches to quantify risk</a:t>
            </a:r>
          </a:p>
        </p:txBody>
      </p:sp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7C92E66B-6763-F46F-7165-77F288FAB052}"/>
              </a:ext>
            </a:extLst>
          </p:cNvPr>
          <p:cNvSpPr/>
          <p:nvPr/>
        </p:nvSpPr>
        <p:spPr bwMode="auto">
          <a:xfrm>
            <a:off x="3021773" y="2305708"/>
            <a:ext cx="2683999" cy="1782269"/>
          </a:xfrm>
          <a:prstGeom prst="roundRect">
            <a:avLst/>
          </a:prstGeom>
          <a:solidFill>
            <a:srgbClr val="E29C2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sz="1600" b="1" dirty="0">
                <a:latin typeface="Century Gothic" panose="020B0502020202020204" pitchFamily="34" charset="0"/>
                <a:ea typeface="ＭＳ Ｐゴシック" pitchFamily="1" charset="-128"/>
              </a:rPr>
              <a:t>Do nothing</a:t>
            </a: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A0923A29-F4CD-9B94-5167-284F829026AA}"/>
              </a:ext>
            </a:extLst>
          </p:cNvPr>
          <p:cNvSpPr/>
          <p:nvPr/>
        </p:nvSpPr>
        <p:spPr bwMode="auto">
          <a:xfrm>
            <a:off x="6229475" y="2296550"/>
            <a:ext cx="2683999" cy="1782000"/>
          </a:xfrm>
          <a:prstGeom prst="roundRect">
            <a:avLst/>
          </a:prstGeom>
          <a:solidFill>
            <a:srgbClr val="E29C2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sz="1600" b="1" dirty="0">
                <a:latin typeface="Century Gothic" panose="020B0502020202020204" pitchFamily="34" charset="0"/>
                <a:ea typeface="ＭＳ Ｐゴシック" pitchFamily="1" charset="-128"/>
              </a:rPr>
              <a:t>Infer AV impact from existing motor data</a:t>
            </a: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1B718FEB-56CD-C57D-7BEF-20240D179372}"/>
              </a:ext>
            </a:extLst>
          </p:cNvPr>
          <p:cNvSpPr/>
          <p:nvPr/>
        </p:nvSpPr>
        <p:spPr bwMode="auto">
          <a:xfrm>
            <a:off x="9322018" y="2305708"/>
            <a:ext cx="2683999" cy="1782000"/>
          </a:xfrm>
          <a:prstGeom prst="roundRect">
            <a:avLst/>
          </a:prstGeom>
          <a:solidFill>
            <a:srgbClr val="E29C2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A" sz="1600" b="1" dirty="0">
                <a:latin typeface="Century Gothic" panose="020B0502020202020204" pitchFamily="34" charset="0"/>
                <a:ea typeface="ＭＳ Ｐゴシック" pitchFamily="1" charset="-128"/>
              </a:rPr>
              <a:t>Use data available from AV studies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2612B1E-80D4-38DF-8539-474E101ED2A7}"/>
              </a:ext>
            </a:extLst>
          </p:cNvPr>
          <p:cNvSpPr/>
          <p:nvPr/>
        </p:nvSpPr>
        <p:spPr>
          <a:xfrm>
            <a:off x="3735725" y="2134722"/>
            <a:ext cx="1271239" cy="3419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Option 1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50225E-17B1-13D1-E362-0D2003EC13A3}"/>
              </a:ext>
            </a:extLst>
          </p:cNvPr>
          <p:cNvSpPr/>
          <p:nvPr/>
        </p:nvSpPr>
        <p:spPr>
          <a:xfrm>
            <a:off x="6935855" y="2134719"/>
            <a:ext cx="1271239" cy="3419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Option 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48DC26-D6C4-F52E-FBE4-0803EA8CB21F}"/>
              </a:ext>
            </a:extLst>
          </p:cNvPr>
          <p:cNvSpPr/>
          <p:nvPr/>
        </p:nvSpPr>
        <p:spPr>
          <a:xfrm>
            <a:off x="10028397" y="2134719"/>
            <a:ext cx="1271239" cy="3419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Option 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5747CE-D54B-241C-EAF1-0F30648639F8}"/>
              </a:ext>
            </a:extLst>
          </p:cNvPr>
          <p:cNvSpPr/>
          <p:nvPr/>
        </p:nvSpPr>
        <p:spPr>
          <a:xfrm>
            <a:off x="5909211" y="1697362"/>
            <a:ext cx="3261016" cy="2980376"/>
          </a:xfrm>
          <a:custGeom>
            <a:avLst/>
            <a:gdLst>
              <a:gd name="connsiteX0" fmla="*/ 0 w 3261016"/>
              <a:gd name="connsiteY0" fmla="*/ 0 h 2980376"/>
              <a:gd name="connsiteX1" fmla="*/ 576113 w 3261016"/>
              <a:gd name="connsiteY1" fmla="*/ 0 h 2980376"/>
              <a:gd name="connsiteX2" fmla="*/ 1119615 w 3261016"/>
              <a:gd name="connsiteY2" fmla="*/ 0 h 2980376"/>
              <a:gd name="connsiteX3" fmla="*/ 1728338 w 3261016"/>
              <a:gd name="connsiteY3" fmla="*/ 0 h 2980376"/>
              <a:gd name="connsiteX4" fmla="*/ 2304451 w 3261016"/>
              <a:gd name="connsiteY4" fmla="*/ 0 h 2980376"/>
              <a:gd name="connsiteX5" fmla="*/ 3261016 w 3261016"/>
              <a:gd name="connsiteY5" fmla="*/ 0 h 2980376"/>
              <a:gd name="connsiteX6" fmla="*/ 3261016 w 3261016"/>
              <a:gd name="connsiteY6" fmla="*/ 625879 h 2980376"/>
              <a:gd name="connsiteX7" fmla="*/ 3261016 w 3261016"/>
              <a:gd name="connsiteY7" fmla="*/ 1221954 h 2980376"/>
              <a:gd name="connsiteX8" fmla="*/ 3261016 w 3261016"/>
              <a:gd name="connsiteY8" fmla="*/ 1728618 h 2980376"/>
              <a:gd name="connsiteX9" fmla="*/ 3261016 w 3261016"/>
              <a:gd name="connsiteY9" fmla="*/ 2265086 h 2980376"/>
              <a:gd name="connsiteX10" fmla="*/ 3261016 w 3261016"/>
              <a:gd name="connsiteY10" fmla="*/ 2980376 h 2980376"/>
              <a:gd name="connsiteX11" fmla="*/ 2684903 w 3261016"/>
              <a:gd name="connsiteY11" fmla="*/ 2980376 h 2980376"/>
              <a:gd name="connsiteX12" fmla="*/ 2076180 w 3261016"/>
              <a:gd name="connsiteY12" fmla="*/ 2980376 h 2980376"/>
              <a:gd name="connsiteX13" fmla="*/ 1597898 w 3261016"/>
              <a:gd name="connsiteY13" fmla="*/ 2980376 h 2980376"/>
              <a:gd name="connsiteX14" fmla="*/ 1119615 w 3261016"/>
              <a:gd name="connsiteY14" fmla="*/ 2980376 h 2980376"/>
              <a:gd name="connsiteX15" fmla="*/ 510893 w 3261016"/>
              <a:gd name="connsiteY15" fmla="*/ 2980376 h 2980376"/>
              <a:gd name="connsiteX16" fmla="*/ 0 w 3261016"/>
              <a:gd name="connsiteY16" fmla="*/ 2980376 h 2980376"/>
              <a:gd name="connsiteX17" fmla="*/ 0 w 3261016"/>
              <a:gd name="connsiteY17" fmla="*/ 2473712 h 2980376"/>
              <a:gd name="connsiteX18" fmla="*/ 0 w 3261016"/>
              <a:gd name="connsiteY18" fmla="*/ 1937244 h 2980376"/>
              <a:gd name="connsiteX19" fmla="*/ 0 w 3261016"/>
              <a:gd name="connsiteY19" fmla="*/ 1400777 h 2980376"/>
              <a:gd name="connsiteX20" fmla="*/ 0 w 3261016"/>
              <a:gd name="connsiteY20" fmla="*/ 804702 h 2980376"/>
              <a:gd name="connsiteX21" fmla="*/ 0 w 3261016"/>
              <a:gd name="connsiteY21" fmla="*/ 0 h 298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61016" h="2980376" extrusionOk="0">
                <a:moveTo>
                  <a:pt x="0" y="0"/>
                </a:moveTo>
                <a:cubicBezTo>
                  <a:pt x="272625" y="-51788"/>
                  <a:pt x="288521" y="35731"/>
                  <a:pt x="576113" y="0"/>
                </a:cubicBezTo>
                <a:cubicBezTo>
                  <a:pt x="863705" y="-35731"/>
                  <a:pt x="934194" y="37369"/>
                  <a:pt x="1119615" y="0"/>
                </a:cubicBezTo>
                <a:cubicBezTo>
                  <a:pt x="1305036" y="-37369"/>
                  <a:pt x="1535623" y="14567"/>
                  <a:pt x="1728338" y="0"/>
                </a:cubicBezTo>
                <a:cubicBezTo>
                  <a:pt x="1921053" y="-14567"/>
                  <a:pt x="2172678" y="3415"/>
                  <a:pt x="2304451" y="0"/>
                </a:cubicBezTo>
                <a:cubicBezTo>
                  <a:pt x="2436224" y="-3415"/>
                  <a:pt x="2957437" y="26840"/>
                  <a:pt x="3261016" y="0"/>
                </a:cubicBezTo>
                <a:cubicBezTo>
                  <a:pt x="3310038" y="268927"/>
                  <a:pt x="3251944" y="396679"/>
                  <a:pt x="3261016" y="625879"/>
                </a:cubicBezTo>
                <a:cubicBezTo>
                  <a:pt x="3270088" y="855079"/>
                  <a:pt x="3214260" y="1021255"/>
                  <a:pt x="3261016" y="1221954"/>
                </a:cubicBezTo>
                <a:cubicBezTo>
                  <a:pt x="3307772" y="1422653"/>
                  <a:pt x="3222931" y="1588613"/>
                  <a:pt x="3261016" y="1728618"/>
                </a:cubicBezTo>
                <a:cubicBezTo>
                  <a:pt x="3299101" y="1868623"/>
                  <a:pt x="3225557" y="2138432"/>
                  <a:pt x="3261016" y="2265086"/>
                </a:cubicBezTo>
                <a:cubicBezTo>
                  <a:pt x="3296475" y="2391740"/>
                  <a:pt x="3196644" y="2732514"/>
                  <a:pt x="3261016" y="2980376"/>
                </a:cubicBezTo>
                <a:cubicBezTo>
                  <a:pt x="3115182" y="3045881"/>
                  <a:pt x="2816458" y="2925927"/>
                  <a:pt x="2684903" y="2980376"/>
                </a:cubicBezTo>
                <a:cubicBezTo>
                  <a:pt x="2553348" y="3034825"/>
                  <a:pt x="2212070" y="2911472"/>
                  <a:pt x="2076180" y="2980376"/>
                </a:cubicBezTo>
                <a:cubicBezTo>
                  <a:pt x="1940290" y="3049280"/>
                  <a:pt x="1813667" y="2958743"/>
                  <a:pt x="1597898" y="2980376"/>
                </a:cubicBezTo>
                <a:cubicBezTo>
                  <a:pt x="1382129" y="3002009"/>
                  <a:pt x="1352655" y="2961637"/>
                  <a:pt x="1119615" y="2980376"/>
                </a:cubicBezTo>
                <a:cubicBezTo>
                  <a:pt x="886575" y="2999115"/>
                  <a:pt x="726602" y="2964515"/>
                  <a:pt x="510893" y="2980376"/>
                </a:cubicBezTo>
                <a:cubicBezTo>
                  <a:pt x="295184" y="2996237"/>
                  <a:pt x="147569" y="2931176"/>
                  <a:pt x="0" y="2980376"/>
                </a:cubicBezTo>
                <a:cubicBezTo>
                  <a:pt x="-32984" y="2830472"/>
                  <a:pt x="21643" y="2634259"/>
                  <a:pt x="0" y="2473712"/>
                </a:cubicBezTo>
                <a:cubicBezTo>
                  <a:pt x="-21643" y="2313165"/>
                  <a:pt x="31937" y="2096246"/>
                  <a:pt x="0" y="1937244"/>
                </a:cubicBezTo>
                <a:cubicBezTo>
                  <a:pt x="-31937" y="1778242"/>
                  <a:pt x="44508" y="1666387"/>
                  <a:pt x="0" y="1400777"/>
                </a:cubicBezTo>
                <a:cubicBezTo>
                  <a:pt x="-44508" y="1135167"/>
                  <a:pt x="47512" y="942446"/>
                  <a:pt x="0" y="804702"/>
                </a:cubicBezTo>
                <a:cubicBezTo>
                  <a:pt x="-47512" y="666959"/>
                  <a:pt x="22267" y="316991"/>
                  <a:pt x="0" y="0"/>
                </a:cubicBezTo>
                <a:close/>
              </a:path>
            </a:pathLst>
          </a:custGeom>
          <a:noFill/>
          <a:ln w="38100">
            <a:solidFill>
              <a:srgbClr val="A72727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7A220E-8E6F-FC06-2A27-39A40989B51D}"/>
              </a:ext>
            </a:extLst>
          </p:cNvPr>
          <p:cNvCxnSpPr>
            <a:cxnSpLocks/>
          </p:cNvCxnSpPr>
          <p:nvPr/>
        </p:nvCxnSpPr>
        <p:spPr>
          <a:xfrm flipH="1">
            <a:off x="9355320" y="1051160"/>
            <a:ext cx="412595" cy="473927"/>
          </a:xfrm>
          <a:prstGeom prst="straightConnector1">
            <a:avLst/>
          </a:prstGeom>
          <a:ln w="38100">
            <a:solidFill>
              <a:srgbClr val="A727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49AA5D-B09C-7C67-E66D-09E024E101A9}"/>
              </a:ext>
            </a:extLst>
          </p:cNvPr>
          <p:cNvCxnSpPr>
            <a:cxnSpLocks/>
          </p:cNvCxnSpPr>
          <p:nvPr/>
        </p:nvCxnSpPr>
        <p:spPr>
          <a:xfrm flipH="1" flipV="1">
            <a:off x="9355320" y="5067853"/>
            <a:ext cx="698809" cy="617034"/>
          </a:xfrm>
          <a:prstGeom prst="straightConnector1">
            <a:avLst/>
          </a:prstGeom>
          <a:ln w="38100">
            <a:solidFill>
              <a:srgbClr val="A727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7D154F1-E47B-15B0-C0F2-65FE3B5150E0}"/>
              </a:ext>
            </a:extLst>
          </p:cNvPr>
          <p:cNvCxnSpPr>
            <a:cxnSpLocks/>
          </p:cNvCxnSpPr>
          <p:nvPr/>
        </p:nvCxnSpPr>
        <p:spPr>
          <a:xfrm flipV="1">
            <a:off x="5333094" y="4963196"/>
            <a:ext cx="464499" cy="564995"/>
          </a:xfrm>
          <a:prstGeom prst="straightConnector1">
            <a:avLst/>
          </a:prstGeom>
          <a:ln w="38100">
            <a:solidFill>
              <a:srgbClr val="A727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9BC1BA-486E-D733-AA31-FCA7395C1AF7}"/>
              </a:ext>
            </a:extLst>
          </p:cNvPr>
          <p:cNvCxnSpPr>
            <a:cxnSpLocks/>
          </p:cNvCxnSpPr>
          <p:nvPr/>
        </p:nvCxnSpPr>
        <p:spPr>
          <a:xfrm>
            <a:off x="5111543" y="1104745"/>
            <a:ext cx="617034" cy="473927"/>
          </a:xfrm>
          <a:prstGeom prst="straightConnector1">
            <a:avLst/>
          </a:prstGeom>
          <a:ln w="38100">
            <a:solidFill>
              <a:srgbClr val="A727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50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9A03E-31A2-8183-5640-FAE608285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8520C37B-986A-CEDD-9B88-DC9C2C177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43" y="0"/>
            <a:ext cx="8950074" cy="1325563"/>
          </a:xfrm>
        </p:spPr>
        <p:txBody>
          <a:bodyPr>
            <a:normAutofit/>
          </a:bodyPr>
          <a:lstStyle/>
          <a:p>
            <a:r>
              <a:rPr lang="en-US" sz="4000" dirty="0"/>
              <a:t>Infer AV impact from existing motor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CF3409-6699-2C78-CE13-1D1B48FF526B}"/>
              </a:ext>
            </a:extLst>
          </p:cNvPr>
          <p:cNvSpPr txBox="1"/>
          <p:nvPr/>
        </p:nvSpPr>
        <p:spPr>
          <a:xfrm>
            <a:off x="2917684" y="6085723"/>
            <a:ext cx="78662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entury Gothic" panose="020B0502020202020204" pitchFamily="34" charset="0"/>
                <a:hlinkClick r:id="rId2"/>
              </a:rPr>
              <a:t>Source: https://www.rtmc.co.za/images/rtmc/docs/reports/State-of-of-Road-Safety-Report---1-Jan-2023-to-31-Dec-2023.pdf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DDA0316-59B1-7A5D-E210-FDEEB267DA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1205640"/>
              </p:ext>
            </p:extLst>
          </p:nvPr>
        </p:nvGraphicFramePr>
        <p:xfrm>
          <a:off x="7414054" y="1554480"/>
          <a:ext cx="4383006" cy="3561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650E361-272A-DC87-FDAC-D0CAFA485FE5}"/>
              </a:ext>
            </a:extLst>
          </p:cNvPr>
          <p:cNvSpPr txBox="1"/>
          <p:nvPr/>
        </p:nvSpPr>
        <p:spPr>
          <a:xfrm>
            <a:off x="3055943" y="1554480"/>
            <a:ext cx="4690946" cy="3917676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entury Gothic" panose="020B0502020202020204" pitchFamily="34" charset="0"/>
              </a:rPr>
              <a:t>Contributing elements to human factors: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Jay-walking pedestrians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Speeding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Dangerous overtaking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Insufficient following distance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Driving under influence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Turn in front of oncoming traffic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Not following rules of road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Fatigue</a:t>
            </a:r>
          </a:p>
        </p:txBody>
      </p:sp>
    </p:spTree>
    <p:extLst>
      <p:ext uri="{BB962C8B-B14F-4D97-AF65-F5344CB8AC3E}">
        <p14:creationId xmlns:p14="http://schemas.microsoft.com/office/powerpoint/2010/main" val="3089781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0D8AC-A030-F636-3056-217D835AB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04E5913C-6B83-36BB-D639-E66250D06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43" y="0"/>
            <a:ext cx="8950074" cy="1325563"/>
          </a:xfrm>
        </p:spPr>
        <p:txBody>
          <a:bodyPr>
            <a:normAutofit/>
          </a:bodyPr>
          <a:lstStyle/>
          <a:p>
            <a:r>
              <a:rPr lang="en-US" sz="4000" dirty="0"/>
              <a:t>Infer AV impact from existing motor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D16470-87A9-6FE1-844D-3F5F2400DF95}"/>
              </a:ext>
            </a:extLst>
          </p:cNvPr>
          <p:cNvSpPr txBox="1"/>
          <p:nvPr/>
        </p:nvSpPr>
        <p:spPr>
          <a:xfrm>
            <a:off x="3055943" y="1554480"/>
            <a:ext cx="4690946" cy="3917676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entury Gothic" panose="020B0502020202020204" pitchFamily="34" charset="0"/>
              </a:rPr>
              <a:t>Contributing elements to human factors: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Jay-walking pedestrians*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Speeding*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trike="sngStrike" dirty="0">
                <a:latin typeface="Century Gothic" panose="020B0502020202020204" pitchFamily="34" charset="0"/>
              </a:rPr>
              <a:t>Dangerous overtaking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trike="sngStrike" dirty="0">
                <a:latin typeface="Century Gothic" panose="020B0502020202020204" pitchFamily="34" charset="0"/>
              </a:rPr>
              <a:t>Insufficient following distance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trike="sngStrike" dirty="0">
                <a:latin typeface="Century Gothic" panose="020B0502020202020204" pitchFamily="34" charset="0"/>
              </a:rPr>
              <a:t>Driving under influence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trike="sngStrike" dirty="0">
                <a:latin typeface="Century Gothic" panose="020B0502020202020204" pitchFamily="34" charset="0"/>
              </a:rPr>
              <a:t>Turn in front of oncoming traffic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trike="sngStrike" dirty="0">
                <a:latin typeface="Century Gothic" panose="020B0502020202020204" pitchFamily="34" charset="0"/>
              </a:rPr>
              <a:t>Not following rules of road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trike="sngStrike" dirty="0">
                <a:latin typeface="Century Gothic" panose="020B0502020202020204" pitchFamily="34" charset="0"/>
              </a:rPr>
              <a:t>Fatigue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028E7E3-85FA-E359-AD7F-ABF213038A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7556364"/>
              </p:ext>
            </p:extLst>
          </p:nvPr>
        </p:nvGraphicFramePr>
        <p:xfrm>
          <a:off x="7656040" y="1570703"/>
          <a:ext cx="4420630" cy="4130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8505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F12883-6FAE-EBD0-BBA2-0CF5AD602B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28" r="66132"/>
          <a:stretch>
            <a:fillRect/>
          </a:stretch>
        </p:blipFill>
        <p:spPr>
          <a:xfrm>
            <a:off x="2165019" y="1293340"/>
            <a:ext cx="3716797" cy="5564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D5E403-E72D-A687-9E09-6B47C39749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60" r="10922" b="92856"/>
          <a:stretch>
            <a:fillRect/>
          </a:stretch>
        </p:blipFill>
        <p:spPr>
          <a:xfrm>
            <a:off x="2949146" y="411890"/>
            <a:ext cx="8814487" cy="451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E9EE0-32A0-7512-8900-A6575EAA06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500" t="12028"/>
          <a:stretch>
            <a:fillRect/>
          </a:stretch>
        </p:blipFill>
        <p:spPr>
          <a:xfrm>
            <a:off x="5881816" y="1293341"/>
            <a:ext cx="6310184" cy="55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E2D4C-B79A-B959-B323-06A2FCDC2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AFA7AC62-7019-4F0B-DC84-3435F6022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43" y="0"/>
            <a:ext cx="8950074" cy="1325563"/>
          </a:xfrm>
        </p:spPr>
        <p:txBody>
          <a:bodyPr>
            <a:normAutofit/>
          </a:bodyPr>
          <a:lstStyle/>
          <a:p>
            <a:r>
              <a:rPr lang="en-US" sz="4000" dirty="0"/>
              <a:t>Infer AV impact from existing motor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3290F2-D2EC-E5A8-F9B4-224E9F97DCA0}"/>
              </a:ext>
            </a:extLst>
          </p:cNvPr>
          <p:cNvSpPr txBox="1"/>
          <p:nvPr/>
        </p:nvSpPr>
        <p:spPr>
          <a:xfrm>
            <a:off x="3055943" y="1178916"/>
            <a:ext cx="4690946" cy="4887172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entury Gothic" panose="020B0502020202020204" pitchFamily="34" charset="0"/>
              </a:rPr>
              <a:t>“New” AV risks introduced: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Century Gothic" panose="020B0502020202020204" pitchFamily="34" charset="0"/>
              </a:rPr>
              <a:t>Perception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Misrepresenting actual environment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Century Gothic" panose="020B0502020202020204" pitchFamily="34" charset="0"/>
              </a:rPr>
              <a:t>Predicting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Misjudging </a:t>
            </a:r>
            <a:r>
              <a:rPr lang="en-US" dirty="0" err="1">
                <a:latin typeface="Century Gothic" panose="020B0502020202020204" pitchFamily="34" charset="0"/>
              </a:rPr>
              <a:t>behaviour</a:t>
            </a:r>
            <a:r>
              <a:rPr lang="en-US" dirty="0">
                <a:latin typeface="Century Gothic" panose="020B0502020202020204" pitchFamily="34" charset="0"/>
              </a:rPr>
              <a:t> of others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Century Gothic" panose="020B0502020202020204" pitchFamily="34" charset="0"/>
              </a:rPr>
              <a:t>Planning</a:t>
            </a:r>
            <a:r>
              <a:rPr lang="en-US" dirty="0">
                <a:latin typeface="Century Gothic" panose="020B0502020202020204" pitchFamily="34" charset="0"/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Speeding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illegal maneuvers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“Phantom braking”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Century Gothic" panose="020B0502020202020204" pitchFamily="34" charset="0"/>
              </a:rPr>
              <a:t>Execution/Performance</a:t>
            </a:r>
            <a:r>
              <a:rPr lang="en-US" dirty="0">
                <a:latin typeface="Century Gothic" panose="020B0502020202020204" pitchFamily="34" charset="0"/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Inappropriate vehicle control</a:t>
            </a:r>
            <a:endParaRPr lang="en-US" strike="sngStrike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F1749B3-A1FF-7E69-7B95-927870837C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347992"/>
              </p:ext>
            </p:extLst>
          </p:nvPr>
        </p:nvGraphicFramePr>
        <p:xfrm>
          <a:off x="7746889" y="1554480"/>
          <a:ext cx="4865716" cy="4130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2CE95627-7FFF-2CB9-BBF6-E6F4EB1CF89E}"/>
              </a:ext>
            </a:extLst>
          </p:cNvPr>
          <p:cNvSpPr/>
          <p:nvPr/>
        </p:nvSpPr>
        <p:spPr>
          <a:xfrm rot="2421314">
            <a:off x="6159103" y="2745079"/>
            <a:ext cx="4164873" cy="218729"/>
          </a:xfrm>
          <a:prstGeom prst="rightArrow">
            <a:avLst/>
          </a:prstGeom>
          <a:solidFill>
            <a:srgbClr val="A7272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08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1BC6A-F8A9-AD92-43C7-8F2658DFD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2BA21-666C-1110-F0CC-BDA1EA209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CHALLENGES</a:t>
            </a:r>
          </a:p>
        </p:txBody>
      </p:sp>
    </p:spTree>
    <p:extLst>
      <p:ext uri="{BB962C8B-B14F-4D97-AF65-F5344CB8AC3E}">
        <p14:creationId xmlns:p14="http://schemas.microsoft.com/office/powerpoint/2010/main" val="3561388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DFF3E-F47C-FEB5-991F-7AB39A309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F750B77C-4FBD-F387-8A8B-C666CA1F7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43" y="0"/>
            <a:ext cx="8950074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Future Challenges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6947A38-3083-A5F4-B9AE-F5E9E00C23F6}"/>
              </a:ext>
            </a:extLst>
          </p:cNvPr>
          <p:cNvSpPr txBox="1">
            <a:spLocks/>
          </p:cNvSpPr>
          <p:nvPr/>
        </p:nvSpPr>
        <p:spPr>
          <a:xfrm>
            <a:off x="3055943" y="1325563"/>
            <a:ext cx="9136057" cy="2710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Liability shifts</a:t>
            </a:r>
            <a:r>
              <a:rPr lang="en-US" sz="2000" dirty="0">
                <a:latin typeface="Century Gothic" panose="020B0502020202020204" pitchFamily="34" charset="0"/>
              </a:rPr>
              <a:t> – As automation reach higher levels, liability now moves to manufacturers. Is the human ‘co-pilot’ responsible too?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15BCC-5B4C-798C-AD25-4466AA4666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16" t="5301" r="15928"/>
          <a:stretch>
            <a:fillRect/>
          </a:stretch>
        </p:blipFill>
        <p:spPr>
          <a:xfrm>
            <a:off x="2298410" y="2876017"/>
            <a:ext cx="5642518" cy="11996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6561BD-77DE-056D-D957-5E6EE2D1D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943" y="4313112"/>
            <a:ext cx="7089156" cy="15070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429F52-D1B4-23F5-0AD6-305FD0B03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95" y="2092580"/>
            <a:ext cx="5008605" cy="24477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909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91E4B-ED8A-C958-A562-E15C59732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D405E8D7-3FE2-DF50-1E38-E3B5943C0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43" y="0"/>
            <a:ext cx="8950074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Future Challenges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69565F6-3E53-7270-4AE1-0A3379C0A4B1}"/>
              </a:ext>
            </a:extLst>
          </p:cNvPr>
          <p:cNvSpPr txBox="1">
            <a:spLocks/>
          </p:cNvSpPr>
          <p:nvPr/>
        </p:nvSpPr>
        <p:spPr>
          <a:xfrm>
            <a:off x="3055943" y="1325563"/>
            <a:ext cx="9136057" cy="2710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Liability shifts</a:t>
            </a:r>
            <a:r>
              <a:rPr lang="en-US" sz="2000" dirty="0">
                <a:latin typeface="Century Gothic" panose="020B0502020202020204" pitchFamily="34" charset="0"/>
              </a:rPr>
              <a:t> – As automation reach higher levels, liability now moves to manufacturers. Is the human ‘co-pilot’ responsible too? 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Tech innovation &gt; legal development</a:t>
            </a:r>
            <a:r>
              <a:rPr lang="en-US" sz="2000" dirty="0">
                <a:latin typeface="Century Gothic" panose="020B0502020202020204" pitchFamily="34" charset="0"/>
              </a:rPr>
              <a:t> – Road frameworks not drafted with AVs in mind. 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Data ownership, access, privacy</a:t>
            </a:r>
            <a:r>
              <a:rPr lang="en-US" sz="2000" dirty="0">
                <a:latin typeface="Century Gothic" panose="020B0502020202020204" pitchFamily="34" charset="0"/>
              </a:rPr>
              <a:t> – It’s unclear who owns this data which complicates fault determination.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Cyber security</a:t>
            </a:r>
            <a:r>
              <a:rPr lang="en-US" sz="2000" dirty="0">
                <a:latin typeface="Century Gothic" panose="020B0502020202020204" pitchFamily="34" charset="0"/>
              </a:rPr>
              <a:t> – </a:t>
            </a:r>
            <a:r>
              <a:rPr lang="en-US" sz="2000" dirty="0" err="1">
                <a:latin typeface="Century Gothic" panose="020B0502020202020204" pitchFamily="34" charset="0"/>
              </a:rPr>
              <a:t>Unauthorised</a:t>
            </a:r>
            <a:r>
              <a:rPr lang="en-US" sz="2000" dirty="0">
                <a:latin typeface="Century Gothic" panose="020B0502020202020204" pitchFamily="34" charset="0"/>
              </a:rPr>
              <a:t> access to AVs connected to the internet.</a:t>
            </a:r>
          </a:p>
        </p:txBody>
      </p:sp>
    </p:spTree>
    <p:extLst>
      <p:ext uri="{BB962C8B-B14F-4D97-AF65-F5344CB8AC3E}">
        <p14:creationId xmlns:p14="http://schemas.microsoft.com/office/powerpoint/2010/main" val="387261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711EE-F57E-8070-CF8D-D55698203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B56F3B7F-9566-4DCD-6CC3-51F37D35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43" y="0"/>
            <a:ext cx="8950074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Future Challenges (Insurer specific)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BB9FF1E-DCD8-2719-CB41-572031BBFDEC}"/>
              </a:ext>
            </a:extLst>
          </p:cNvPr>
          <p:cNvSpPr txBox="1">
            <a:spLocks/>
          </p:cNvSpPr>
          <p:nvPr/>
        </p:nvSpPr>
        <p:spPr>
          <a:xfrm>
            <a:off x="3055943" y="1325563"/>
            <a:ext cx="9136057" cy="2710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Claims process transformations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742950" lvl="1" indent="-285750">
              <a:lnSpc>
                <a:spcPct val="10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Shift to a more objective, data-driven approach.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Less reliance on witness accounts.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Safety and consumer protection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742950" lvl="1" indent="-285750">
              <a:lnSpc>
                <a:spcPct val="10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AVs are a new concept. Public trust is easily broken (higher level than humans).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New insurance needs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742950" lvl="1" indent="-285750">
              <a:lnSpc>
                <a:spcPct val="10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Car manufacturers require liability insurance.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Easier to sue car manufacturers.</a:t>
            </a:r>
          </a:p>
          <a:p>
            <a:pPr marL="285750" indent="-285750">
              <a:lnSpc>
                <a:spcPct val="100000"/>
              </a:lnSpc>
            </a:pP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0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F40F6-6A42-CED9-CE22-C03655D91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9A2F4A77-3EB3-EA86-DD70-AF498DA21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43" y="0"/>
            <a:ext cx="8950074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Future Challenges (SA specific)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7A67869-9953-AC2F-66A9-0AF61E26FD71}"/>
              </a:ext>
            </a:extLst>
          </p:cNvPr>
          <p:cNvSpPr txBox="1">
            <a:spLocks/>
          </p:cNvSpPr>
          <p:nvPr/>
        </p:nvSpPr>
        <p:spPr>
          <a:xfrm>
            <a:off x="3055943" y="1325563"/>
            <a:ext cx="9136057" cy="2710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&gt; </a:t>
            </a:r>
            <a:r>
              <a:rPr lang="en-US" sz="2000" b="1" dirty="0">
                <a:latin typeface="Century Gothic" panose="020B0502020202020204" pitchFamily="34" charset="0"/>
              </a:rPr>
              <a:t>SAE level 2 </a:t>
            </a:r>
            <a:r>
              <a:rPr lang="en-US" sz="2000" dirty="0">
                <a:latin typeface="Century Gothic" panose="020B0502020202020204" pitchFamily="34" charset="0"/>
              </a:rPr>
              <a:t>not available.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Production vehicles </a:t>
            </a:r>
            <a:r>
              <a:rPr lang="en-US" sz="2000" dirty="0">
                <a:latin typeface="Century Gothic" panose="020B0502020202020204" pitchFamily="34" charset="0"/>
              </a:rPr>
              <a:t>&gt;= SAE level 3 rolled out in other developed markets </a:t>
            </a:r>
            <a:r>
              <a:rPr lang="en-US" sz="2000" b="1" dirty="0">
                <a:latin typeface="Century Gothic" panose="020B0502020202020204" pitchFamily="34" charset="0"/>
              </a:rPr>
              <a:t>(restricted functionality).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Likely to see </a:t>
            </a:r>
            <a:r>
              <a:rPr lang="en-US" sz="2000" b="1" dirty="0">
                <a:latin typeface="Century Gothic" panose="020B0502020202020204" pitchFamily="34" charset="0"/>
              </a:rPr>
              <a:t>more automation </a:t>
            </a:r>
            <a:r>
              <a:rPr lang="en-US" sz="2000" dirty="0">
                <a:latin typeface="Century Gothic" panose="020B0502020202020204" pitchFamily="34" charset="0"/>
              </a:rPr>
              <a:t>roll out to South Africa over time.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Likely decrease in frequency and severity of motor claims.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SA specific challenges remain.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&gt;= SAE level 4 </a:t>
            </a:r>
            <a:r>
              <a:rPr lang="en-US" sz="2000" dirty="0">
                <a:latin typeface="Century Gothic" panose="020B0502020202020204" pitchFamily="34" charset="0"/>
              </a:rPr>
              <a:t>likely several </a:t>
            </a:r>
            <a:r>
              <a:rPr lang="en-US" sz="2000" b="1" dirty="0">
                <a:latin typeface="Century Gothic" panose="020B0502020202020204" pitchFamily="34" charset="0"/>
              </a:rPr>
              <a:t>years/decades away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314097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7CFF8-E3CD-F0D4-EE13-5D83A579B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3B94F896-56A2-F43F-8E88-592D1A7D7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43" y="0"/>
            <a:ext cx="8950074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Future Challenges (SA specific)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491952E-31A0-67DB-4782-AC2315ABD098}"/>
              </a:ext>
            </a:extLst>
          </p:cNvPr>
          <p:cNvSpPr txBox="1">
            <a:spLocks/>
          </p:cNvSpPr>
          <p:nvPr/>
        </p:nvSpPr>
        <p:spPr>
          <a:xfrm>
            <a:off x="3055943" y="1325563"/>
            <a:ext cx="9136057" cy="2710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High Unemployment</a:t>
            </a:r>
            <a:r>
              <a:rPr lang="en-US" sz="2000" dirty="0">
                <a:latin typeface="Century Gothic" panose="020B0502020202020204" pitchFamily="34" charset="0"/>
              </a:rPr>
              <a:t> – AVs (especially trucks) threatens job cuts. ‘Non-zero’ chance to lead to riots/protests and strikes.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Theft, vandalism and security vulnerabilities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Expensive sensors, cameras and batteries in AVs increases this risk.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Economic and accessibility barriers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 Affordability hinder AV adoption.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 Connectivity issues (require constant internet connection)</a:t>
            </a:r>
          </a:p>
          <a:p>
            <a:pPr marL="285750" indent="-285750">
              <a:lnSpc>
                <a:spcPct val="100000"/>
              </a:lnSpc>
            </a:pP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94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5D20C-5D9D-F377-DDCE-89DAE36A3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FC191AC6-FE53-E42F-00FB-B3513B2F8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43" y="0"/>
            <a:ext cx="8950074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Future Challenges (SA specific)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582CDE5-16F6-7F33-2A5D-80075ED57456}"/>
              </a:ext>
            </a:extLst>
          </p:cNvPr>
          <p:cNvSpPr txBox="1">
            <a:spLocks/>
          </p:cNvSpPr>
          <p:nvPr/>
        </p:nvSpPr>
        <p:spPr>
          <a:xfrm>
            <a:off x="3055943" y="1325563"/>
            <a:ext cx="9136057" cy="2710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Road conditions – </a:t>
            </a:r>
            <a:r>
              <a:rPr lang="en-US" sz="2000" dirty="0">
                <a:latin typeface="Century Gothic" panose="020B0502020202020204" pitchFamily="34" charset="0"/>
              </a:rPr>
              <a:t>Potholes, unclear markings, inconsistent maintenance, traffic lights etc.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Low road law adherence – </a:t>
            </a:r>
            <a:r>
              <a:rPr lang="en-US" sz="2000" dirty="0">
                <a:latin typeface="Century Gothic" panose="020B0502020202020204" pitchFamily="34" charset="0"/>
              </a:rPr>
              <a:t>Difficulty predicting other agents’ </a:t>
            </a:r>
            <a:r>
              <a:rPr lang="en-US" sz="2000" dirty="0" err="1">
                <a:latin typeface="Century Gothic" panose="020B0502020202020204" pitchFamily="34" charset="0"/>
              </a:rPr>
              <a:t>behaviour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Pedestrian </a:t>
            </a:r>
            <a:r>
              <a:rPr lang="en-US" sz="2000" dirty="0" err="1">
                <a:latin typeface="Century Gothic" panose="020B0502020202020204" pitchFamily="34" charset="0"/>
              </a:rPr>
              <a:t>behaviour</a:t>
            </a:r>
            <a:r>
              <a:rPr lang="en-US" sz="2000" dirty="0">
                <a:latin typeface="Century Gothic" panose="020B0502020202020204" pitchFamily="34" charset="0"/>
              </a:rPr>
              <a:t> (jaywalking </a:t>
            </a:r>
            <a:r>
              <a:rPr lang="en-US" sz="2000" dirty="0" err="1">
                <a:latin typeface="Century Gothic" panose="020B0502020202020204" pitchFamily="34" charset="0"/>
              </a:rPr>
              <a:t>behaviour</a:t>
            </a:r>
            <a:r>
              <a:rPr lang="en-US" sz="2000" dirty="0">
                <a:latin typeface="Century Gothic" panose="020B0502020202020204" pitchFamily="34" charset="0"/>
              </a:rPr>
              <a:t>).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Ignoring signals on the road.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Unusual driver </a:t>
            </a:r>
            <a:r>
              <a:rPr lang="en-US" sz="2000" dirty="0" err="1">
                <a:latin typeface="Century Gothic" panose="020B0502020202020204" pitchFamily="34" charset="0"/>
              </a:rPr>
              <a:t>behaviour</a:t>
            </a:r>
            <a:r>
              <a:rPr lang="en-US" sz="2000" dirty="0">
                <a:latin typeface="Century Gothic" panose="020B0502020202020204" pitchFamily="34" charset="0"/>
              </a:rPr>
              <a:t> locally.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Side effect: human driver </a:t>
            </a:r>
            <a:r>
              <a:rPr lang="en-US" sz="2000" dirty="0" err="1">
                <a:latin typeface="Century Gothic" panose="020B0502020202020204" pitchFamily="34" charset="0"/>
              </a:rPr>
              <a:t>behaviour</a:t>
            </a:r>
            <a:r>
              <a:rPr lang="en-US" sz="2000" dirty="0">
                <a:latin typeface="Century Gothic" panose="020B0502020202020204" pitchFamily="34" charset="0"/>
              </a:rPr>
              <a:t> changes.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Loadshedding / Electricity shortage – </a:t>
            </a:r>
            <a:r>
              <a:rPr lang="en-US" sz="2000" dirty="0">
                <a:latin typeface="Century Gothic" panose="020B0502020202020204" pitchFamily="34" charset="0"/>
              </a:rPr>
              <a:t>Most AVs are in the form of EV vehicles</a:t>
            </a:r>
          </a:p>
        </p:txBody>
      </p:sp>
    </p:spTree>
    <p:extLst>
      <p:ext uri="{BB962C8B-B14F-4D97-AF65-F5344CB8AC3E}">
        <p14:creationId xmlns:p14="http://schemas.microsoft.com/office/powerpoint/2010/main" val="218684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55A086-A3CE-2029-D441-840479915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019" y="1482482"/>
            <a:ext cx="7554340" cy="194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83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DD401-6AA2-C3D6-9B3B-A82B70BCB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CC551-59B1-B5BC-8622-816BA7BAD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334" y="3429000"/>
            <a:ext cx="7569442" cy="2837985"/>
          </a:xfrm>
        </p:spPr>
        <p:txBody>
          <a:bodyPr/>
          <a:lstStyle/>
          <a:p>
            <a:r>
              <a:rPr lang="en-US" dirty="0"/>
              <a:t>Latest AV developments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220C44-B1D3-1263-BA5D-0C2F4A564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732" y="5736749"/>
            <a:ext cx="3353268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4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81BAB4-66A4-3EB1-D64E-FD5BA7F45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117" y="1256762"/>
            <a:ext cx="4483417" cy="5324514"/>
          </a:xfrm>
        </p:spPr>
        <p:txBody>
          <a:bodyPr>
            <a:normAutofit/>
          </a:bodyPr>
          <a:lstStyle/>
          <a:p>
            <a:r>
              <a:rPr lang="en-US" sz="2400" dirty="0"/>
              <a:t>Formally known as: Google self-driving car project.</a:t>
            </a:r>
          </a:p>
          <a:p>
            <a:r>
              <a:rPr lang="en-US" sz="2400" dirty="0"/>
              <a:t>E-Hailing service available through their mobile app.</a:t>
            </a:r>
          </a:p>
          <a:p>
            <a:r>
              <a:rPr lang="en-US" sz="2400" dirty="0"/>
              <a:t>Some areas integrated with Uber’s mobile app.</a:t>
            </a:r>
          </a:p>
          <a:p>
            <a:r>
              <a:rPr lang="en-US" sz="2400" dirty="0"/>
              <a:t>Operates in specific geographical zones.</a:t>
            </a:r>
          </a:p>
          <a:p>
            <a:r>
              <a:rPr lang="en-US" sz="2400" dirty="0"/>
              <a:t>&gt; 250k autonomous rides per week.</a:t>
            </a:r>
          </a:p>
          <a:p>
            <a:r>
              <a:rPr lang="en-US" sz="2400" dirty="0"/>
              <a:t>Electric vehicles</a:t>
            </a:r>
          </a:p>
          <a:p>
            <a:r>
              <a:rPr lang="en-US" sz="2400" dirty="0"/>
              <a:t>Returns to base when requiring a recharge.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5CBDCA-0D15-A3C1-F460-1C950C292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479" y="580251"/>
            <a:ext cx="4810796" cy="558242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7CE864A-59C2-4785-5B70-7DA2D107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307" y="161655"/>
            <a:ext cx="7968343" cy="1325563"/>
          </a:xfrm>
        </p:spPr>
        <p:txBody>
          <a:bodyPr/>
          <a:lstStyle/>
          <a:p>
            <a:r>
              <a:rPr lang="en-US" dirty="0"/>
              <a:t>Waymo</a:t>
            </a:r>
          </a:p>
        </p:txBody>
      </p:sp>
    </p:spTree>
    <p:extLst>
      <p:ext uri="{BB962C8B-B14F-4D97-AF65-F5344CB8AC3E}">
        <p14:creationId xmlns:p14="http://schemas.microsoft.com/office/powerpoint/2010/main" val="2365729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290FB-AFF5-F596-FEF3-5CB634845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B5FB89-1734-20DE-7E3C-790930F8F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31701" cy="6268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6A8D71-F974-2059-722C-DEF4403704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963" t="44350"/>
          <a:stretch>
            <a:fillRect/>
          </a:stretch>
        </p:blipFill>
        <p:spPr>
          <a:xfrm>
            <a:off x="8798011" y="5222789"/>
            <a:ext cx="3410465" cy="164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23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63A8D-BD69-A7B9-800A-5B2E4B9C9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59E5C9-3581-B112-EC79-37CA6D91E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117" y="1557676"/>
            <a:ext cx="4483417" cy="1519389"/>
          </a:xfrm>
        </p:spPr>
        <p:txBody>
          <a:bodyPr>
            <a:normAutofit/>
          </a:bodyPr>
          <a:lstStyle/>
          <a:p>
            <a:r>
              <a:rPr lang="en-US" sz="2200" dirty="0"/>
              <a:t>Baidu’s Apollo offers autonomous service in China</a:t>
            </a:r>
          </a:p>
          <a:p>
            <a:r>
              <a:rPr lang="en-US" sz="2200" dirty="0"/>
              <a:t>Transitioned to fully driverless operations in Feb 2025.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AEB1CF-9DDA-31A3-C025-9C20FFB63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307" y="161655"/>
            <a:ext cx="7968343" cy="1325563"/>
          </a:xfrm>
        </p:spPr>
        <p:txBody>
          <a:bodyPr/>
          <a:lstStyle/>
          <a:p>
            <a:r>
              <a:rPr lang="en-US" dirty="0"/>
              <a:t>Apollo</a:t>
            </a:r>
          </a:p>
        </p:txBody>
      </p:sp>
      <p:pic>
        <p:nvPicPr>
          <p:cNvPr id="2" name="Picture 2" descr="BAIDU APOLLO ROBOTAXI">
            <a:extLst>
              <a:ext uri="{FF2B5EF4-FFF2-40B4-BE49-F238E27FC236}">
                <a16:creationId xmlns:a16="http://schemas.microsoft.com/office/drawing/2014/main" id="{BB822EBD-9C82-AB69-D867-50E7E52B7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521" y="1145058"/>
            <a:ext cx="4372208" cy="174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FAED3-C5D8-529A-65D2-C5747E40DAD8}"/>
              </a:ext>
            </a:extLst>
          </p:cNvPr>
          <p:cNvSpPr txBox="1">
            <a:spLocks/>
          </p:cNvSpPr>
          <p:nvPr/>
        </p:nvSpPr>
        <p:spPr>
          <a:xfrm>
            <a:off x="2882117" y="3002923"/>
            <a:ext cx="7739600" cy="2710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Baidu’s fleet covered over 200 million kilometers as at mid-2025.</a:t>
            </a:r>
          </a:p>
          <a:p>
            <a:r>
              <a:rPr lang="en-US" sz="2200" dirty="0"/>
              <a:t>E-Hailing service available through Apollo Go app.</a:t>
            </a:r>
          </a:p>
          <a:p>
            <a:r>
              <a:rPr lang="en-US" sz="2200" dirty="0"/>
              <a:t>Aggressive expansion abroad through various partners:</a:t>
            </a:r>
          </a:p>
          <a:p>
            <a:r>
              <a:rPr lang="en-US" sz="2200" dirty="0"/>
              <a:t>Trials underway in Dubai (targeting 1000+ vehicles by 2028)</a:t>
            </a:r>
          </a:p>
          <a:p>
            <a:r>
              <a:rPr lang="en-US" sz="2200" dirty="0"/>
              <a:t>Europe, Australia, Southeast Asia, Turkey, Middle east</a:t>
            </a:r>
          </a:p>
          <a:p>
            <a:r>
              <a:rPr lang="en-US" sz="2200" dirty="0"/>
              <a:t>Delivering more than 170k autonomous rides per week.</a:t>
            </a:r>
          </a:p>
        </p:txBody>
      </p:sp>
    </p:spTree>
    <p:extLst>
      <p:ext uri="{BB962C8B-B14F-4D97-AF65-F5344CB8AC3E}">
        <p14:creationId xmlns:p14="http://schemas.microsoft.com/office/powerpoint/2010/main" val="2458621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C8525-CBE1-7379-B99F-D1B492BD8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E18569-5250-94EA-01B6-73BD4CE3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943" y="0"/>
            <a:ext cx="7968343" cy="1325563"/>
          </a:xfrm>
        </p:spPr>
        <p:txBody>
          <a:bodyPr/>
          <a:lstStyle/>
          <a:p>
            <a:r>
              <a:rPr lang="en-US" dirty="0"/>
              <a:t>Tesla Robotaxi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106F00-4667-7C38-3FAE-5D7759FF7B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80" t="2987" r="6076"/>
          <a:stretch>
            <a:fillRect/>
          </a:stretch>
        </p:blipFill>
        <p:spPr>
          <a:xfrm>
            <a:off x="7356397" y="1894702"/>
            <a:ext cx="4827372" cy="2408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6989E6-91F2-B057-3902-F921B016A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497" y="4440291"/>
            <a:ext cx="5531005" cy="23373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7BE694-A593-4EE3-1F2D-CDD41E18D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076" y="212289"/>
            <a:ext cx="4341541" cy="154512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66128F-3728-5AB1-8ACD-DE22D8C98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117" y="1557676"/>
            <a:ext cx="4483417" cy="2824854"/>
          </a:xfrm>
        </p:spPr>
        <p:txBody>
          <a:bodyPr>
            <a:noAutofit/>
          </a:bodyPr>
          <a:lstStyle/>
          <a:p>
            <a:r>
              <a:rPr lang="en-US" sz="2200" dirty="0"/>
              <a:t>Excitement when auto-pilot and FSD released</a:t>
            </a:r>
          </a:p>
          <a:p>
            <a:r>
              <a:rPr lang="en-US" sz="2200" dirty="0"/>
              <a:t>Request ride using their mobile application.</a:t>
            </a:r>
          </a:p>
          <a:p>
            <a:r>
              <a:rPr lang="en-US" sz="2200" dirty="0"/>
              <a:t>Limited to certain areas in Austin, TX.</a:t>
            </a:r>
          </a:p>
          <a:p>
            <a:r>
              <a:rPr lang="en-US" sz="2200" dirty="0"/>
              <a:t>Currently very low mileage.</a:t>
            </a:r>
          </a:p>
        </p:txBody>
      </p:sp>
    </p:spTree>
    <p:extLst>
      <p:ext uri="{BB962C8B-B14F-4D97-AF65-F5344CB8AC3E}">
        <p14:creationId xmlns:p14="http://schemas.microsoft.com/office/powerpoint/2010/main" val="789758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B289B-FCFD-2C89-DFFC-CDED3BBF0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2CAEF-61FD-5285-CD9F-F6339013B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290" y="3244754"/>
            <a:ext cx="7569442" cy="2837985"/>
          </a:xfrm>
        </p:spPr>
        <p:txBody>
          <a:bodyPr>
            <a:normAutofit/>
          </a:bodyPr>
          <a:lstStyle/>
          <a:p>
            <a:r>
              <a:rPr lang="en-US" sz="6000" dirty="0"/>
              <a:t>Commercial</a:t>
            </a:r>
            <a:br>
              <a:rPr lang="en-US" sz="6000" dirty="0"/>
            </a:br>
            <a:r>
              <a:rPr lang="en-US" sz="6000" dirty="0"/>
              <a:t>Trucks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A1870-8EF6-FC21-4CEC-B96EEECE6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732" y="5736749"/>
            <a:ext cx="3353268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21476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</TotalTime>
  <Words>1242</Words>
  <Application>Microsoft Office PowerPoint</Application>
  <PresentationFormat>Widescreen</PresentationFormat>
  <Paragraphs>202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Aptos</vt:lpstr>
      <vt:lpstr>Arial</vt:lpstr>
      <vt:lpstr>Calibri</vt:lpstr>
      <vt:lpstr>Calibri Light</vt:lpstr>
      <vt:lpstr>Century Gothic</vt:lpstr>
      <vt:lpstr>Museo Sans 300</vt:lpstr>
      <vt:lpstr>Museo Sans 700</vt:lpstr>
      <vt:lpstr>1_Custom Design</vt:lpstr>
      <vt:lpstr>2_Custom Design</vt:lpstr>
      <vt:lpstr>HOW AV'S ARE REVVING UP CHANGES IN AFRICA</vt:lpstr>
      <vt:lpstr>PowerPoint Presentation</vt:lpstr>
      <vt:lpstr>PowerPoint Presentation</vt:lpstr>
      <vt:lpstr>Latest AV developments</vt:lpstr>
      <vt:lpstr>Waymo</vt:lpstr>
      <vt:lpstr>PowerPoint Presentation</vt:lpstr>
      <vt:lpstr>Apollo</vt:lpstr>
      <vt:lpstr>Tesla Robotaxi</vt:lpstr>
      <vt:lpstr>Commercial Trucks</vt:lpstr>
      <vt:lpstr>PowerPoint Presentation</vt:lpstr>
      <vt:lpstr>Aurora</vt:lpstr>
      <vt:lpstr>LEVELS OF AUTOMATION</vt:lpstr>
      <vt:lpstr>PowerPoint Presentation</vt:lpstr>
      <vt:lpstr>PowerPoint Presentation</vt:lpstr>
      <vt:lpstr>PowerPoint Presentation</vt:lpstr>
      <vt:lpstr>PowerPoint Presentation</vt:lpstr>
      <vt:lpstr>HOW SAFE ARE AVs TRULY</vt:lpstr>
      <vt:lpstr>PowerPoint Presentation</vt:lpstr>
      <vt:lpstr>Studies on AV Safety</vt:lpstr>
      <vt:lpstr>Studies on AV Safety</vt:lpstr>
      <vt:lpstr>Studies on AV Safety</vt:lpstr>
      <vt:lpstr>Studies on AV Safety</vt:lpstr>
      <vt:lpstr>Studies on AV Safety</vt:lpstr>
      <vt:lpstr>Unusual behaviour from AVs</vt:lpstr>
      <vt:lpstr>Challenges that remain</vt:lpstr>
      <vt:lpstr>HOW TO QUANTIFY RISK</vt:lpstr>
      <vt:lpstr>Approaches to quantify risk</vt:lpstr>
      <vt:lpstr>Infer AV impact from existing motor data</vt:lpstr>
      <vt:lpstr>Infer AV impact from existing motor data</vt:lpstr>
      <vt:lpstr>Infer AV impact from existing motor data</vt:lpstr>
      <vt:lpstr>FUTURE CHALLENGES</vt:lpstr>
      <vt:lpstr>Future Challenges</vt:lpstr>
      <vt:lpstr>Future Challenges</vt:lpstr>
      <vt:lpstr>Future Challenges (Insurer specific)</vt:lpstr>
      <vt:lpstr>Future Challenges (SA specific)</vt:lpstr>
      <vt:lpstr>Future Challenges (SA specific)</vt:lpstr>
      <vt:lpstr>Future Challenges (SA specific)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Emmanuel Timothy</dc:creator>
  <cp:lastModifiedBy>Chris van der Merwe</cp:lastModifiedBy>
  <cp:revision>3</cp:revision>
  <dcterms:created xsi:type="dcterms:W3CDTF">2025-08-25T12:22:55Z</dcterms:created>
  <dcterms:modified xsi:type="dcterms:W3CDTF">2025-10-27T18:03:15Z</dcterms:modified>
</cp:coreProperties>
</file>