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8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708" r:id="rId6"/>
    <p:sldMasterId id="2147483749" r:id="rId7"/>
  </p:sldMasterIdLst>
  <p:notesMasterIdLst>
    <p:notesMasterId r:id="rId23"/>
  </p:notesMasterIdLst>
  <p:handoutMasterIdLst>
    <p:handoutMasterId r:id="rId24"/>
  </p:handoutMasterIdLst>
  <p:sldIdLst>
    <p:sldId id="257" r:id="rId8"/>
    <p:sldId id="260" r:id="rId9"/>
    <p:sldId id="287" r:id="rId10"/>
    <p:sldId id="266" r:id="rId11"/>
    <p:sldId id="1134" r:id="rId12"/>
    <p:sldId id="1100" r:id="rId13"/>
    <p:sldId id="281" r:id="rId14"/>
    <p:sldId id="282" r:id="rId15"/>
    <p:sldId id="283" r:id="rId16"/>
    <p:sldId id="284" r:id="rId17"/>
    <p:sldId id="288" r:id="rId18"/>
    <p:sldId id="289" r:id="rId19"/>
    <p:sldId id="1135" r:id="rId20"/>
    <p:sldId id="265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25982F-4F39-4E44-9AFA-72297428BB36}">
          <p14:sldIdLst>
            <p14:sldId id="257"/>
            <p14:sldId id="260"/>
            <p14:sldId id="287"/>
            <p14:sldId id="266"/>
            <p14:sldId id="1134"/>
            <p14:sldId id="1100"/>
            <p14:sldId id="281"/>
            <p14:sldId id="282"/>
            <p14:sldId id="283"/>
            <p14:sldId id="284"/>
            <p14:sldId id="288"/>
            <p14:sldId id="289"/>
            <p14:sldId id="1135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391655-7228-1736-41CA-5C41556B4581}" name="Wafula, Clinton" initials="CW" userId="S::cwafula@deloitte.co.ke::d841122a-6400-466d-bd74-39ab1cc4978b" providerId="AD"/>
  <p188:author id="{26FCFED0-BB77-F227-EB2A-63E40E58A764}" name="Gaturi, Carolyne" initials="CG" userId="S::cgaturi@deloitte.co.ke::2571e3b8-e9c6-46fa-aba2-c68bb303c13f" providerId="AD"/>
  <p188:author id="{45EBFAF9-FB11-B38D-5F46-F84E13602055}" name="Thuku, Michael" initials="" userId="S::mthuku@deloitte.co.ke::ed20a63a-610f-4737-aa1c-0c0782b8d1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727"/>
    <a:srgbClr val="E29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6A064-99D2-4A97-BFEF-F8D9FAA358E4}" v="683" dt="2025-10-28T23:53:41.100"/>
    <p1510:client id="{4711EBC5-27CF-4360-A04F-97E9AFCA8EFE}" v="2697" dt="2025-10-29T03:03:53.123"/>
    <p1510:client id="{A458A184-4975-4F7B-B28A-B8E4BE14523C}" v="380" dt="2025-10-28T22:21:49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A-4D10-BBBA-DEE16290D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A-4D10-BBBA-DEE16290D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With Medical Insurance</c:v>
                </c:pt>
                <c:pt idx="1">
                  <c:v>Without Medical Insurance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A-4D10-BBBA-DEE16290D8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7868483904383428"/>
          <c:y val="0.11253507273602004"/>
          <c:w val="0.33463252284279149"/>
          <c:h val="0.75143196840469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Aptos" panose="020B0004020202020204" pitchFamily="34" charset="0"/>
          <a:ea typeface="+mn-ea"/>
          <a:cs typeface="+mn-cs"/>
        </a:defRPr>
      </a:pPr>
      <a:endParaRPr lang="LID4096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Sheet2!$B$2:$B$4</cx:f>
        <cx:lvl ptCount="3">
          <cx:pt idx="0">NHIF</cx:pt>
          <cx:pt idx="1">Private Insurance</cx:pt>
          <cx:pt idx="2">Other Insurance</cx:pt>
        </cx:lvl>
      </cx:strDim>
      <cx:numDim type="val">
        <cx:f>Sheet2!$A$2:$A$4</cx:f>
        <cx:lvl ptCount="3" formatCode="0%">
          <cx:pt idx="0">0.81000000000000005</cx:pt>
          <cx:pt idx="1">0.17000000000000001</cx:pt>
          <cx:pt idx="2">0.02</cx:pt>
        </cx:lvl>
      </cx:numDim>
    </cx:data>
    <cx:data id="1">
      <cx:strDim type="cat">
        <cx:f>Sheet2!$B$2:$B$4</cx:f>
        <cx:lvl ptCount="3">
          <cx:pt idx="0">NHIF</cx:pt>
          <cx:pt idx="1">Private Insurance</cx:pt>
          <cx:pt idx="2">Other Insurance</cx:pt>
        </cx:lvl>
      </cx:strDim>
      <cx:numDim type="val">
        <cx:f>Sheet2!$B$2:$B$4</cx:f>
        <cx:lvl ptCount="3" formatCode="General">
          <cx:pt idx="0">0</cx:pt>
          <cx:pt idx="1">0</cx:pt>
          <cx:pt idx="2">0</cx:pt>
        </cx:lvl>
      </cx:numDim>
    </cx:data>
  </cx:chartData>
  <cx:chart>
    <cx:plotArea>
      <cx:plotAreaRegion>
        <cx:series layoutId="funnel" uniqueId="{58681BC3-823B-4344-8A3D-E9D69A8793FF}" formatIdx="0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1" i="0">
                    <a:solidFill>
                      <a:srgbClr val="000000"/>
                    </a:solidFill>
                    <a:latin typeface="Aptos" panose="020B0004020202020204" pitchFamily="34" charset="0"/>
                    <a:ea typeface="Aptos" panose="020B0004020202020204" pitchFamily="34" charset="0"/>
                    <a:cs typeface="Aptos" panose="020B0004020202020204" pitchFamily="34" charset="0"/>
                  </a:defRPr>
                </a:pPr>
                <a:endParaRPr lang="en-KE" b="1">
                  <a:latin typeface="Aptos" panose="020B0004020202020204" pitchFamily="34" charset="0"/>
                </a:endParaRPr>
              </a:p>
            </cx:txPr>
            <cx:visibility seriesName="0" categoryName="0" value="1"/>
          </cx:dataLabels>
          <cx:dataId val="0"/>
        </cx:series>
        <cx:series layoutId="funnel" hidden="1" uniqueId="{0279D093-1A7D-4F91-86CD-07ACC5442E54}" formatIdx="1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rgbClr val="000000"/>
                    </a:solidFill>
                    <a:latin typeface="Aptos" panose="020B0004020202020204" pitchFamily="34" charset="0"/>
                    <a:ea typeface="Aptos" panose="020B0004020202020204" pitchFamily="34" charset="0"/>
                    <a:cs typeface="Aptos" panose="020B0004020202020204" pitchFamily="34" charset="0"/>
                  </a:defRPr>
                </a:pPr>
                <a:endParaRPr lang="en-KE">
                  <a:latin typeface="Aptos" panose="020B0004020202020204" pitchFamily="34" charset="0"/>
                </a:endParaRPr>
              </a:p>
            </cx:txPr>
            <cx:visibility seriesName="0" categoryName="0" value="1"/>
          </cx:dataLabels>
          <cx:dataId val="1"/>
        </cx:series>
      </cx:plotAreaRegion>
      <cx:axis id="0">
        <cx:catScaling gapWidth="0.150000006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defRPr>
            </a:pPr>
            <a:endParaRPr lang="en-US" sz="900" b="1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Aptos" panose="020B0004020202020204" pitchFamily="34" charset="0"/>
            </a:endParaRPr>
          </a:p>
        </cx:txPr>
      </cx:axis>
    </cx:plotArea>
  </cx:chart>
  <cx:spPr>
    <a:solidFill>
      <a:schemeClr val="bg1"/>
    </a:solidFill>
    <a:ln w="12700">
      <a:solidFill>
        <a:srgbClr val="FFC000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4.svg"/><Relationship Id="rId4" Type="http://schemas.openxmlformats.org/officeDocument/2006/relationships/image" Target="../media/image31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4.svg"/><Relationship Id="rId4" Type="http://schemas.openxmlformats.org/officeDocument/2006/relationships/image" Target="../media/image31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6764B-EFED-485C-9825-63942047B89D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C815C2-9A64-493E-8FA5-513AFBB68666}">
      <dgm:prSet/>
      <dgm:spPr/>
      <dgm:t>
        <a:bodyPr/>
        <a:lstStyle/>
        <a:p>
          <a:r>
            <a:rPr lang="en-US" b="1">
              <a:latin typeface="Aptos" panose="020B0004020202020204" pitchFamily="34" charset="0"/>
            </a:rPr>
            <a:t>Context</a:t>
          </a:r>
          <a:r>
            <a:rPr lang="en-US">
              <a:latin typeface="Aptos" panose="020B0004020202020204" pitchFamily="34" charset="0"/>
            </a:rPr>
            <a:t>: East Africa’s retirement landscape is shifting, with rising life expectancy and a move to Defined Contribution (DC) schemes.</a:t>
          </a:r>
        </a:p>
        <a:p>
          <a:r>
            <a:rPr lang="en-US">
              <a:latin typeface="Aptos" panose="020B0004020202020204" pitchFamily="34" charset="0"/>
            </a:rPr>
            <a:t>In Kenya, life expectancy at birth has improved by</a:t>
          </a:r>
          <a:r>
            <a:rPr lang="en-US" b="1">
              <a:latin typeface="Aptos" panose="020B0004020202020204" pitchFamily="34" charset="0"/>
            </a:rPr>
            <a:t> 12.7 </a:t>
          </a:r>
          <a:r>
            <a:rPr lang="en-US">
              <a:latin typeface="Aptos" panose="020B0004020202020204" pitchFamily="34" charset="0"/>
            </a:rPr>
            <a:t>years from 54.1 years in 2000 to 66.8 years in 2021.</a:t>
          </a:r>
          <a:endParaRPr lang="en-US" b="1">
            <a:latin typeface="Aptos" panose="020B0004020202020204" pitchFamily="34" charset="0"/>
          </a:endParaRPr>
        </a:p>
      </dgm:t>
    </dgm:pt>
    <dgm:pt modelId="{160FA711-7584-4A2F-9C86-DF432D94A30C}" type="parTrans" cxnId="{A66BE2C4-0C3F-4841-8EA9-8B86D1750281}">
      <dgm:prSet/>
      <dgm:spPr/>
      <dgm:t>
        <a:bodyPr/>
        <a:lstStyle/>
        <a:p>
          <a:endParaRPr lang="en-US"/>
        </a:p>
      </dgm:t>
    </dgm:pt>
    <dgm:pt modelId="{873D2B2C-FC4A-46BB-A27C-A77B4FDEE0EC}" type="sibTrans" cxnId="{A66BE2C4-0C3F-4841-8EA9-8B86D1750281}">
      <dgm:prSet/>
      <dgm:spPr/>
      <dgm:t>
        <a:bodyPr/>
        <a:lstStyle/>
        <a:p>
          <a:endParaRPr lang="en-US"/>
        </a:p>
      </dgm:t>
    </dgm:pt>
    <dgm:pt modelId="{895241E9-34D1-4D29-8F8F-1E14DE60F8FC}">
      <dgm:prSet/>
      <dgm:spPr/>
      <dgm:t>
        <a:bodyPr/>
        <a:lstStyle/>
        <a:p>
          <a:r>
            <a:rPr lang="en-US" b="1" dirty="0">
              <a:latin typeface="Aptos" panose="020B0004020202020204" pitchFamily="34" charset="0"/>
            </a:rPr>
            <a:t>Challenge</a:t>
          </a:r>
          <a:r>
            <a:rPr lang="en-US" dirty="0">
              <a:latin typeface="Aptos" panose="020B0004020202020204" pitchFamily="34" charset="0"/>
            </a:rPr>
            <a:t>: Longevity risk</a:t>
          </a:r>
        </a:p>
        <a:p>
          <a:r>
            <a:rPr lang="en-US" dirty="0">
              <a:latin typeface="Aptos" panose="020B0004020202020204" pitchFamily="34" charset="0"/>
            </a:rPr>
            <a:t>In light of  the increase in life expectancy, there  exists a risk that  retirees might outlive their savings at retirement, especially with increased healthcare spending at old age</a:t>
          </a:r>
          <a:r>
            <a:rPr lang="en-US" dirty="0"/>
            <a:t>.</a:t>
          </a:r>
        </a:p>
      </dgm:t>
    </dgm:pt>
    <dgm:pt modelId="{D2AB77E4-4DC5-4731-9740-51BF8E5DFAE5}" type="parTrans" cxnId="{6C92B9D3-49FD-44C2-B23C-39990A13A169}">
      <dgm:prSet/>
      <dgm:spPr/>
      <dgm:t>
        <a:bodyPr/>
        <a:lstStyle/>
        <a:p>
          <a:endParaRPr lang="en-US"/>
        </a:p>
      </dgm:t>
    </dgm:pt>
    <dgm:pt modelId="{2C38D4D0-D932-4EC7-83EC-E363DDA94382}" type="sibTrans" cxnId="{6C92B9D3-49FD-44C2-B23C-39990A13A169}">
      <dgm:prSet/>
      <dgm:spPr/>
      <dgm:t>
        <a:bodyPr/>
        <a:lstStyle/>
        <a:p>
          <a:endParaRPr lang="en-US"/>
        </a:p>
      </dgm:t>
    </dgm:pt>
    <dgm:pt modelId="{D525808A-C91A-48B0-A460-B285DD426443}">
      <dgm:prSet/>
      <dgm:spPr/>
      <dgm:t>
        <a:bodyPr/>
        <a:lstStyle/>
        <a:p>
          <a:r>
            <a:rPr lang="en-US" b="1">
              <a:latin typeface="Aptos" panose="020B0004020202020204" pitchFamily="34" charset="0"/>
            </a:rPr>
            <a:t>PRMF</a:t>
          </a:r>
          <a:r>
            <a:rPr lang="en-US">
              <a:latin typeface="Aptos" panose="020B0004020202020204" pitchFamily="34" charset="0"/>
            </a:rPr>
            <a:t>: </a:t>
          </a:r>
        </a:p>
        <a:p>
          <a:r>
            <a:rPr lang="en-US">
              <a:latin typeface="Aptos" panose="020B0004020202020204" pitchFamily="34" charset="0"/>
            </a:rPr>
            <a:t>Post Retirement Medical Fund, mandated by Kenya’s Retirement Benefits Act and  designed to cover post-retirement medical expenses</a:t>
          </a:r>
          <a:r>
            <a:rPr lang="en-US"/>
            <a:t>. </a:t>
          </a:r>
        </a:p>
      </dgm:t>
    </dgm:pt>
    <dgm:pt modelId="{7FCF794F-1A6E-4D25-97CA-A26166DA4C8E}" type="parTrans" cxnId="{1BA102CE-2036-4153-9283-84568905039E}">
      <dgm:prSet/>
      <dgm:spPr/>
      <dgm:t>
        <a:bodyPr/>
        <a:lstStyle/>
        <a:p>
          <a:endParaRPr lang="en-US"/>
        </a:p>
      </dgm:t>
    </dgm:pt>
    <dgm:pt modelId="{CDCDE7CB-FF2F-4A3B-BA18-848A47AEEA3E}" type="sibTrans" cxnId="{1BA102CE-2036-4153-9283-84568905039E}">
      <dgm:prSet/>
      <dgm:spPr/>
      <dgm:t>
        <a:bodyPr/>
        <a:lstStyle/>
        <a:p>
          <a:endParaRPr lang="en-US"/>
        </a:p>
      </dgm:t>
    </dgm:pt>
    <dgm:pt modelId="{AD7B511A-085F-4D76-949E-0C0C0B518755}">
      <dgm:prSet/>
      <dgm:spPr/>
      <dgm:t>
        <a:bodyPr/>
        <a:lstStyle/>
        <a:p>
          <a:r>
            <a:rPr lang="en-US" b="1">
              <a:latin typeface="Aptos" panose="020B0004020202020204" pitchFamily="34" charset="0"/>
            </a:rPr>
            <a:t>Purpose:</a:t>
          </a:r>
          <a:r>
            <a:rPr lang="en-US">
              <a:latin typeface="Aptos" panose="020B0004020202020204" pitchFamily="34" charset="0"/>
            </a:rPr>
            <a:t> </a:t>
          </a:r>
        </a:p>
        <a:p>
          <a:r>
            <a:rPr lang="en-US">
              <a:latin typeface="Aptos" panose="020B0004020202020204" pitchFamily="34" charset="0"/>
            </a:rPr>
            <a:t>Ensures retirees have financial resources to meet escalating healthcare costs as they age.</a:t>
          </a:r>
        </a:p>
      </dgm:t>
    </dgm:pt>
    <dgm:pt modelId="{06F9AF2C-2A73-4886-B344-E79A454792DB}" type="parTrans" cxnId="{149D2E16-8890-44D8-820F-6ED0494A9A77}">
      <dgm:prSet/>
      <dgm:spPr/>
      <dgm:t>
        <a:bodyPr/>
        <a:lstStyle/>
        <a:p>
          <a:endParaRPr lang="en-US"/>
        </a:p>
      </dgm:t>
    </dgm:pt>
    <dgm:pt modelId="{1D8188D8-2D31-4D61-BFF2-F90BAC0CBDA2}" type="sibTrans" cxnId="{149D2E16-8890-44D8-820F-6ED0494A9A77}">
      <dgm:prSet/>
      <dgm:spPr/>
      <dgm:t>
        <a:bodyPr/>
        <a:lstStyle/>
        <a:p>
          <a:endParaRPr lang="en-US"/>
        </a:p>
      </dgm:t>
    </dgm:pt>
    <dgm:pt modelId="{73480D31-9250-4654-ACF8-E24AB3AA5EB6}" type="pres">
      <dgm:prSet presAssocID="{8056764B-EFED-485C-9825-63942047B8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5D9197-FC0C-465A-BA99-8B936B7D02B5}" type="pres">
      <dgm:prSet presAssocID="{98C815C2-9A64-493E-8FA5-513AFBB68666}" presName="hierRoot1" presStyleCnt="0"/>
      <dgm:spPr/>
    </dgm:pt>
    <dgm:pt modelId="{406CF3CB-4830-4F29-BCD3-BFD91ABBFD23}" type="pres">
      <dgm:prSet presAssocID="{98C815C2-9A64-493E-8FA5-513AFBB68666}" presName="composite" presStyleCnt="0"/>
      <dgm:spPr/>
    </dgm:pt>
    <dgm:pt modelId="{18D93AC4-7CBC-4D8F-93B8-1140AB6DCE36}" type="pres">
      <dgm:prSet presAssocID="{98C815C2-9A64-493E-8FA5-513AFBB68666}" presName="background" presStyleLbl="node0" presStyleIdx="0" presStyleCnt="4"/>
      <dgm:spPr/>
    </dgm:pt>
    <dgm:pt modelId="{2C398EF2-F663-4316-9FBF-95ADE8FB6C15}" type="pres">
      <dgm:prSet presAssocID="{98C815C2-9A64-493E-8FA5-513AFBB68666}" presName="text" presStyleLbl="fgAcc0" presStyleIdx="0" presStyleCnt="4" custScaleX="109957" custScaleY="304363">
        <dgm:presLayoutVars>
          <dgm:chPref val="3"/>
        </dgm:presLayoutVars>
      </dgm:prSet>
      <dgm:spPr/>
    </dgm:pt>
    <dgm:pt modelId="{4BE215BB-89A1-4442-B3DA-047A2949C6F2}" type="pres">
      <dgm:prSet presAssocID="{98C815C2-9A64-493E-8FA5-513AFBB68666}" presName="hierChild2" presStyleCnt="0"/>
      <dgm:spPr/>
    </dgm:pt>
    <dgm:pt modelId="{47B74992-4B04-4C52-87F4-A90A56FA1EC6}" type="pres">
      <dgm:prSet presAssocID="{895241E9-34D1-4D29-8F8F-1E14DE60F8FC}" presName="hierRoot1" presStyleCnt="0"/>
      <dgm:spPr/>
    </dgm:pt>
    <dgm:pt modelId="{C6DAE4C3-30A6-4329-950E-DBF66BDA00E1}" type="pres">
      <dgm:prSet presAssocID="{895241E9-34D1-4D29-8F8F-1E14DE60F8FC}" presName="composite" presStyleCnt="0"/>
      <dgm:spPr/>
    </dgm:pt>
    <dgm:pt modelId="{854B1B84-C81E-4AF8-9016-28D36D129566}" type="pres">
      <dgm:prSet presAssocID="{895241E9-34D1-4D29-8F8F-1E14DE60F8FC}" presName="background" presStyleLbl="node0" presStyleIdx="1" presStyleCnt="4"/>
      <dgm:spPr/>
    </dgm:pt>
    <dgm:pt modelId="{BF510916-B640-41F8-B996-A5926D71F553}" type="pres">
      <dgm:prSet presAssocID="{895241E9-34D1-4D29-8F8F-1E14DE60F8FC}" presName="text" presStyleLbl="fgAcc0" presStyleIdx="1" presStyleCnt="4" custScaleX="104473" custScaleY="303518">
        <dgm:presLayoutVars>
          <dgm:chPref val="3"/>
        </dgm:presLayoutVars>
      </dgm:prSet>
      <dgm:spPr/>
    </dgm:pt>
    <dgm:pt modelId="{62EB2322-78E4-4FBD-9208-F1856E2DB0B4}" type="pres">
      <dgm:prSet presAssocID="{895241E9-34D1-4D29-8F8F-1E14DE60F8FC}" presName="hierChild2" presStyleCnt="0"/>
      <dgm:spPr/>
    </dgm:pt>
    <dgm:pt modelId="{3FCE0FDC-5F6C-44B5-80C9-5BC6877D0810}" type="pres">
      <dgm:prSet presAssocID="{D525808A-C91A-48B0-A460-B285DD426443}" presName="hierRoot1" presStyleCnt="0"/>
      <dgm:spPr/>
    </dgm:pt>
    <dgm:pt modelId="{A15340BE-2A1B-4616-A3D0-7725F79FACD5}" type="pres">
      <dgm:prSet presAssocID="{D525808A-C91A-48B0-A460-B285DD426443}" presName="composite" presStyleCnt="0"/>
      <dgm:spPr/>
    </dgm:pt>
    <dgm:pt modelId="{4112661E-056A-4A41-A8E4-BA5CB4A7DBD3}" type="pres">
      <dgm:prSet presAssocID="{D525808A-C91A-48B0-A460-B285DD426443}" presName="background" presStyleLbl="node0" presStyleIdx="2" presStyleCnt="4"/>
      <dgm:spPr/>
    </dgm:pt>
    <dgm:pt modelId="{B9C7F5F1-E3FD-41FF-A3A9-799FEFA2B730}" type="pres">
      <dgm:prSet presAssocID="{D525808A-C91A-48B0-A460-B285DD426443}" presName="text" presStyleLbl="fgAcc0" presStyleIdx="2" presStyleCnt="4" custScaleX="105382" custScaleY="312919">
        <dgm:presLayoutVars>
          <dgm:chPref val="3"/>
        </dgm:presLayoutVars>
      </dgm:prSet>
      <dgm:spPr/>
    </dgm:pt>
    <dgm:pt modelId="{558ECA2D-F76B-42FE-83D1-893994B342D1}" type="pres">
      <dgm:prSet presAssocID="{D525808A-C91A-48B0-A460-B285DD426443}" presName="hierChild2" presStyleCnt="0"/>
      <dgm:spPr/>
    </dgm:pt>
    <dgm:pt modelId="{B3D66FD6-284A-4B0D-B60A-ED4829CAAB5E}" type="pres">
      <dgm:prSet presAssocID="{AD7B511A-085F-4D76-949E-0C0C0B518755}" presName="hierRoot1" presStyleCnt="0"/>
      <dgm:spPr/>
    </dgm:pt>
    <dgm:pt modelId="{79E12B88-9BE7-4183-A47E-343572BA3686}" type="pres">
      <dgm:prSet presAssocID="{AD7B511A-085F-4D76-949E-0C0C0B518755}" presName="composite" presStyleCnt="0"/>
      <dgm:spPr/>
    </dgm:pt>
    <dgm:pt modelId="{D77FDEDB-1B1D-45BE-8404-02600C0ABA6F}" type="pres">
      <dgm:prSet presAssocID="{AD7B511A-085F-4D76-949E-0C0C0B518755}" presName="background" presStyleLbl="node0" presStyleIdx="3" presStyleCnt="4"/>
      <dgm:spPr/>
    </dgm:pt>
    <dgm:pt modelId="{ED2B61CE-7C42-44C5-B33C-5C9853AB2784}" type="pres">
      <dgm:prSet presAssocID="{AD7B511A-085F-4D76-949E-0C0C0B518755}" presName="text" presStyleLbl="fgAcc0" presStyleIdx="3" presStyleCnt="4" custScaleX="106479" custScaleY="326048" custLinFactNeighborX="-7544" custLinFactNeighborY="-561">
        <dgm:presLayoutVars>
          <dgm:chPref val="3"/>
        </dgm:presLayoutVars>
      </dgm:prSet>
      <dgm:spPr/>
    </dgm:pt>
    <dgm:pt modelId="{BD547B6F-AD73-4722-8730-B71C084F51A1}" type="pres">
      <dgm:prSet presAssocID="{AD7B511A-085F-4D76-949E-0C0C0B518755}" presName="hierChild2" presStyleCnt="0"/>
      <dgm:spPr/>
    </dgm:pt>
  </dgm:ptLst>
  <dgm:cxnLst>
    <dgm:cxn modelId="{149D2E16-8890-44D8-820F-6ED0494A9A77}" srcId="{8056764B-EFED-485C-9825-63942047B89D}" destId="{AD7B511A-085F-4D76-949E-0C0C0B518755}" srcOrd="3" destOrd="0" parTransId="{06F9AF2C-2A73-4886-B344-E79A454792DB}" sibTransId="{1D8188D8-2D31-4D61-BFF2-F90BAC0CBDA2}"/>
    <dgm:cxn modelId="{2F98C01D-3FA7-44B9-9702-9A1CF8DF4958}" type="presOf" srcId="{895241E9-34D1-4D29-8F8F-1E14DE60F8FC}" destId="{BF510916-B640-41F8-B996-A5926D71F553}" srcOrd="0" destOrd="0" presId="urn:microsoft.com/office/officeart/2005/8/layout/hierarchy1"/>
    <dgm:cxn modelId="{EAD0D432-6008-45BF-8837-8BC88E003CEC}" type="presOf" srcId="{AD7B511A-085F-4D76-949E-0C0C0B518755}" destId="{ED2B61CE-7C42-44C5-B33C-5C9853AB2784}" srcOrd="0" destOrd="0" presId="urn:microsoft.com/office/officeart/2005/8/layout/hierarchy1"/>
    <dgm:cxn modelId="{DB9A1B36-8ABA-461A-8C39-5C785587AC39}" type="presOf" srcId="{98C815C2-9A64-493E-8FA5-513AFBB68666}" destId="{2C398EF2-F663-4316-9FBF-95ADE8FB6C15}" srcOrd="0" destOrd="0" presId="urn:microsoft.com/office/officeart/2005/8/layout/hierarchy1"/>
    <dgm:cxn modelId="{E43F9E7F-016D-40DB-9672-E492ACA5C470}" type="presOf" srcId="{8056764B-EFED-485C-9825-63942047B89D}" destId="{73480D31-9250-4654-ACF8-E24AB3AA5EB6}" srcOrd="0" destOrd="0" presId="urn:microsoft.com/office/officeart/2005/8/layout/hierarchy1"/>
    <dgm:cxn modelId="{A66BE2C4-0C3F-4841-8EA9-8B86D1750281}" srcId="{8056764B-EFED-485C-9825-63942047B89D}" destId="{98C815C2-9A64-493E-8FA5-513AFBB68666}" srcOrd="0" destOrd="0" parTransId="{160FA711-7584-4A2F-9C86-DF432D94A30C}" sibTransId="{873D2B2C-FC4A-46BB-A27C-A77B4FDEE0EC}"/>
    <dgm:cxn modelId="{1BA102CE-2036-4153-9283-84568905039E}" srcId="{8056764B-EFED-485C-9825-63942047B89D}" destId="{D525808A-C91A-48B0-A460-B285DD426443}" srcOrd="2" destOrd="0" parTransId="{7FCF794F-1A6E-4D25-97CA-A26166DA4C8E}" sibTransId="{CDCDE7CB-FF2F-4A3B-BA18-848A47AEEA3E}"/>
    <dgm:cxn modelId="{6C92B9D3-49FD-44C2-B23C-39990A13A169}" srcId="{8056764B-EFED-485C-9825-63942047B89D}" destId="{895241E9-34D1-4D29-8F8F-1E14DE60F8FC}" srcOrd="1" destOrd="0" parTransId="{D2AB77E4-4DC5-4731-9740-51BF8E5DFAE5}" sibTransId="{2C38D4D0-D932-4EC7-83EC-E363DDA94382}"/>
    <dgm:cxn modelId="{9A2DDBF4-27A8-4AC5-B419-E371E12A97E6}" type="presOf" srcId="{D525808A-C91A-48B0-A460-B285DD426443}" destId="{B9C7F5F1-E3FD-41FF-A3A9-799FEFA2B730}" srcOrd="0" destOrd="0" presId="urn:microsoft.com/office/officeart/2005/8/layout/hierarchy1"/>
    <dgm:cxn modelId="{A338FD1E-7A45-4276-A1FE-1B77CDBE0639}" type="presParOf" srcId="{73480D31-9250-4654-ACF8-E24AB3AA5EB6}" destId="{7A5D9197-FC0C-465A-BA99-8B936B7D02B5}" srcOrd="0" destOrd="0" presId="urn:microsoft.com/office/officeart/2005/8/layout/hierarchy1"/>
    <dgm:cxn modelId="{61D1262D-7395-4B21-BCCA-CBD51B85FD00}" type="presParOf" srcId="{7A5D9197-FC0C-465A-BA99-8B936B7D02B5}" destId="{406CF3CB-4830-4F29-BCD3-BFD91ABBFD23}" srcOrd="0" destOrd="0" presId="urn:microsoft.com/office/officeart/2005/8/layout/hierarchy1"/>
    <dgm:cxn modelId="{48A560B7-14DD-48BC-A77B-7B7493D8B507}" type="presParOf" srcId="{406CF3CB-4830-4F29-BCD3-BFD91ABBFD23}" destId="{18D93AC4-7CBC-4D8F-93B8-1140AB6DCE36}" srcOrd="0" destOrd="0" presId="urn:microsoft.com/office/officeart/2005/8/layout/hierarchy1"/>
    <dgm:cxn modelId="{C0A1F177-F939-48CD-ADAC-1B2E0F0DA6F5}" type="presParOf" srcId="{406CF3CB-4830-4F29-BCD3-BFD91ABBFD23}" destId="{2C398EF2-F663-4316-9FBF-95ADE8FB6C15}" srcOrd="1" destOrd="0" presId="urn:microsoft.com/office/officeart/2005/8/layout/hierarchy1"/>
    <dgm:cxn modelId="{61A73147-9479-475E-B303-B287F9546419}" type="presParOf" srcId="{7A5D9197-FC0C-465A-BA99-8B936B7D02B5}" destId="{4BE215BB-89A1-4442-B3DA-047A2949C6F2}" srcOrd="1" destOrd="0" presId="urn:microsoft.com/office/officeart/2005/8/layout/hierarchy1"/>
    <dgm:cxn modelId="{B9156872-94EE-45E6-ADB8-67E74D660F18}" type="presParOf" srcId="{73480D31-9250-4654-ACF8-E24AB3AA5EB6}" destId="{47B74992-4B04-4C52-87F4-A90A56FA1EC6}" srcOrd="1" destOrd="0" presId="urn:microsoft.com/office/officeart/2005/8/layout/hierarchy1"/>
    <dgm:cxn modelId="{BF5364FA-7FDC-433B-A1EF-D9B80C374D23}" type="presParOf" srcId="{47B74992-4B04-4C52-87F4-A90A56FA1EC6}" destId="{C6DAE4C3-30A6-4329-950E-DBF66BDA00E1}" srcOrd="0" destOrd="0" presId="urn:microsoft.com/office/officeart/2005/8/layout/hierarchy1"/>
    <dgm:cxn modelId="{125027DF-5677-496B-B118-6F77944CB2AC}" type="presParOf" srcId="{C6DAE4C3-30A6-4329-950E-DBF66BDA00E1}" destId="{854B1B84-C81E-4AF8-9016-28D36D129566}" srcOrd="0" destOrd="0" presId="urn:microsoft.com/office/officeart/2005/8/layout/hierarchy1"/>
    <dgm:cxn modelId="{C3DC07D9-1136-4CAD-BA05-C4B7A6520425}" type="presParOf" srcId="{C6DAE4C3-30A6-4329-950E-DBF66BDA00E1}" destId="{BF510916-B640-41F8-B996-A5926D71F553}" srcOrd="1" destOrd="0" presId="urn:microsoft.com/office/officeart/2005/8/layout/hierarchy1"/>
    <dgm:cxn modelId="{FC3721FE-3E50-4477-8D25-A722E6C43EA0}" type="presParOf" srcId="{47B74992-4B04-4C52-87F4-A90A56FA1EC6}" destId="{62EB2322-78E4-4FBD-9208-F1856E2DB0B4}" srcOrd="1" destOrd="0" presId="urn:microsoft.com/office/officeart/2005/8/layout/hierarchy1"/>
    <dgm:cxn modelId="{AFB6A5B8-D1C8-4356-B1DC-A89BD00E0205}" type="presParOf" srcId="{73480D31-9250-4654-ACF8-E24AB3AA5EB6}" destId="{3FCE0FDC-5F6C-44B5-80C9-5BC6877D0810}" srcOrd="2" destOrd="0" presId="urn:microsoft.com/office/officeart/2005/8/layout/hierarchy1"/>
    <dgm:cxn modelId="{304E96BD-569F-41E5-B0BF-0C0A20D98451}" type="presParOf" srcId="{3FCE0FDC-5F6C-44B5-80C9-5BC6877D0810}" destId="{A15340BE-2A1B-4616-A3D0-7725F79FACD5}" srcOrd="0" destOrd="0" presId="urn:microsoft.com/office/officeart/2005/8/layout/hierarchy1"/>
    <dgm:cxn modelId="{DE85EC2F-2A34-41CC-89FD-1E60A3C0799E}" type="presParOf" srcId="{A15340BE-2A1B-4616-A3D0-7725F79FACD5}" destId="{4112661E-056A-4A41-A8E4-BA5CB4A7DBD3}" srcOrd="0" destOrd="0" presId="urn:microsoft.com/office/officeart/2005/8/layout/hierarchy1"/>
    <dgm:cxn modelId="{FEB4EAED-6A1A-4096-A7AC-89B04ED02B4E}" type="presParOf" srcId="{A15340BE-2A1B-4616-A3D0-7725F79FACD5}" destId="{B9C7F5F1-E3FD-41FF-A3A9-799FEFA2B730}" srcOrd="1" destOrd="0" presId="urn:microsoft.com/office/officeart/2005/8/layout/hierarchy1"/>
    <dgm:cxn modelId="{C32B0D8E-0933-42A5-93BF-FE64842B4669}" type="presParOf" srcId="{3FCE0FDC-5F6C-44B5-80C9-5BC6877D0810}" destId="{558ECA2D-F76B-42FE-83D1-893994B342D1}" srcOrd="1" destOrd="0" presId="urn:microsoft.com/office/officeart/2005/8/layout/hierarchy1"/>
    <dgm:cxn modelId="{B3E8C750-C542-4A9B-80A5-BFF537307A7B}" type="presParOf" srcId="{73480D31-9250-4654-ACF8-E24AB3AA5EB6}" destId="{B3D66FD6-284A-4B0D-B60A-ED4829CAAB5E}" srcOrd="3" destOrd="0" presId="urn:microsoft.com/office/officeart/2005/8/layout/hierarchy1"/>
    <dgm:cxn modelId="{34B3A472-330A-4994-9DBC-9CF701F856CF}" type="presParOf" srcId="{B3D66FD6-284A-4B0D-B60A-ED4829CAAB5E}" destId="{79E12B88-9BE7-4183-A47E-343572BA3686}" srcOrd="0" destOrd="0" presId="urn:microsoft.com/office/officeart/2005/8/layout/hierarchy1"/>
    <dgm:cxn modelId="{1F23694C-1399-4043-A795-80C1186C9729}" type="presParOf" srcId="{79E12B88-9BE7-4183-A47E-343572BA3686}" destId="{D77FDEDB-1B1D-45BE-8404-02600C0ABA6F}" srcOrd="0" destOrd="0" presId="urn:microsoft.com/office/officeart/2005/8/layout/hierarchy1"/>
    <dgm:cxn modelId="{3C3C84D2-B877-419E-84D4-69B53A0A0943}" type="presParOf" srcId="{79E12B88-9BE7-4183-A47E-343572BA3686}" destId="{ED2B61CE-7C42-44C5-B33C-5C9853AB2784}" srcOrd="1" destOrd="0" presId="urn:microsoft.com/office/officeart/2005/8/layout/hierarchy1"/>
    <dgm:cxn modelId="{D92078F8-539B-4861-B112-F2EEF0F88E04}" type="presParOf" srcId="{B3D66FD6-284A-4B0D-B60A-ED4829CAAB5E}" destId="{BD547B6F-AD73-4722-8730-B71C084F51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F499B-31B2-4AC5-8B73-1E9079E4B93B}" type="doc">
      <dgm:prSet loTypeId="urn:microsoft.com/office/officeart/2018/2/layout/IconLabelDescriptionList" loCatId="icon" qsTypeId="urn:microsoft.com/office/officeart/2005/8/quickstyle/simple2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F69ABD-6AEE-415E-8FBD-FA86E1E33EF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400">
              <a:latin typeface="Aptos" panose="020B0004020202020204" pitchFamily="34" charset="0"/>
            </a:rPr>
            <a:t>Established under the Retirement Benefits Act, PRMFs are designed to help retirees cover medical expenses after  retirement.</a:t>
          </a:r>
        </a:p>
      </dgm:t>
    </dgm:pt>
    <dgm:pt modelId="{FC70AAF0-40A8-4433-A860-551B02042078}" type="parTrans" cxnId="{F6C36BFA-CE4D-45D2-89E8-355F26E41BDF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BC9FC4C2-B8A9-430D-A300-9894A8CCA86E}" type="sibTrans" cxnId="{F6C36BFA-CE4D-45D2-89E8-355F26E41BDF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A8D45894-6080-4185-A794-2168E78C6E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Aptos" panose="020B0004020202020204" pitchFamily="34" charset="0"/>
            </a:rPr>
            <a:t>This works to create a lumpsum that upon retirement may be structured or utilized otherwise to cover medical expenses in retirement age</a:t>
          </a:r>
        </a:p>
      </dgm:t>
    </dgm:pt>
    <dgm:pt modelId="{012E24F5-5FC3-4F91-85C9-9F6D98534D1A}" type="parTrans" cxnId="{EB8BA875-B421-4A87-AE92-313BFC89C7C9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1942F298-CE40-4FC4-BDEA-7C90BBEB8EC1}" type="sibTrans" cxnId="{EB8BA875-B421-4A87-AE92-313BFC89C7C9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537003CD-3701-45F2-AEA5-67FB733DC3DF}" type="pres">
      <dgm:prSet presAssocID="{29BF499B-31B2-4AC5-8B73-1E9079E4B93B}" presName="root" presStyleCnt="0">
        <dgm:presLayoutVars>
          <dgm:dir/>
          <dgm:resizeHandles val="exact"/>
        </dgm:presLayoutVars>
      </dgm:prSet>
      <dgm:spPr/>
    </dgm:pt>
    <dgm:pt modelId="{842DB201-AC4B-4144-A652-B2373DF7FC8E}" type="pres">
      <dgm:prSet presAssocID="{F5F69ABD-6AEE-415E-8FBD-FA86E1E33EF6}" presName="compNode" presStyleCnt="0"/>
      <dgm:spPr/>
    </dgm:pt>
    <dgm:pt modelId="{786B0386-21A4-494F-AB8F-F149C141F77D}" type="pres">
      <dgm:prSet presAssocID="{F5F69ABD-6AEE-415E-8FBD-FA86E1E33EF6}" presName="iconRect" presStyleLbl="node1" presStyleIdx="0" presStyleCnt="1" custScaleX="142663" custScaleY="106682" custLinFactNeighborX="5224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 outline"/>
        </a:ext>
      </dgm:extLst>
    </dgm:pt>
    <dgm:pt modelId="{2E6B14E5-C2FE-45A6-9380-5622F73A27DB}" type="pres">
      <dgm:prSet presAssocID="{F5F69ABD-6AEE-415E-8FBD-FA86E1E33EF6}" presName="iconSpace" presStyleCnt="0"/>
      <dgm:spPr/>
    </dgm:pt>
    <dgm:pt modelId="{E59FF8AC-477B-4075-8A99-4587E41092F7}" type="pres">
      <dgm:prSet presAssocID="{F5F69ABD-6AEE-415E-8FBD-FA86E1E33EF6}" presName="parTx" presStyleLbl="revTx" presStyleIdx="0" presStyleCnt="2" custLinFactNeighborX="-4689" custLinFactNeighborY="-25943">
        <dgm:presLayoutVars>
          <dgm:chMax val="0"/>
          <dgm:chPref val="0"/>
        </dgm:presLayoutVars>
      </dgm:prSet>
      <dgm:spPr/>
    </dgm:pt>
    <dgm:pt modelId="{048BAF4E-9A6B-444E-94CB-52883AC7A685}" type="pres">
      <dgm:prSet presAssocID="{F5F69ABD-6AEE-415E-8FBD-FA86E1E33EF6}" presName="txSpace" presStyleCnt="0"/>
      <dgm:spPr/>
    </dgm:pt>
    <dgm:pt modelId="{4454A379-2335-48EA-A23E-4DAEC3D2617C}" type="pres">
      <dgm:prSet presAssocID="{F5F69ABD-6AEE-415E-8FBD-FA86E1E33EF6}" presName="desTx" presStyleLbl="revTx" presStyleIdx="1" presStyleCnt="2" custLinFactY="-800000" custLinFactNeighborX="-4292" custLinFactNeighborY="-830476">
        <dgm:presLayoutVars/>
      </dgm:prSet>
      <dgm:spPr/>
    </dgm:pt>
  </dgm:ptLst>
  <dgm:cxnLst>
    <dgm:cxn modelId="{A4F18812-3704-4FFD-B68A-B8CB7C631287}" type="presOf" srcId="{29BF499B-31B2-4AC5-8B73-1E9079E4B93B}" destId="{537003CD-3701-45F2-AEA5-67FB733DC3DF}" srcOrd="0" destOrd="0" presId="urn:microsoft.com/office/officeart/2018/2/layout/IconLabelDescriptionList"/>
    <dgm:cxn modelId="{14316745-5BAA-42D6-96E0-8A5921F4D601}" type="presOf" srcId="{A8D45894-6080-4185-A794-2168E78C6EBC}" destId="{4454A379-2335-48EA-A23E-4DAEC3D2617C}" srcOrd="0" destOrd="0" presId="urn:microsoft.com/office/officeart/2018/2/layout/IconLabelDescriptionList"/>
    <dgm:cxn modelId="{B887B769-25E9-4542-B490-4CE7886B6043}" type="presOf" srcId="{F5F69ABD-6AEE-415E-8FBD-FA86E1E33EF6}" destId="{E59FF8AC-477B-4075-8A99-4587E41092F7}" srcOrd="0" destOrd="0" presId="urn:microsoft.com/office/officeart/2018/2/layout/IconLabelDescriptionList"/>
    <dgm:cxn modelId="{EB8BA875-B421-4A87-AE92-313BFC89C7C9}" srcId="{F5F69ABD-6AEE-415E-8FBD-FA86E1E33EF6}" destId="{A8D45894-6080-4185-A794-2168E78C6EBC}" srcOrd="0" destOrd="0" parTransId="{012E24F5-5FC3-4F91-85C9-9F6D98534D1A}" sibTransId="{1942F298-CE40-4FC4-BDEA-7C90BBEB8EC1}"/>
    <dgm:cxn modelId="{F6C36BFA-CE4D-45D2-89E8-355F26E41BDF}" srcId="{29BF499B-31B2-4AC5-8B73-1E9079E4B93B}" destId="{F5F69ABD-6AEE-415E-8FBD-FA86E1E33EF6}" srcOrd="0" destOrd="0" parTransId="{FC70AAF0-40A8-4433-A860-551B02042078}" sibTransId="{BC9FC4C2-B8A9-430D-A300-9894A8CCA86E}"/>
    <dgm:cxn modelId="{C29CAAF0-620F-4F21-8569-5570B24595F4}" type="presParOf" srcId="{537003CD-3701-45F2-AEA5-67FB733DC3DF}" destId="{842DB201-AC4B-4144-A652-B2373DF7FC8E}" srcOrd="0" destOrd="0" presId="urn:microsoft.com/office/officeart/2018/2/layout/IconLabelDescriptionList"/>
    <dgm:cxn modelId="{D7167687-280C-4AC4-9905-E3681CFFCEFA}" type="presParOf" srcId="{842DB201-AC4B-4144-A652-B2373DF7FC8E}" destId="{786B0386-21A4-494F-AB8F-F149C141F77D}" srcOrd="0" destOrd="0" presId="urn:microsoft.com/office/officeart/2018/2/layout/IconLabelDescriptionList"/>
    <dgm:cxn modelId="{6BD1E64D-73AC-4ADE-919A-79A6F13BBA72}" type="presParOf" srcId="{842DB201-AC4B-4144-A652-B2373DF7FC8E}" destId="{2E6B14E5-C2FE-45A6-9380-5622F73A27DB}" srcOrd="1" destOrd="0" presId="urn:microsoft.com/office/officeart/2018/2/layout/IconLabelDescriptionList"/>
    <dgm:cxn modelId="{E8C41172-8352-4E63-8785-B7B5D1F65DE7}" type="presParOf" srcId="{842DB201-AC4B-4144-A652-B2373DF7FC8E}" destId="{E59FF8AC-477B-4075-8A99-4587E41092F7}" srcOrd="2" destOrd="0" presId="urn:microsoft.com/office/officeart/2018/2/layout/IconLabelDescriptionList"/>
    <dgm:cxn modelId="{F2A5C0F8-730B-4FD8-91A3-387A7836C772}" type="presParOf" srcId="{842DB201-AC4B-4144-A652-B2373DF7FC8E}" destId="{048BAF4E-9A6B-444E-94CB-52883AC7A685}" srcOrd="3" destOrd="0" presId="urn:microsoft.com/office/officeart/2018/2/layout/IconLabelDescriptionList"/>
    <dgm:cxn modelId="{09348872-7898-4266-B26D-09E72A0F29CD}" type="presParOf" srcId="{842DB201-AC4B-4144-A652-B2373DF7FC8E}" destId="{4454A379-2335-48EA-A23E-4DAEC3D2617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EFF76-6FAF-482F-A3BB-CDB7148193D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34D8FA-F7BB-4CB0-A9E8-19FEAAF501B7}">
      <dgm:prSet custT="1"/>
      <dgm:spPr/>
      <dgm:t>
        <a:bodyPr/>
        <a:lstStyle/>
        <a:p>
          <a:pPr algn="just">
            <a:tabLst/>
          </a:pPr>
          <a:r>
            <a:rPr lang="en-US" sz="1600" b="1">
              <a:solidFill>
                <a:schemeClr val="tx1"/>
              </a:solidFill>
              <a:latin typeface="Aptos" panose="020B0004020202020204" pitchFamily="34" charset="0"/>
            </a:rPr>
            <a:t>With the key challenges identified, it is crucial to consider practical solutions for both retirees and insurers</a:t>
          </a:r>
          <a:endParaRPr lang="en-US" sz="1600">
            <a:latin typeface="Aptos" panose="020B0004020202020204" pitchFamily="34" charset="0"/>
          </a:endParaRPr>
        </a:p>
      </dgm:t>
    </dgm:pt>
    <dgm:pt modelId="{E6525979-3C4F-44B1-B52B-5E128C76480C}" type="parTrans" cxnId="{9502913E-74AB-4C50-AAA2-9634C991048D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3E33500A-D286-4B78-851C-FC6A0CC59D81}" type="sibTrans" cxnId="{9502913E-74AB-4C50-AAA2-9634C991048D}">
      <dgm:prSet custT="1"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F5B95245-972F-4BA7-85FC-647CE4D1AEE4}">
      <dgm:prSet custT="1"/>
      <dgm:spPr/>
      <dgm:t>
        <a:bodyPr/>
        <a:lstStyle/>
        <a:p>
          <a:pPr algn="just"/>
          <a:r>
            <a:rPr lang="en-US" sz="1600" b="1">
              <a:solidFill>
                <a:schemeClr val="tx1"/>
              </a:solidFill>
              <a:latin typeface="Aptos" panose="020B0004020202020204" pitchFamily="34" charset="0"/>
            </a:rPr>
            <a:t>The following slides outline strategies and options to ensure sustainable, accessible, and effective post-retirement medical coverage</a:t>
          </a:r>
          <a:endParaRPr lang="en-US" sz="1600">
            <a:latin typeface="Aptos" panose="020B0004020202020204" pitchFamily="34" charset="0"/>
          </a:endParaRPr>
        </a:p>
      </dgm:t>
    </dgm:pt>
    <dgm:pt modelId="{6C1759F6-C4BE-4A4C-9C93-62A9D067F341}" type="parTrans" cxnId="{BB4F6570-9BD4-4C9F-89BD-51A981DD8B82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F1A9C9CF-6B26-4172-BE8D-EF7CBA4319DE}" type="sibTrans" cxnId="{BB4F6570-9BD4-4C9F-89BD-51A981DD8B82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D3EB4F24-E095-4AF3-9717-206CF5BBE996}" type="pres">
      <dgm:prSet presAssocID="{8D3EFF76-6FAF-482F-A3BB-CDB7148193D5}" presName="outerComposite" presStyleCnt="0">
        <dgm:presLayoutVars>
          <dgm:chMax val="5"/>
          <dgm:dir/>
          <dgm:resizeHandles val="exact"/>
        </dgm:presLayoutVars>
      </dgm:prSet>
      <dgm:spPr/>
    </dgm:pt>
    <dgm:pt modelId="{4C47A021-8493-4CEF-9E89-B7FB1803C3F3}" type="pres">
      <dgm:prSet presAssocID="{8D3EFF76-6FAF-482F-A3BB-CDB7148193D5}" presName="dummyMaxCanvas" presStyleCnt="0">
        <dgm:presLayoutVars/>
      </dgm:prSet>
      <dgm:spPr/>
    </dgm:pt>
    <dgm:pt modelId="{76C2276B-AB47-42AB-B9A6-E7FE9516FD71}" type="pres">
      <dgm:prSet presAssocID="{8D3EFF76-6FAF-482F-A3BB-CDB7148193D5}" presName="TwoNodes_1" presStyleLbl="node1" presStyleIdx="0" presStyleCnt="2">
        <dgm:presLayoutVars>
          <dgm:bulletEnabled val="1"/>
        </dgm:presLayoutVars>
      </dgm:prSet>
      <dgm:spPr/>
    </dgm:pt>
    <dgm:pt modelId="{46745B3D-F199-4263-B4C4-9CB7852CFFF5}" type="pres">
      <dgm:prSet presAssocID="{8D3EFF76-6FAF-482F-A3BB-CDB7148193D5}" presName="TwoNodes_2" presStyleLbl="node1" presStyleIdx="1" presStyleCnt="2">
        <dgm:presLayoutVars>
          <dgm:bulletEnabled val="1"/>
        </dgm:presLayoutVars>
      </dgm:prSet>
      <dgm:spPr/>
    </dgm:pt>
    <dgm:pt modelId="{943672F6-CF61-45E5-8005-3CACE1905AEC}" type="pres">
      <dgm:prSet presAssocID="{8D3EFF76-6FAF-482F-A3BB-CDB7148193D5}" presName="TwoConn_1-2" presStyleLbl="fgAccFollowNode1" presStyleIdx="0" presStyleCnt="1" custLinFactX="-60034" custLinFactNeighborX="-100000" custLinFactNeighborY="7513">
        <dgm:presLayoutVars>
          <dgm:bulletEnabled val="1"/>
        </dgm:presLayoutVars>
      </dgm:prSet>
      <dgm:spPr/>
    </dgm:pt>
    <dgm:pt modelId="{05AB7DFA-5F28-45E2-B16B-E37B5E45F48C}" type="pres">
      <dgm:prSet presAssocID="{8D3EFF76-6FAF-482F-A3BB-CDB7148193D5}" presName="TwoNodes_1_text" presStyleLbl="node1" presStyleIdx="1" presStyleCnt="2">
        <dgm:presLayoutVars>
          <dgm:bulletEnabled val="1"/>
        </dgm:presLayoutVars>
      </dgm:prSet>
      <dgm:spPr/>
    </dgm:pt>
    <dgm:pt modelId="{D130270C-CEDF-4A97-ACFF-4661227469DA}" type="pres">
      <dgm:prSet presAssocID="{8D3EFF76-6FAF-482F-A3BB-CDB7148193D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74B3C02-28BE-4AA4-BB32-CC9F07340CE4}" type="presOf" srcId="{F5B95245-972F-4BA7-85FC-647CE4D1AEE4}" destId="{D130270C-CEDF-4A97-ACFF-4661227469DA}" srcOrd="1" destOrd="0" presId="urn:microsoft.com/office/officeart/2005/8/layout/vProcess5"/>
    <dgm:cxn modelId="{65969126-855A-4068-8934-2245DEDE84C9}" type="presOf" srcId="{3E33500A-D286-4B78-851C-FC6A0CC59D81}" destId="{943672F6-CF61-45E5-8005-3CACE1905AEC}" srcOrd="0" destOrd="0" presId="urn:microsoft.com/office/officeart/2005/8/layout/vProcess5"/>
    <dgm:cxn modelId="{9502913E-74AB-4C50-AAA2-9634C991048D}" srcId="{8D3EFF76-6FAF-482F-A3BB-CDB7148193D5}" destId="{B734D8FA-F7BB-4CB0-A9E8-19FEAAF501B7}" srcOrd="0" destOrd="0" parTransId="{E6525979-3C4F-44B1-B52B-5E128C76480C}" sibTransId="{3E33500A-D286-4B78-851C-FC6A0CC59D81}"/>
    <dgm:cxn modelId="{BB4F6570-9BD4-4C9F-89BD-51A981DD8B82}" srcId="{8D3EFF76-6FAF-482F-A3BB-CDB7148193D5}" destId="{F5B95245-972F-4BA7-85FC-647CE4D1AEE4}" srcOrd="1" destOrd="0" parTransId="{6C1759F6-C4BE-4A4C-9C93-62A9D067F341}" sibTransId="{F1A9C9CF-6B26-4172-BE8D-EF7CBA4319DE}"/>
    <dgm:cxn modelId="{502C8F76-CC3C-44D2-91F3-7C0947B4B0B4}" type="presOf" srcId="{8D3EFF76-6FAF-482F-A3BB-CDB7148193D5}" destId="{D3EB4F24-E095-4AF3-9717-206CF5BBE996}" srcOrd="0" destOrd="0" presId="urn:microsoft.com/office/officeart/2005/8/layout/vProcess5"/>
    <dgm:cxn modelId="{D696068A-96FB-418F-BFD8-89886E61EB5B}" type="presOf" srcId="{F5B95245-972F-4BA7-85FC-647CE4D1AEE4}" destId="{46745B3D-F199-4263-B4C4-9CB7852CFFF5}" srcOrd="0" destOrd="0" presId="urn:microsoft.com/office/officeart/2005/8/layout/vProcess5"/>
    <dgm:cxn modelId="{E5751BC7-047A-4099-9A5D-E8728A5C9440}" type="presOf" srcId="{B734D8FA-F7BB-4CB0-A9E8-19FEAAF501B7}" destId="{76C2276B-AB47-42AB-B9A6-E7FE9516FD71}" srcOrd="0" destOrd="0" presId="urn:microsoft.com/office/officeart/2005/8/layout/vProcess5"/>
    <dgm:cxn modelId="{966381DE-8BB2-489F-BDB1-CFA1A0E36AA1}" type="presOf" srcId="{B734D8FA-F7BB-4CB0-A9E8-19FEAAF501B7}" destId="{05AB7DFA-5F28-45E2-B16B-E37B5E45F48C}" srcOrd="1" destOrd="0" presId="urn:microsoft.com/office/officeart/2005/8/layout/vProcess5"/>
    <dgm:cxn modelId="{5FC2D1F9-690A-4A90-906E-2604D30898A4}" type="presParOf" srcId="{D3EB4F24-E095-4AF3-9717-206CF5BBE996}" destId="{4C47A021-8493-4CEF-9E89-B7FB1803C3F3}" srcOrd="0" destOrd="0" presId="urn:microsoft.com/office/officeart/2005/8/layout/vProcess5"/>
    <dgm:cxn modelId="{01F501E1-4F3D-45A0-8207-AAF9DF9A9A3D}" type="presParOf" srcId="{D3EB4F24-E095-4AF3-9717-206CF5BBE996}" destId="{76C2276B-AB47-42AB-B9A6-E7FE9516FD71}" srcOrd="1" destOrd="0" presId="urn:microsoft.com/office/officeart/2005/8/layout/vProcess5"/>
    <dgm:cxn modelId="{46FCE4C7-6B26-44FC-B44B-289D55C30FF9}" type="presParOf" srcId="{D3EB4F24-E095-4AF3-9717-206CF5BBE996}" destId="{46745B3D-F199-4263-B4C4-9CB7852CFFF5}" srcOrd="2" destOrd="0" presId="urn:microsoft.com/office/officeart/2005/8/layout/vProcess5"/>
    <dgm:cxn modelId="{3B44BD08-710A-4822-A9CC-2B0BF70566FA}" type="presParOf" srcId="{D3EB4F24-E095-4AF3-9717-206CF5BBE996}" destId="{943672F6-CF61-45E5-8005-3CACE1905AEC}" srcOrd="3" destOrd="0" presId="urn:microsoft.com/office/officeart/2005/8/layout/vProcess5"/>
    <dgm:cxn modelId="{7361FB58-17F5-4971-897D-DD0F8104F73C}" type="presParOf" srcId="{D3EB4F24-E095-4AF3-9717-206CF5BBE996}" destId="{05AB7DFA-5F28-45E2-B16B-E37B5E45F48C}" srcOrd="4" destOrd="0" presId="urn:microsoft.com/office/officeart/2005/8/layout/vProcess5"/>
    <dgm:cxn modelId="{9A393B22-515D-4FA7-A24F-9C861E672BFB}" type="presParOf" srcId="{D3EB4F24-E095-4AF3-9717-206CF5BBE996}" destId="{D130270C-CEDF-4A97-ACFF-4661227469D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13CE3-F090-479C-B66B-2E331FB350EC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063B86-6AF0-4D09-B5D1-9547D01BB82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>
              <a:latin typeface="Aptos" panose="020B0004020202020204" pitchFamily="34" charset="0"/>
            </a:rPr>
            <a:t>Whole Life Medical Annuities</a:t>
          </a:r>
        </a:p>
      </dgm:t>
    </dgm:pt>
    <dgm:pt modelId="{8712BEDD-9ECD-439F-8A36-CC177AD6B432}" type="parTrans" cxnId="{B96ED283-15B4-40AE-94B9-DF54D3E23A8B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8DC9BF8C-E4AC-4EC8-A41F-E3DEFDC711CB}" type="sibTrans" cxnId="{B96ED283-15B4-40AE-94B9-DF54D3E23A8B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4AAC3F2F-7B19-455C-81CE-9D91A47C75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ptos" panose="020B0004020202020204" pitchFamily="34" charset="0"/>
            </a:rPr>
            <a:t>-Converts PRMF into fixed annual payout to fund medical premiums</a:t>
          </a:r>
        </a:p>
      </dgm:t>
    </dgm:pt>
    <dgm:pt modelId="{E4B891F7-EF20-459A-A386-76E550590DDF}" type="parTrans" cxnId="{7309E121-A0C3-4DE3-9E22-AE78FF7EFA5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9993F025-D2E5-46A7-BE96-8BE58BFDF5F8}" type="sibTrans" cxnId="{7309E121-A0C3-4DE3-9E22-AE78FF7EFA5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F3E2B605-B848-4B69-9064-59EC7F7F2C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ptos" panose="020B0004020202020204" pitchFamily="34" charset="0"/>
            </a:rPr>
            <a:t>By cross-subsidization of expected future lifetimes within the portfolio it allows for longevity pooling</a:t>
          </a:r>
        </a:p>
      </dgm:t>
    </dgm:pt>
    <dgm:pt modelId="{41BD70AA-2863-4890-A3BE-B98749A4EE0B}" type="parTrans" cxnId="{4EE1F0CD-1E27-46D1-AFA4-6B2B23B73F74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8AC1971F-EEBE-4A06-B60A-02825E1CAB70}" type="sibTrans" cxnId="{4EE1F0CD-1E27-46D1-AFA4-6B2B23B73F74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11EFDAA8-6A68-464D-9DC6-8193A1FBC3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ptos" panose="020B0004020202020204" pitchFamily="34" charset="0"/>
            </a:rPr>
            <a:t>-Coverage levels can be tailored to annuity value</a:t>
          </a:r>
        </a:p>
      </dgm:t>
    </dgm:pt>
    <dgm:pt modelId="{CBE0DA9F-A46B-48FA-B8AF-81DF9122B0E4}" type="parTrans" cxnId="{A253B81E-4EA2-4BC9-94DF-3BAAE65AB5EB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887DFC82-E899-4D97-8C65-FBD2E1F374DA}" type="sibTrans" cxnId="{A253B81E-4EA2-4BC9-94DF-3BAAE65AB5EB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9A4CF25E-B852-4459-9261-764ADBDE302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>
              <a:latin typeface="Aptos" panose="020B0004020202020204" pitchFamily="34" charset="0"/>
            </a:rPr>
            <a:t>Medically Underwritten Bulk Purchase Annuities</a:t>
          </a:r>
        </a:p>
      </dgm:t>
    </dgm:pt>
    <dgm:pt modelId="{24F734B9-25F0-4174-93CC-E1EB66159FEC}" type="parTrans" cxnId="{B9DFA5DF-E3A1-49AC-9AFC-690FBFF3246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A3968795-F8FE-48D1-8F93-F1C8CB628E00}" type="sibTrans" cxnId="{B9DFA5DF-E3A1-49AC-9AFC-690FBFF3246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47DAE992-4181-4C51-84BF-F77D48258E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ptos" panose="020B0004020202020204" pitchFamily="34" charset="0"/>
            </a:rPr>
            <a:t>-Preferential premiums for continuity with pre-retirement insurers</a:t>
          </a:r>
        </a:p>
        <a:p>
          <a:pPr>
            <a:lnSpc>
              <a:spcPct val="100000"/>
            </a:lnSpc>
          </a:pPr>
          <a:r>
            <a:rPr lang="en-US" sz="1600" dirty="0">
              <a:latin typeface="Aptos" panose="020B0004020202020204" pitchFamily="34" charset="0"/>
            </a:rPr>
            <a:t>-Bulk purchase medically underwritten annuities, based on member’s lifestyle data for schemes</a:t>
          </a:r>
        </a:p>
        <a:p>
          <a:pPr>
            <a:lnSpc>
              <a:spcPct val="100000"/>
            </a:lnSpc>
          </a:pPr>
          <a:r>
            <a:rPr lang="en-US" sz="1600" dirty="0">
              <a:latin typeface="Aptos" panose="020B0004020202020204" pitchFamily="34" charset="0"/>
            </a:rPr>
            <a:t>-Immediate eligibility, enhanced service continuity</a:t>
          </a:r>
        </a:p>
      </dgm:t>
    </dgm:pt>
    <dgm:pt modelId="{D02A6CA7-44FE-4F03-99CA-FDE25A1DAA7D}" type="parTrans" cxnId="{5C8FC7D1-E61C-476F-803B-1F78147BD3CB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0C054810-E5E6-4B6F-988C-B397463C7F8D}" type="sibTrans" cxnId="{5C8FC7D1-E61C-476F-803B-1F78147BD3CB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4C17E6F3-5549-429F-B4AB-BC7C5D1D74D2}" type="pres">
      <dgm:prSet presAssocID="{D9D13CE3-F090-479C-B66B-2E331FB350EC}" presName="root" presStyleCnt="0">
        <dgm:presLayoutVars>
          <dgm:dir/>
          <dgm:resizeHandles val="exact"/>
        </dgm:presLayoutVars>
      </dgm:prSet>
      <dgm:spPr/>
    </dgm:pt>
    <dgm:pt modelId="{97F87EB3-17A7-4366-8B67-7AF1CB1FAEBC}" type="pres">
      <dgm:prSet presAssocID="{69063B86-6AF0-4D09-B5D1-9547D01BB82C}" presName="compNode" presStyleCnt="0"/>
      <dgm:spPr/>
    </dgm:pt>
    <dgm:pt modelId="{D5EDFCFE-CC84-4499-B178-CD7F1FAD8659}" type="pres">
      <dgm:prSet presAssocID="{69063B86-6AF0-4D09-B5D1-9547D01BB82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E0652B6A-3F4D-42EE-B4F6-CC289B21DAC6}" type="pres">
      <dgm:prSet presAssocID="{69063B86-6AF0-4D09-B5D1-9547D01BB82C}" presName="iconSpace" presStyleCnt="0"/>
      <dgm:spPr/>
    </dgm:pt>
    <dgm:pt modelId="{39111B7E-C7C2-4698-B4EA-1C0600F14320}" type="pres">
      <dgm:prSet presAssocID="{69063B86-6AF0-4D09-B5D1-9547D01BB82C}" presName="parTx" presStyleLbl="revTx" presStyleIdx="0" presStyleCnt="4">
        <dgm:presLayoutVars>
          <dgm:chMax val="0"/>
          <dgm:chPref val="0"/>
        </dgm:presLayoutVars>
      </dgm:prSet>
      <dgm:spPr/>
    </dgm:pt>
    <dgm:pt modelId="{03B4B1C9-B4C3-4682-AF2A-1D714499B78D}" type="pres">
      <dgm:prSet presAssocID="{69063B86-6AF0-4D09-B5D1-9547D01BB82C}" presName="txSpace" presStyleCnt="0"/>
      <dgm:spPr/>
    </dgm:pt>
    <dgm:pt modelId="{CA37CC76-1594-42A1-91BC-1145B2EC0A4E}" type="pres">
      <dgm:prSet presAssocID="{69063B86-6AF0-4D09-B5D1-9547D01BB82C}" presName="desTx" presStyleLbl="revTx" presStyleIdx="1" presStyleCnt="4">
        <dgm:presLayoutVars/>
      </dgm:prSet>
      <dgm:spPr/>
    </dgm:pt>
    <dgm:pt modelId="{93442165-DD06-4B93-954E-FB103F290891}" type="pres">
      <dgm:prSet presAssocID="{8DC9BF8C-E4AC-4EC8-A41F-E3DEFDC711CB}" presName="sibTrans" presStyleCnt="0"/>
      <dgm:spPr/>
    </dgm:pt>
    <dgm:pt modelId="{1CA5DC53-CA9C-441A-9C6C-A1394D8C68C3}" type="pres">
      <dgm:prSet presAssocID="{9A4CF25E-B852-4459-9261-764ADBDE302A}" presName="compNode" presStyleCnt="0"/>
      <dgm:spPr/>
    </dgm:pt>
    <dgm:pt modelId="{BD3D5ECC-C8ED-4B5D-ABB8-2CB5E7F1CD6C}" type="pres">
      <dgm:prSet presAssocID="{9A4CF25E-B852-4459-9261-764ADBDE30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7F9265DC-8E82-4AAA-95F7-7D3D9DBF27E8}" type="pres">
      <dgm:prSet presAssocID="{9A4CF25E-B852-4459-9261-764ADBDE302A}" presName="iconSpace" presStyleCnt="0"/>
      <dgm:spPr/>
    </dgm:pt>
    <dgm:pt modelId="{78F62839-A418-4D30-B7D8-D2752934465B}" type="pres">
      <dgm:prSet presAssocID="{9A4CF25E-B852-4459-9261-764ADBDE302A}" presName="parTx" presStyleLbl="revTx" presStyleIdx="2" presStyleCnt="4">
        <dgm:presLayoutVars>
          <dgm:chMax val="0"/>
          <dgm:chPref val="0"/>
        </dgm:presLayoutVars>
      </dgm:prSet>
      <dgm:spPr/>
    </dgm:pt>
    <dgm:pt modelId="{453FB887-3EFE-48D5-8A74-30B7A486D8E5}" type="pres">
      <dgm:prSet presAssocID="{9A4CF25E-B852-4459-9261-764ADBDE302A}" presName="txSpace" presStyleCnt="0"/>
      <dgm:spPr/>
    </dgm:pt>
    <dgm:pt modelId="{9897312D-8F47-4022-8392-0FF77034AA3F}" type="pres">
      <dgm:prSet presAssocID="{9A4CF25E-B852-4459-9261-764ADBDE302A}" presName="desTx" presStyleLbl="revTx" presStyleIdx="3" presStyleCnt="4">
        <dgm:presLayoutVars/>
      </dgm:prSet>
      <dgm:spPr/>
    </dgm:pt>
  </dgm:ptLst>
  <dgm:cxnLst>
    <dgm:cxn modelId="{11F31E0A-B55B-4189-A0CD-BC5725BBF729}" type="presOf" srcId="{47DAE992-4181-4C51-84BF-F77D48258E98}" destId="{9897312D-8F47-4022-8392-0FF77034AA3F}" srcOrd="0" destOrd="0" presId="urn:microsoft.com/office/officeart/2018/2/layout/IconLabelDescriptionList"/>
    <dgm:cxn modelId="{A253B81E-4EA2-4BC9-94DF-3BAAE65AB5EB}" srcId="{69063B86-6AF0-4D09-B5D1-9547D01BB82C}" destId="{11EFDAA8-6A68-464D-9DC6-8193A1FBC3F4}" srcOrd="2" destOrd="0" parTransId="{CBE0DA9F-A46B-48FA-B8AF-81DF9122B0E4}" sibTransId="{887DFC82-E899-4D97-8C65-FBD2E1F374DA}"/>
    <dgm:cxn modelId="{7309E121-A0C3-4DE3-9E22-AE78FF7EFA56}" srcId="{69063B86-6AF0-4D09-B5D1-9547D01BB82C}" destId="{4AAC3F2F-7B19-455C-81CE-9D91A47C7567}" srcOrd="0" destOrd="0" parTransId="{E4B891F7-EF20-459A-A386-76E550590DDF}" sibTransId="{9993F025-D2E5-46A7-BE96-8BE58BFDF5F8}"/>
    <dgm:cxn modelId="{8C11AC2E-1EC1-4266-AB4C-928DE49A9A1E}" type="presOf" srcId="{9A4CF25E-B852-4459-9261-764ADBDE302A}" destId="{78F62839-A418-4D30-B7D8-D2752934465B}" srcOrd="0" destOrd="0" presId="urn:microsoft.com/office/officeart/2018/2/layout/IconLabelDescriptionList"/>
    <dgm:cxn modelId="{C9B72D42-6B06-452F-AB03-FDFCC4AEDE47}" type="presOf" srcId="{69063B86-6AF0-4D09-B5D1-9547D01BB82C}" destId="{39111B7E-C7C2-4698-B4EA-1C0600F14320}" srcOrd="0" destOrd="0" presId="urn:microsoft.com/office/officeart/2018/2/layout/IconLabelDescriptionList"/>
    <dgm:cxn modelId="{B96ED283-15B4-40AE-94B9-DF54D3E23A8B}" srcId="{D9D13CE3-F090-479C-B66B-2E331FB350EC}" destId="{69063B86-6AF0-4D09-B5D1-9547D01BB82C}" srcOrd="0" destOrd="0" parTransId="{8712BEDD-9ECD-439F-8A36-CC177AD6B432}" sibTransId="{8DC9BF8C-E4AC-4EC8-A41F-E3DEFDC711CB}"/>
    <dgm:cxn modelId="{BCB9A898-3CD7-4661-9ACD-81E38C0B3635}" type="presOf" srcId="{D9D13CE3-F090-479C-B66B-2E331FB350EC}" destId="{4C17E6F3-5549-429F-B4AB-BC7C5D1D74D2}" srcOrd="0" destOrd="0" presId="urn:microsoft.com/office/officeart/2018/2/layout/IconLabelDescriptionList"/>
    <dgm:cxn modelId="{A5C10C9B-203B-468D-B26D-3CDA25896AFC}" type="presOf" srcId="{4AAC3F2F-7B19-455C-81CE-9D91A47C7567}" destId="{CA37CC76-1594-42A1-91BC-1145B2EC0A4E}" srcOrd="0" destOrd="0" presId="urn:microsoft.com/office/officeart/2018/2/layout/IconLabelDescriptionList"/>
    <dgm:cxn modelId="{7EB765BA-12E1-4D10-B460-305B141253CF}" type="presOf" srcId="{F3E2B605-B848-4B69-9064-59EC7F7F2C38}" destId="{CA37CC76-1594-42A1-91BC-1145B2EC0A4E}" srcOrd="0" destOrd="1" presId="urn:microsoft.com/office/officeart/2018/2/layout/IconLabelDescriptionList"/>
    <dgm:cxn modelId="{4EE1F0CD-1E27-46D1-AFA4-6B2B23B73F74}" srcId="{69063B86-6AF0-4D09-B5D1-9547D01BB82C}" destId="{F3E2B605-B848-4B69-9064-59EC7F7F2C38}" srcOrd="1" destOrd="0" parTransId="{41BD70AA-2863-4890-A3BE-B98749A4EE0B}" sibTransId="{8AC1971F-EEBE-4A06-B60A-02825E1CAB70}"/>
    <dgm:cxn modelId="{5C8FC7D1-E61C-476F-803B-1F78147BD3CB}" srcId="{9A4CF25E-B852-4459-9261-764ADBDE302A}" destId="{47DAE992-4181-4C51-84BF-F77D48258E98}" srcOrd="0" destOrd="0" parTransId="{D02A6CA7-44FE-4F03-99CA-FDE25A1DAA7D}" sibTransId="{0C054810-E5E6-4B6F-988C-B397463C7F8D}"/>
    <dgm:cxn modelId="{B9DFA5DF-E3A1-49AC-9AFC-690FBFF32466}" srcId="{D9D13CE3-F090-479C-B66B-2E331FB350EC}" destId="{9A4CF25E-B852-4459-9261-764ADBDE302A}" srcOrd="1" destOrd="0" parTransId="{24F734B9-25F0-4174-93CC-E1EB66159FEC}" sibTransId="{A3968795-F8FE-48D1-8F93-F1C8CB628E00}"/>
    <dgm:cxn modelId="{816990ED-8EB5-4ACC-AC41-97441FFDE543}" type="presOf" srcId="{11EFDAA8-6A68-464D-9DC6-8193A1FBC3F4}" destId="{CA37CC76-1594-42A1-91BC-1145B2EC0A4E}" srcOrd="0" destOrd="2" presId="urn:microsoft.com/office/officeart/2018/2/layout/IconLabelDescriptionList"/>
    <dgm:cxn modelId="{095DAEEE-230A-42DD-8618-085899948B21}" type="presParOf" srcId="{4C17E6F3-5549-429F-B4AB-BC7C5D1D74D2}" destId="{97F87EB3-17A7-4366-8B67-7AF1CB1FAEBC}" srcOrd="0" destOrd="0" presId="urn:microsoft.com/office/officeart/2018/2/layout/IconLabelDescriptionList"/>
    <dgm:cxn modelId="{A4902172-FBBF-4BE9-9E51-7AA174989CE0}" type="presParOf" srcId="{97F87EB3-17A7-4366-8B67-7AF1CB1FAEBC}" destId="{D5EDFCFE-CC84-4499-B178-CD7F1FAD8659}" srcOrd="0" destOrd="0" presId="urn:microsoft.com/office/officeart/2018/2/layout/IconLabelDescriptionList"/>
    <dgm:cxn modelId="{5F9BE28B-5804-45BB-A000-3CC0A98C5CA7}" type="presParOf" srcId="{97F87EB3-17A7-4366-8B67-7AF1CB1FAEBC}" destId="{E0652B6A-3F4D-42EE-B4F6-CC289B21DAC6}" srcOrd="1" destOrd="0" presId="urn:microsoft.com/office/officeart/2018/2/layout/IconLabelDescriptionList"/>
    <dgm:cxn modelId="{3D359EFB-8256-4997-8C99-87C0F27BC7B6}" type="presParOf" srcId="{97F87EB3-17A7-4366-8B67-7AF1CB1FAEBC}" destId="{39111B7E-C7C2-4698-B4EA-1C0600F14320}" srcOrd="2" destOrd="0" presId="urn:microsoft.com/office/officeart/2018/2/layout/IconLabelDescriptionList"/>
    <dgm:cxn modelId="{201880D3-1C31-43B3-AB5C-A2BF531C9C5F}" type="presParOf" srcId="{97F87EB3-17A7-4366-8B67-7AF1CB1FAEBC}" destId="{03B4B1C9-B4C3-4682-AF2A-1D714499B78D}" srcOrd="3" destOrd="0" presId="urn:microsoft.com/office/officeart/2018/2/layout/IconLabelDescriptionList"/>
    <dgm:cxn modelId="{1FD23605-234E-436E-9604-35D83C794399}" type="presParOf" srcId="{97F87EB3-17A7-4366-8B67-7AF1CB1FAEBC}" destId="{CA37CC76-1594-42A1-91BC-1145B2EC0A4E}" srcOrd="4" destOrd="0" presId="urn:microsoft.com/office/officeart/2018/2/layout/IconLabelDescriptionList"/>
    <dgm:cxn modelId="{A3B81BBD-786B-4860-ADBB-5790E97E4052}" type="presParOf" srcId="{4C17E6F3-5549-429F-B4AB-BC7C5D1D74D2}" destId="{93442165-DD06-4B93-954E-FB103F290891}" srcOrd="1" destOrd="0" presId="urn:microsoft.com/office/officeart/2018/2/layout/IconLabelDescriptionList"/>
    <dgm:cxn modelId="{58A275A6-7F68-4C05-8313-7AE3B7B077C6}" type="presParOf" srcId="{4C17E6F3-5549-429F-B4AB-BC7C5D1D74D2}" destId="{1CA5DC53-CA9C-441A-9C6C-A1394D8C68C3}" srcOrd="2" destOrd="0" presId="urn:microsoft.com/office/officeart/2018/2/layout/IconLabelDescriptionList"/>
    <dgm:cxn modelId="{3B2E3634-39F3-4A58-A93E-DA6F186BFD26}" type="presParOf" srcId="{1CA5DC53-CA9C-441A-9C6C-A1394D8C68C3}" destId="{BD3D5ECC-C8ED-4B5D-ABB8-2CB5E7F1CD6C}" srcOrd="0" destOrd="0" presId="urn:microsoft.com/office/officeart/2018/2/layout/IconLabelDescriptionList"/>
    <dgm:cxn modelId="{0AB8F620-C88B-4D30-92E4-2CF4ECB4A293}" type="presParOf" srcId="{1CA5DC53-CA9C-441A-9C6C-A1394D8C68C3}" destId="{7F9265DC-8E82-4AAA-95F7-7D3D9DBF27E8}" srcOrd="1" destOrd="0" presId="urn:microsoft.com/office/officeart/2018/2/layout/IconLabelDescriptionList"/>
    <dgm:cxn modelId="{F15164A0-F617-4F9F-A1C1-9CF8B29F455E}" type="presParOf" srcId="{1CA5DC53-CA9C-441A-9C6C-A1394D8C68C3}" destId="{78F62839-A418-4D30-B7D8-D2752934465B}" srcOrd="2" destOrd="0" presId="urn:microsoft.com/office/officeart/2018/2/layout/IconLabelDescriptionList"/>
    <dgm:cxn modelId="{428EECC6-3521-4A2E-A2D5-206542D24FE5}" type="presParOf" srcId="{1CA5DC53-CA9C-441A-9C6C-A1394D8C68C3}" destId="{453FB887-3EFE-48D5-8A74-30B7A486D8E5}" srcOrd="3" destOrd="0" presId="urn:microsoft.com/office/officeart/2018/2/layout/IconLabelDescriptionList"/>
    <dgm:cxn modelId="{F370DBD9-9F86-4855-9340-0D71B58A8F09}" type="presParOf" srcId="{1CA5DC53-CA9C-441A-9C6C-A1394D8C68C3}" destId="{9897312D-8F47-4022-8392-0FF77034AA3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D190F8-B0B8-41C2-A201-86842B2C50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0823A-87A8-4FC5-B45C-CFC73F8EC732}">
      <dgm:prSet custT="1"/>
      <dgm:spPr>
        <a:xfrm>
          <a:off x="1394094" y="653795"/>
          <a:ext cx="4526280" cy="12070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0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Challenges</a:t>
          </a:r>
          <a:endParaRPr lang="en-US" sz="20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78B1725D-B38A-41E8-B7E1-BDBDA7BA65A5}" type="parTrans" cxnId="{1DF4927D-A857-42D6-B386-595F55F8DFA6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4F512EC5-9F1D-4C34-91AC-05815C9E9972}" type="sibTrans" cxnId="{1DF4927D-A857-42D6-B386-595F55F8DFA6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A0D68DB5-E516-4321-A5EC-C09DE852FB40}">
      <dgm:prSet custT="1"/>
      <dgm:spPr>
        <a:xfrm>
          <a:off x="5920374" y="653795"/>
          <a:ext cx="4138025" cy="12070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sz="14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-Waiting periods for as retirees shift from employee to individual medical covers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sz="14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-Prohibitively expensive individual medical covers 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sz="14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-Risk of depletion due to longevity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sz="14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-Risk of adverse selection</a:t>
          </a:r>
        </a:p>
        <a:p>
          <a:pPr>
            <a:lnSpc>
              <a:spcPct val="100000"/>
            </a:lnSpc>
            <a:buNone/>
          </a:pPr>
          <a:endParaRPr lang="en-US" sz="14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1AC349B7-9322-4F06-803B-7A49178594D5}" type="parTrans" cxnId="{59650EDD-F70E-4206-BD01-E8E349881B2F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5260C6CD-2F84-40BC-AD04-B224D2891002}" type="sibTrans" cxnId="{59650EDD-F70E-4206-BD01-E8E349881B2F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8A71D6B1-A2F2-4DEE-8E77-67DD9A7106C4}">
      <dgm:prSet custT="1"/>
      <dgm:spPr>
        <a:xfrm>
          <a:off x="1394094" y="2162556"/>
          <a:ext cx="4526280" cy="12070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0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Mitigation Strategies</a:t>
          </a:r>
          <a:endParaRPr lang="en-US" sz="20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967D7F14-E8DA-4A27-A4E1-AC59854DDBD4}" type="parTrans" cxnId="{7657D89C-5E57-47A4-93E4-7BA3200DAC24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C0CD0EFE-4E10-413C-AF5E-89A1689CD287}" type="sibTrans" cxnId="{7657D89C-5E57-47A4-93E4-7BA3200DAC24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AF8F0F9D-25C0-444F-A8AB-CE12AED3FD1D}">
      <dgm:prSet custT="1"/>
      <dgm:spPr>
        <a:xfrm>
          <a:off x="5920374" y="2162556"/>
          <a:ext cx="4138025" cy="12070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-Negotiate waivers for retirees transitioning from group to individual cover</a:t>
          </a:r>
        </a:p>
      </dgm:t>
    </dgm:pt>
    <dgm:pt modelId="{A0BA226E-CB0C-4CB5-939E-E475D9D96ED0}" type="parTrans" cxnId="{0D7736A3-3013-46FF-ACB1-C13A7629E668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89BC1E58-4864-4C57-9D4B-31FC65D5FE29}" type="sibTrans" cxnId="{0D7736A3-3013-46FF-ACB1-C13A7629E668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FA064CC6-A761-4E6E-8D01-584C13C50D8C}">
      <dgm:prSet custT="1"/>
      <dgm:spPr>
        <a:xfrm>
          <a:off x="5920374" y="2162556"/>
          <a:ext cx="4138025" cy="12070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-Early enrolment and pooled purchasing power for better terms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-Structured funding through IDD and annuities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-Use of available lifestyle and past utilization data for underwriting</a:t>
          </a:r>
        </a:p>
      </dgm:t>
    </dgm:pt>
    <dgm:pt modelId="{8895D9CF-17DA-43A2-9987-3F3FD7F377FD}" type="parTrans" cxnId="{B2736519-08FA-4523-9A91-2ECDB7E296B1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55985015-E54B-4DDE-B6E3-4A8BE42FDAAA}" type="sibTrans" cxnId="{B2736519-08FA-4523-9A91-2ECDB7E296B1}">
      <dgm:prSet/>
      <dgm:spPr/>
      <dgm:t>
        <a:bodyPr/>
        <a:lstStyle/>
        <a:p>
          <a:endParaRPr lang="en-US" sz="1400">
            <a:latin typeface="Aptos" panose="020B0004020202020204" pitchFamily="34" charset="0"/>
          </a:endParaRPr>
        </a:p>
      </dgm:t>
    </dgm:pt>
    <dgm:pt modelId="{1DFD7E5B-D4D8-44DA-A712-A91EA0B9506F}" type="pres">
      <dgm:prSet presAssocID="{ABD190F8-B0B8-41C2-A201-86842B2C50FF}" presName="root" presStyleCnt="0">
        <dgm:presLayoutVars>
          <dgm:dir/>
          <dgm:resizeHandles val="exact"/>
        </dgm:presLayoutVars>
      </dgm:prSet>
      <dgm:spPr/>
    </dgm:pt>
    <dgm:pt modelId="{D38C1E71-9955-492E-A2E6-DF13CA601106}" type="pres">
      <dgm:prSet presAssocID="{E940823A-87A8-4FC5-B45C-CFC73F8EC732}" presName="compNode" presStyleCnt="0"/>
      <dgm:spPr/>
    </dgm:pt>
    <dgm:pt modelId="{CE4512C4-B0F6-4F2E-82E8-D24DB20C6BB3}" type="pres">
      <dgm:prSet presAssocID="{E940823A-87A8-4FC5-B45C-CFC73F8EC732}" presName="bgRect" presStyleLbl="bgShp" presStyleIdx="0" presStyleCnt="2" custScaleY="163799"/>
      <dgm:spPr>
        <a:xfrm>
          <a:off x="0" y="653795"/>
          <a:ext cx="10058399" cy="120700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  <a:effectLst/>
      </dgm:spPr>
    </dgm:pt>
    <dgm:pt modelId="{F6E355E7-7BA8-4DAD-9907-44CC88D55264}" type="pres">
      <dgm:prSet presAssocID="{E940823A-87A8-4FC5-B45C-CFC73F8EC732}" presName="iconRect" presStyleLbl="node1" presStyleIdx="0" presStyleCnt="2"/>
      <dgm:spPr>
        <a:xfrm>
          <a:off x="365119" y="925372"/>
          <a:ext cx="663854" cy="663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B13D0A2B-3EEE-4A0D-B13C-2B995F0C258C}" type="pres">
      <dgm:prSet presAssocID="{E940823A-87A8-4FC5-B45C-CFC73F8EC732}" presName="spaceRect" presStyleCnt="0"/>
      <dgm:spPr/>
    </dgm:pt>
    <dgm:pt modelId="{C3841A3A-51F1-49A6-88A8-6D83D4924D90}" type="pres">
      <dgm:prSet presAssocID="{E940823A-87A8-4FC5-B45C-CFC73F8EC732}" presName="parTx" presStyleLbl="revTx" presStyleIdx="0" presStyleCnt="4">
        <dgm:presLayoutVars>
          <dgm:chMax val="0"/>
          <dgm:chPref val="0"/>
        </dgm:presLayoutVars>
      </dgm:prSet>
      <dgm:spPr/>
    </dgm:pt>
    <dgm:pt modelId="{C63B2BF2-7749-46B9-AFC7-717A782FA0AE}" type="pres">
      <dgm:prSet presAssocID="{E940823A-87A8-4FC5-B45C-CFC73F8EC732}" presName="desTx" presStyleLbl="revTx" presStyleIdx="1" presStyleCnt="4" custScaleY="151207">
        <dgm:presLayoutVars/>
      </dgm:prSet>
      <dgm:spPr/>
    </dgm:pt>
    <dgm:pt modelId="{D23C145B-1C5A-43D6-9FDB-42C764EA95D4}" type="pres">
      <dgm:prSet presAssocID="{4F512EC5-9F1D-4C34-91AC-05815C9E9972}" presName="sibTrans" presStyleCnt="0"/>
      <dgm:spPr/>
    </dgm:pt>
    <dgm:pt modelId="{74A7A942-555D-4ACD-9800-74119A6BD3DB}" type="pres">
      <dgm:prSet presAssocID="{8A71D6B1-A2F2-4DEE-8E77-67DD9A7106C4}" presName="compNode" presStyleCnt="0"/>
      <dgm:spPr/>
    </dgm:pt>
    <dgm:pt modelId="{F7EF2929-841B-4FC9-BE4B-CE987C21E49D}" type="pres">
      <dgm:prSet presAssocID="{8A71D6B1-A2F2-4DEE-8E77-67DD9A7106C4}" presName="bgRect" presStyleLbl="bgShp" presStyleIdx="1" presStyleCnt="2" custScaleY="219876"/>
      <dgm:spPr>
        <a:xfrm>
          <a:off x="0" y="2162556"/>
          <a:ext cx="10058399" cy="1207008"/>
        </a:xfrm>
        <a:prstGeom prst="roundRect">
          <a:avLst>
            <a:gd name="adj" fmla="val 10000"/>
          </a:avLst>
        </a:prstGeom>
        <a:solidFill>
          <a:srgbClr val="E4831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237496A-256E-450C-ABD7-E3D994041274}" type="pres">
      <dgm:prSet presAssocID="{8A71D6B1-A2F2-4DEE-8E77-67DD9A7106C4}" presName="iconRect" presStyleLbl="node1" presStyleIdx="1" presStyleCnt="2"/>
      <dgm:spPr>
        <a:xfrm>
          <a:off x="365119" y="2434132"/>
          <a:ext cx="663854" cy="6638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ACF55C-49DA-497B-BA27-E45B9FA5AD24}" type="pres">
      <dgm:prSet presAssocID="{8A71D6B1-A2F2-4DEE-8E77-67DD9A7106C4}" presName="spaceRect" presStyleCnt="0"/>
      <dgm:spPr/>
    </dgm:pt>
    <dgm:pt modelId="{6ACDE1B5-8995-4257-BD07-91B8623FFDF2}" type="pres">
      <dgm:prSet presAssocID="{8A71D6B1-A2F2-4DEE-8E77-67DD9A7106C4}" presName="parTx" presStyleLbl="revTx" presStyleIdx="2" presStyleCnt="4">
        <dgm:presLayoutVars>
          <dgm:chMax val="0"/>
          <dgm:chPref val="0"/>
        </dgm:presLayoutVars>
      </dgm:prSet>
      <dgm:spPr/>
    </dgm:pt>
    <dgm:pt modelId="{EDF12555-799C-4EDF-B53A-17EF0A7396E3}" type="pres">
      <dgm:prSet presAssocID="{8A71D6B1-A2F2-4DEE-8E77-67DD9A7106C4}" presName="desTx" presStyleLbl="revTx" presStyleIdx="3" presStyleCnt="4" custScaleX="90106" custScaleY="219759" custLinFactNeighborX="-5050" custLinFactNeighborY="13322">
        <dgm:presLayoutVars/>
      </dgm:prSet>
      <dgm:spPr/>
    </dgm:pt>
  </dgm:ptLst>
  <dgm:cxnLst>
    <dgm:cxn modelId="{B2736519-08FA-4523-9A91-2ECDB7E296B1}" srcId="{8A71D6B1-A2F2-4DEE-8E77-67DD9A7106C4}" destId="{FA064CC6-A761-4E6E-8D01-584C13C50D8C}" srcOrd="1" destOrd="0" parTransId="{8895D9CF-17DA-43A2-9987-3F3FD7F377FD}" sibTransId="{55985015-E54B-4DDE-B6E3-4A8BE42FDAAA}"/>
    <dgm:cxn modelId="{88BB4424-4D89-494F-9B46-9D0E2640DC37}" type="presOf" srcId="{8A71D6B1-A2F2-4DEE-8E77-67DD9A7106C4}" destId="{6ACDE1B5-8995-4257-BD07-91B8623FFDF2}" srcOrd="0" destOrd="0" presId="urn:microsoft.com/office/officeart/2018/2/layout/IconVerticalSolidList"/>
    <dgm:cxn modelId="{CF31E937-875F-4DAD-8988-CE125A3F0B53}" type="presOf" srcId="{E940823A-87A8-4FC5-B45C-CFC73F8EC732}" destId="{C3841A3A-51F1-49A6-88A8-6D83D4924D90}" srcOrd="0" destOrd="0" presId="urn:microsoft.com/office/officeart/2018/2/layout/IconVerticalSolidList"/>
    <dgm:cxn modelId="{5423A75B-F976-4085-8C3F-486EF273FA7F}" type="presOf" srcId="{ABD190F8-B0B8-41C2-A201-86842B2C50FF}" destId="{1DFD7E5B-D4D8-44DA-A712-A91EA0B9506F}" srcOrd="0" destOrd="0" presId="urn:microsoft.com/office/officeart/2018/2/layout/IconVerticalSolidList"/>
    <dgm:cxn modelId="{B8E8447C-FFAD-4DDC-AD5B-1BBC0D01D403}" type="presOf" srcId="{A0D68DB5-E516-4321-A5EC-C09DE852FB40}" destId="{C63B2BF2-7749-46B9-AFC7-717A782FA0AE}" srcOrd="0" destOrd="0" presId="urn:microsoft.com/office/officeart/2018/2/layout/IconVerticalSolidList"/>
    <dgm:cxn modelId="{1DF4927D-A857-42D6-B386-595F55F8DFA6}" srcId="{ABD190F8-B0B8-41C2-A201-86842B2C50FF}" destId="{E940823A-87A8-4FC5-B45C-CFC73F8EC732}" srcOrd="0" destOrd="0" parTransId="{78B1725D-B38A-41E8-B7E1-BDBDA7BA65A5}" sibTransId="{4F512EC5-9F1D-4C34-91AC-05815C9E9972}"/>
    <dgm:cxn modelId="{59F59E8D-801C-44B0-8D7E-1A142A9EFBCE}" type="presOf" srcId="{FA064CC6-A761-4E6E-8D01-584C13C50D8C}" destId="{EDF12555-799C-4EDF-B53A-17EF0A7396E3}" srcOrd="0" destOrd="1" presId="urn:microsoft.com/office/officeart/2018/2/layout/IconVerticalSolidList"/>
    <dgm:cxn modelId="{7657D89C-5E57-47A4-93E4-7BA3200DAC24}" srcId="{ABD190F8-B0B8-41C2-A201-86842B2C50FF}" destId="{8A71D6B1-A2F2-4DEE-8E77-67DD9A7106C4}" srcOrd="1" destOrd="0" parTransId="{967D7F14-E8DA-4A27-A4E1-AC59854DDBD4}" sibTransId="{C0CD0EFE-4E10-413C-AF5E-89A1689CD287}"/>
    <dgm:cxn modelId="{0D7736A3-3013-46FF-ACB1-C13A7629E668}" srcId="{8A71D6B1-A2F2-4DEE-8E77-67DD9A7106C4}" destId="{AF8F0F9D-25C0-444F-A8AB-CE12AED3FD1D}" srcOrd="0" destOrd="0" parTransId="{A0BA226E-CB0C-4CB5-939E-E475D9D96ED0}" sibTransId="{89BC1E58-4864-4C57-9D4B-31FC65D5FE29}"/>
    <dgm:cxn modelId="{59650EDD-F70E-4206-BD01-E8E349881B2F}" srcId="{E940823A-87A8-4FC5-B45C-CFC73F8EC732}" destId="{A0D68DB5-E516-4321-A5EC-C09DE852FB40}" srcOrd="0" destOrd="0" parTransId="{1AC349B7-9322-4F06-803B-7A49178594D5}" sibTransId="{5260C6CD-2F84-40BC-AD04-B224D2891002}"/>
    <dgm:cxn modelId="{26A8E6EC-BC49-4D5E-A517-F0478F66E4DB}" type="presOf" srcId="{AF8F0F9D-25C0-444F-A8AB-CE12AED3FD1D}" destId="{EDF12555-799C-4EDF-B53A-17EF0A7396E3}" srcOrd="0" destOrd="0" presId="urn:microsoft.com/office/officeart/2018/2/layout/IconVerticalSolidList"/>
    <dgm:cxn modelId="{FFD1228D-901D-4164-B7F8-6641671673BF}" type="presParOf" srcId="{1DFD7E5B-D4D8-44DA-A712-A91EA0B9506F}" destId="{D38C1E71-9955-492E-A2E6-DF13CA601106}" srcOrd="0" destOrd="0" presId="urn:microsoft.com/office/officeart/2018/2/layout/IconVerticalSolidList"/>
    <dgm:cxn modelId="{7C44FD54-5191-4442-9520-4BDC98AF063C}" type="presParOf" srcId="{D38C1E71-9955-492E-A2E6-DF13CA601106}" destId="{CE4512C4-B0F6-4F2E-82E8-D24DB20C6BB3}" srcOrd="0" destOrd="0" presId="urn:microsoft.com/office/officeart/2018/2/layout/IconVerticalSolidList"/>
    <dgm:cxn modelId="{0665127E-E400-46FE-848B-569034579B4A}" type="presParOf" srcId="{D38C1E71-9955-492E-A2E6-DF13CA601106}" destId="{F6E355E7-7BA8-4DAD-9907-44CC88D55264}" srcOrd="1" destOrd="0" presId="urn:microsoft.com/office/officeart/2018/2/layout/IconVerticalSolidList"/>
    <dgm:cxn modelId="{3FAA3F3F-AFD5-41CE-B248-C734F2C03226}" type="presParOf" srcId="{D38C1E71-9955-492E-A2E6-DF13CA601106}" destId="{B13D0A2B-3EEE-4A0D-B13C-2B995F0C258C}" srcOrd="2" destOrd="0" presId="urn:microsoft.com/office/officeart/2018/2/layout/IconVerticalSolidList"/>
    <dgm:cxn modelId="{D0F6DAA4-FB1A-485F-8307-133F3749CDE0}" type="presParOf" srcId="{D38C1E71-9955-492E-A2E6-DF13CA601106}" destId="{C3841A3A-51F1-49A6-88A8-6D83D4924D90}" srcOrd="3" destOrd="0" presId="urn:microsoft.com/office/officeart/2018/2/layout/IconVerticalSolidList"/>
    <dgm:cxn modelId="{880E1E61-9C7E-4D1D-BD68-A0EB52325AB3}" type="presParOf" srcId="{D38C1E71-9955-492E-A2E6-DF13CA601106}" destId="{C63B2BF2-7749-46B9-AFC7-717A782FA0AE}" srcOrd="4" destOrd="0" presId="urn:microsoft.com/office/officeart/2018/2/layout/IconVerticalSolidList"/>
    <dgm:cxn modelId="{B922305B-4308-4610-8FD6-EA8CF8008211}" type="presParOf" srcId="{1DFD7E5B-D4D8-44DA-A712-A91EA0B9506F}" destId="{D23C145B-1C5A-43D6-9FDB-42C764EA95D4}" srcOrd="1" destOrd="0" presId="urn:microsoft.com/office/officeart/2018/2/layout/IconVerticalSolidList"/>
    <dgm:cxn modelId="{F3CDDD6D-4F9D-4B19-8EE0-52DE5ACCB397}" type="presParOf" srcId="{1DFD7E5B-D4D8-44DA-A712-A91EA0B9506F}" destId="{74A7A942-555D-4ACD-9800-74119A6BD3DB}" srcOrd="2" destOrd="0" presId="urn:microsoft.com/office/officeart/2018/2/layout/IconVerticalSolidList"/>
    <dgm:cxn modelId="{31F1F197-0462-449E-8C92-EFAED9AC2311}" type="presParOf" srcId="{74A7A942-555D-4ACD-9800-74119A6BD3DB}" destId="{F7EF2929-841B-4FC9-BE4B-CE987C21E49D}" srcOrd="0" destOrd="0" presId="urn:microsoft.com/office/officeart/2018/2/layout/IconVerticalSolidList"/>
    <dgm:cxn modelId="{09ABD414-16A7-4F33-985A-3D1CB3E5CBF1}" type="presParOf" srcId="{74A7A942-555D-4ACD-9800-74119A6BD3DB}" destId="{3237496A-256E-450C-ABD7-E3D994041274}" srcOrd="1" destOrd="0" presId="urn:microsoft.com/office/officeart/2018/2/layout/IconVerticalSolidList"/>
    <dgm:cxn modelId="{D4C5C806-4769-47B3-9CF6-763936D9A017}" type="presParOf" srcId="{74A7A942-555D-4ACD-9800-74119A6BD3DB}" destId="{C6ACF55C-49DA-497B-BA27-E45B9FA5AD24}" srcOrd="2" destOrd="0" presId="urn:microsoft.com/office/officeart/2018/2/layout/IconVerticalSolidList"/>
    <dgm:cxn modelId="{3748A689-ECF0-4B3C-8362-A9C1A3E42D61}" type="presParOf" srcId="{74A7A942-555D-4ACD-9800-74119A6BD3DB}" destId="{6ACDE1B5-8995-4257-BD07-91B8623FFDF2}" srcOrd="3" destOrd="0" presId="urn:microsoft.com/office/officeart/2018/2/layout/IconVerticalSolidList"/>
    <dgm:cxn modelId="{9050887E-8334-4245-9940-C0DB3E35053E}" type="presParOf" srcId="{74A7A942-555D-4ACD-9800-74119A6BD3DB}" destId="{EDF12555-799C-4EDF-B53A-17EF0A7396E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2DDE6F-7B1F-4AFC-B1AA-0032B07D933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C1B3E-C718-4D32-B86D-F35C9714093B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1600" b="1">
              <a:latin typeface="Aptos" panose="020B0004020202020204" pitchFamily="34" charset="0"/>
            </a:rPr>
            <a:t>Strengthening Regulatory Support</a:t>
          </a:r>
          <a:endParaRPr lang="en-US" sz="1600">
            <a:latin typeface="Aptos" panose="020B0004020202020204" pitchFamily="34" charset="0"/>
          </a:endParaRPr>
        </a:p>
      </dgm:t>
    </dgm:pt>
    <dgm:pt modelId="{A402B769-0BD2-4FFE-BB55-E30403CE9269}" type="parTrans" cxnId="{B1EA2933-E335-418A-952B-70482EF7E0C1}">
      <dgm:prSet/>
      <dgm:spPr/>
      <dgm:t>
        <a:bodyPr/>
        <a:lstStyle/>
        <a:p>
          <a:endParaRPr lang="en-US"/>
        </a:p>
      </dgm:t>
    </dgm:pt>
    <dgm:pt modelId="{BDB5383A-FE87-49B2-82A7-F73AC8AE5058}" type="sibTrans" cxnId="{B1EA2933-E335-418A-952B-70482EF7E0C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E4C4714-9951-4919-BEAC-44E8361B82D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Clear tax treatment- for instance on interest earnings</a:t>
          </a:r>
        </a:p>
      </dgm:t>
    </dgm:pt>
    <dgm:pt modelId="{E9A497A2-6A69-4B22-A261-B52FDF0BAE9C}" type="parTrans" cxnId="{F0A85DC5-16DE-4644-BED7-5AA2D5FE46CA}">
      <dgm:prSet/>
      <dgm:spPr/>
      <dgm:t>
        <a:bodyPr/>
        <a:lstStyle/>
        <a:p>
          <a:endParaRPr lang="en-US"/>
        </a:p>
      </dgm:t>
    </dgm:pt>
    <dgm:pt modelId="{71FEA673-C789-4AE0-B18B-7E5EB7925B52}" type="sibTrans" cxnId="{F0A85DC5-16DE-4644-BED7-5AA2D5FE46CA}">
      <dgm:prSet/>
      <dgm:spPr/>
      <dgm:t>
        <a:bodyPr/>
        <a:lstStyle/>
        <a:p>
          <a:endParaRPr lang="en-US"/>
        </a:p>
      </dgm:t>
    </dgm:pt>
    <dgm:pt modelId="{E125922D-4890-488F-98DE-DDB1A598721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1600" b="1">
              <a:latin typeface="Aptos" panose="020B0004020202020204" pitchFamily="34" charset="0"/>
            </a:rPr>
            <a:t>Encouraging Innovation</a:t>
          </a:r>
          <a:endParaRPr lang="en-US" sz="1600">
            <a:latin typeface="Aptos" panose="020B0004020202020204" pitchFamily="34" charset="0"/>
          </a:endParaRPr>
        </a:p>
      </dgm:t>
    </dgm:pt>
    <dgm:pt modelId="{97FFB4DA-CDA3-4A49-8E5F-8F6AD684B494}" type="parTrans" cxnId="{49FF1F79-54C0-42EC-80D7-D499F0FE4701}">
      <dgm:prSet/>
      <dgm:spPr/>
      <dgm:t>
        <a:bodyPr/>
        <a:lstStyle/>
        <a:p>
          <a:endParaRPr lang="en-US"/>
        </a:p>
      </dgm:t>
    </dgm:pt>
    <dgm:pt modelId="{56978E94-7C96-4D76-A98C-B428BDA58228}" type="sibTrans" cxnId="{49FF1F79-54C0-42EC-80D7-D499F0FE470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D9AB14F-4714-48E9-B7D1-4C2EA501B7C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Hybrid drawdown-annuity models</a:t>
          </a:r>
        </a:p>
      </dgm:t>
    </dgm:pt>
    <dgm:pt modelId="{429EF23E-00FD-420C-9EF8-0A380B5D98D7}" type="parTrans" cxnId="{093AF53D-587F-446B-BC5F-9829558DEB3F}">
      <dgm:prSet/>
      <dgm:spPr/>
      <dgm:t>
        <a:bodyPr/>
        <a:lstStyle/>
        <a:p>
          <a:endParaRPr lang="en-US"/>
        </a:p>
      </dgm:t>
    </dgm:pt>
    <dgm:pt modelId="{669E4FCE-227B-411B-9C72-2B148CDA6BAF}" type="sibTrans" cxnId="{093AF53D-587F-446B-BC5F-9829558DEB3F}">
      <dgm:prSet/>
      <dgm:spPr/>
      <dgm:t>
        <a:bodyPr/>
        <a:lstStyle/>
        <a:p>
          <a:endParaRPr lang="en-US"/>
        </a:p>
      </dgm:t>
    </dgm:pt>
    <dgm:pt modelId="{B70D53DC-2ECD-4095-B48D-84FBCBDDEDF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1600" b="1">
              <a:latin typeface="Aptos" panose="020B0004020202020204" pitchFamily="34" charset="0"/>
            </a:rPr>
            <a:t>Enhancing Insurer Accountability</a:t>
          </a:r>
          <a:endParaRPr lang="en-US" sz="1600">
            <a:latin typeface="Aptos" panose="020B0004020202020204" pitchFamily="34" charset="0"/>
          </a:endParaRPr>
        </a:p>
      </dgm:t>
    </dgm:pt>
    <dgm:pt modelId="{D67D9A01-AF09-44D7-A17E-BEB57FA99F61}" type="parTrans" cxnId="{72CD1117-6FA0-4160-94A5-E411710B1130}">
      <dgm:prSet/>
      <dgm:spPr/>
      <dgm:t>
        <a:bodyPr/>
        <a:lstStyle/>
        <a:p>
          <a:endParaRPr lang="en-US"/>
        </a:p>
      </dgm:t>
    </dgm:pt>
    <dgm:pt modelId="{6740D34B-10C9-41FE-AE51-D653AD2D56DC}" type="sibTrans" cxnId="{72CD1117-6FA0-4160-94A5-E411710B113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7D4A949-72DB-4A2B-93BC-3945A83AE31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Transparent pricing</a:t>
          </a:r>
        </a:p>
      </dgm:t>
    </dgm:pt>
    <dgm:pt modelId="{C5CAFACC-2A20-4C69-9F56-151089C68FBF}" type="parTrans" cxnId="{AC3C07E5-877B-42B4-B59F-9452AD96FA6E}">
      <dgm:prSet/>
      <dgm:spPr/>
      <dgm:t>
        <a:bodyPr/>
        <a:lstStyle/>
        <a:p>
          <a:endParaRPr lang="en-US"/>
        </a:p>
      </dgm:t>
    </dgm:pt>
    <dgm:pt modelId="{A5A4C480-4BE1-486F-80B2-F0A1957014D1}" type="sibTrans" cxnId="{AC3C07E5-877B-42B4-B59F-9452AD96FA6E}">
      <dgm:prSet/>
      <dgm:spPr/>
      <dgm:t>
        <a:bodyPr/>
        <a:lstStyle/>
        <a:p>
          <a:endParaRPr lang="en-US"/>
        </a:p>
      </dgm:t>
    </dgm:pt>
    <dgm:pt modelId="{794C2265-08C9-45FA-BF14-84AFFD7802E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Tiered medical annuities</a:t>
          </a:r>
        </a:p>
      </dgm:t>
    </dgm:pt>
    <dgm:pt modelId="{C64715F4-874D-4909-8309-683209C4201F}" type="parTrans" cxnId="{E45190CB-B9B3-4E3B-A0D4-58835669B2A9}">
      <dgm:prSet/>
      <dgm:spPr/>
      <dgm:t>
        <a:bodyPr/>
        <a:lstStyle/>
        <a:p>
          <a:endParaRPr lang="LID4096"/>
        </a:p>
      </dgm:t>
    </dgm:pt>
    <dgm:pt modelId="{3DC80B08-6898-49E8-864B-290545CD64AA}" type="sibTrans" cxnId="{E45190CB-B9B3-4E3B-A0D4-58835669B2A9}">
      <dgm:prSet/>
      <dgm:spPr/>
      <dgm:t>
        <a:bodyPr/>
        <a:lstStyle/>
        <a:p>
          <a:endParaRPr lang="LID4096"/>
        </a:p>
      </dgm:t>
    </dgm:pt>
    <dgm:pt modelId="{0B3A3234-02F4-4951-9E9B-28B8D1A3396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Mandatory education to the working population.</a:t>
          </a:r>
        </a:p>
      </dgm:t>
    </dgm:pt>
    <dgm:pt modelId="{3E081296-49A1-4533-A271-1B8D909143FF}" type="parTrans" cxnId="{0DB667F2-3B82-451E-805E-9ED058638B8C}">
      <dgm:prSet/>
      <dgm:spPr/>
      <dgm:t>
        <a:bodyPr/>
        <a:lstStyle/>
        <a:p>
          <a:endParaRPr lang="LID4096"/>
        </a:p>
      </dgm:t>
    </dgm:pt>
    <dgm:pt modelId="{B02DA4B4-5FF4-4AAB-BD31-97D012AA7041}" type="sibTrans" cxnId="{0DB667F2-3B82-451E-805E-9ED058638B8C}">
      <dgm:prSet/>
      <dgm:spPr/>
      <dgm:t>
        <a:bodyPr/>
        <a:lstStyle/>
        <a:p>
          <a:endParaRPr lang="LID4096"/>
        </a:p>
      </dgm:t>
    </dgm:pt>
    <dgm:pt modelId="{DA01DA32-8457-402B-BD19-F24BE46D2F9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Equitable access</a:t>
          </a:r>
        </a:p>
      </dgm:t>
    </dgm:pt>
    <dgm:pt modelId="{A039C50F-008E-4FE8-B950-3D0468CCE133}" type="parTrans" cxnId="{0974CC77-FE91-471B-8148-46EE5A69FBA3}">
      <dgm:prSet/>
      <dgm:spPr/>
      <dgm:t>
        <a:bodyPr/>
        <a:lstStyle/>
        <a:p>
          <a:endParaRPr lang="LID4096"/>
        </a:p>
      </dgm:t>
    </dgm:pt>
    <dgm:pt modelId="{A960A9F3-2616-40BF-913B-53AF20761626}" type="sibTrans" cxnId="{0974CC77-FE91-471B-8148-46EE5A69FBA3}">
      <dgm:prSet/>
      <dgm:spPr/>
      <dgm:t>
        <a:bodyPr/>
        <a:lstStyle/>
        <a:p>
          <a:endParaRPr lang="LID4096"/>
        </a:p>
      </dgm:t>
    </dgm:pt>
    <dgm:pt modelId="{60839851-927B-42E8-AB76-C26FE7E6BA3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Clear communication</a:t>
          </a:r>
        </a:p>
      </dgm:t>
    </dgm:pt>
    <dgm:pt modelId="{7D868810-DE65-4C63-B637-2D1F0C10016B}" type="parTrans" cxnId="{F38A96CA-1499-41F1-A272-CDE08A81A560}">
      <dgm:prSet/>
      <dgm:spPr/>
      <dgm:t>
        <a:bodyPr/>
        <a:lstStyle/>
        <a:p>
          <a:endParaRPr lang="LID4096"/>
        </a:p>
      </dgm:t>
    </dgm:pt>
    <dgm:pt modelId="{4A6D0913-F610-4266-9169-8814F5AF616B}" type="sibTrans" cxnId="{F38A96CA-1499-41F1-A272-CDE08A81A560}">
      <dgm:prSet/>
      <dgm:spPr/>
      <dgm:t>
        <a:bodyPr/>
        <a:lstStyle/>
        <a:p>
          <a:endParaRPr lang="LID4096"/>
        </a:p>
      </dgm:t>
    </dgm:pt>
    <dgm:pt modelId="{5F808715-ED5C-4913-8C85-2F979031A79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Standardized benefit design</a:t>
          </a:r>
        </a:p>
      </dgm:t>
    </dgm:pt>
    <dgm:pt modelId="{8C9A7A66-9E80-45B6-AD7B-3AFFC9AE4CBA}" type="parTrans" cxnId="{8BB0208A-8221-4099-A392-24808B646EF7}">
      <dgm:prSet/>
      <dgm:spPr/>
      <dgm:t>
        <a:bodyPr/>
        <a:lstStyle/>
        <a:p>
          <a:endParaRPr lang="LID4096"/>
        </a:p>
      </dgm:t>
    </dgm:pt>
    <dgm:pt modelId="{86CEF057-11DD-4095-88CE-4B3E8A56B943}" type="sibTrans" cxnId="{8BB0208A-8221-4099-A392-24808B646EF7}">
      <dgm:prSet/>
      <dgm:spPr/>
      <dgm:t>
        <a:bodyPr/>
        <a:lstStyle/>
        <a:p>
          <a:endParaRPr lang="LID4096"/>
        </a:p>
      </dgm:t>
    </dgm:pt>
    <dgm:pt modelId="{1A2B8BB2-E818-46E2-A5AF-3C75B577F53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>
              <a:latin typeface="Aptos" panose="020B0004020202020204" pitchFamily="34" charset="0"/>
            </a:rPr>
            <a:t> Licensed PRMF trustees</a:t>
          </a:r>
        </a:p>
      </dgm:t>
    </dgm:pt>
    <dgm:pt modelId="{1A810792-C70F-4960-A478-138FB9CF30EB}" type="parTrans" cxnId="{A71948CE-F745-45BA-AB14-3231C7A94CC4}">
      <dgm:prSet/>
      <dgm:spPr/>
      <dgm:t>
        <a:bodyPr/>
        <a:lstStyle/>
        <a:p>
          <a:endParaRPr lang="LID4096"/>
        </a:p>
      </dgm:t>
    </dgm:pt>
    <dgm:pt modelId="{59FAFDDC-8269-479C-94D8-8FE7CA7781F9}" type="sibTrans" cxnId="{A71948CE-F745-45BA-AB14-3231C7A94CC4}">
      <dgm:prSet/>
      <dgm:spPr/>
      <dgm:t>
        <a:bodyPr/>
        <a:lstStyle/>
        <a:p>
          <a:endParaRPr lang="LID4096"/>
        </a:p>
      </dgm:t>
    </dgm:pt>
    <dgm:pt modelId="{D9D111C8-1F52-4977-8C4D-B4CBC598D730}" type="pres">
      <dgm:prSet presAssocID="{C82DDE6F-7B1F-4AFC-B1AA-0032B07D9331}" presName="Name0" presStyleCnt="0">
        <dgm:presLayoutVars>
          <dgm:animLvl val="lvl"/>
          <dgm:resizeHandles val="exact"/>
        </dgm:presLayoutVars>
      </dgm:prSet>
      <dgm:spPr/>
    </dgm:pt>
    <dgm:pt modelId="{B652CF52-E7AD-40BE-BEAE-C4A584FBB967}" type="pres">
      <dgm:prSet presAssocID="{178C1B3E-C718-4D32-B86D-F35C9714093B}" presName="compositeNode" presStyleCnt="0">
        <dgm:presLayoutVars>
          <dgm:bulletEnabled val="1"/>
        </dgm:presLayoutVars>
      </dgm:prSet>
      <dgm:spPr/>
    </dgm:pt>
    <dgm:pt modelId="{79B468DD-4DE0-4CC3-92B9-A21CD437D700}" type="pres">
      <dgm:prSet presAssocID="{178C1B3E-C718-4D32-B86D-F35C9714093B}" presName="bgRect" presStyleLbl="bgAccFollowNode1" presStyleIdx="0" presStyleCnt="3"/>
      <dgm:spPr/>
    </dgm:pt>
    <dgm:pt modelId="{5BF3DABC-A59D-4FF4-9F16-934039F5C238}" type="pres">
      <dgm:prSet presAssocID="{BDB5383A-FE87-49B2-82A7-F73AC8AE505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D2BE4EE-A859-41C4-9616-CF54BCA3A427}" type="pres">
      <dgm:prSet presAssocID="{178C1B3E-C718-4D32-B86D-F35C9714093B}" presName="bottomLine" presStyleLbl="alignNode1" presStyleIdx="1" presStyleCnt="6">
        <dgm:presLayoutVars/>
      </dgm:prSet>
      <dgm:spPr/>
    </dgm:pt>
    <dgm:pt modelId="{A5BEACA0-53C9-405A-B5F9-33EEE8EF9BA9}" type="pres">
      <dgm:prSet presAssocID="{178C1B3E-C718-4D32-B86D-F35C9714093B}" presName="nodeText" presStyleLbl="bgAccFollowNode1" presStyleIdx="0" presStyleCnt="3">
        <dgm:presLayoutVars>
          <dgm:bulletEnabled val="1"/>
        </dgm:presLayoutVars>
      </dgm:prSet>
      <dgm:spPr/>
    </dgm:pt>
    <dgm:pt modelId="{F13FEC1B-78AF-45D8-86B6-14814F4F1576}" type="pres">
      <dgm:prSet presAssocID="{BDB5383A-FE87-49B2-82A7-F73AC8AE5058}" presName="sibTrans" presStyleCnt="0"/>
      <dgm:spPr/>
    </dgm:pt>
    <dgm:pt modelId="{B28C61BF-F2BC-45A8-B31F-D6E735AC394C}" type="pres">
      <dgm:prSet presAssocID="{E125922D-4890-488F-98DE-DDB1A5987218}" presName="compositeNode" presStyleCnt="0">
        <dgm:presLayoutVars>
          <dgm:bulletEnabled val="1"/>
        </dgm:presLayoutVars>
      </dgm:prSet>
      <dgm:spPr/>
    </dgm:pt>
    <dgm:pt modelId="{D96885E3-0EBC-4086-A473-AB63FB8CAA19}" type="pres">
      <dgm:prSet presAssocID="{E125922D-4890-488F-98DE-DDB1A5987218}" presName="bgRect" presStyleLbl="bgAccFollowNode1" presStyleIdx="1" presStyleCnt="3"/>
      <dgm:spPr/>
    </dgm:pt>
    <dgm:pt modelId="{3E275BF1-7835-48C6-B77D-EA487FF63C83}" type="pres">
      <dgm:prSet presAssocID="{56978E94-7C96-4D76-A98C-B428BDA5822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27FBADB-C6E5-4E8F-AAA2-81DA9B4EED01}" type="pres">
      <dgm:prSet presAssocID="{E125922D-4890-488F-98DE-DDB1A5987218}" presName="bottomLine" presStyleLbl="alignNode1" presStyleIdx="3" presStyleCnt="6">
        <dgm:presLayoutVars/>
      </dgm:prSet>
      <dgm:spPr/>
    </dgm:pt>
    <dgm:pt modelId="{BB26A79E-E05A-479B-9C6E-C6A12C50D993}" type="pres">
      <dgm:prSet presAssocID="{E125922D-4890-488F-98DE-DDB1A5987218}" presName="nodeText" presStyleLbl="bgAccFollowNode1" presStyleIdx="1" presStyleCnt="3">
        <dgm:presLayoutVars>
          <dgm:bulletEnabled val="1"/>
        </dgm:presLayoutVars>
      </dgm:prSet>
      <dgm:spPr/>
    </dgm:pt>
    <dgm:pt modelId="{1F04EF9F-78DD-40DC-BD98-B5ED519A351B}" type="pres">
      <dgm:prSet presAssocID="{56978E94-7C96-4D76-A98C-B428BDA58228}" presName="sibTrans" presStyleCnt="0"/>
      <dgm:spPr/>
    </dgm:pt>
    <dgm:pt modelId="{8885F37A-5075-418F-92AB-F7C6E1255141}" type="pres">
      <dgm:prSet presAssocID="{B70D53DC-2ECD-4095-B48D-84FBCBDDEDF8}" presName="compositeNode" presStyleCnt="0">
        <dgm:presLayoutVars>
          <dgm:bulletEnabled val="1"/>
        </dgm:presLayoutVars>
      </dgm:prSet>
      <dgm:spPr/>
    </dgm:pt>
    <dgm:pt modelId="{299C92C7-6F2C-4DF6-B7A3-7119F3885B67}" type="pres">
      <dgm:prSet presAssocID="{B70D53DC-2ECD-4095-B48D-84FBCBDDEDF8}" presName="bgRect" presStyleLbl="bgAccFollowNode1" presStyleIdx="2" presStyleCnt="3"/>
      <dgm:spPr/>
    </dgm:pt>
    <dgm:pt modelId="{C48B88D1-F011-4041-9AA5-65ED920811DC}" type="pres">
      <dgm:prSet presAssocID="{6740D34B-10C9-41FE-AE51-D653AD2D56D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7BBB704-705E-444D-A6E5-82ACED318806}" type="pres">
      <dgm:prSet presAssocID="{B70D53DC-2ECD-4095-B48D-84FBCBDDEDF8}" presName="bottomLine" presStyleLbl="alignNode1" presStyleIdx="5" presStyleCnt="6">
        <dgm:presLayoutVars/>
      </dgm:prSet>
      <dgm:spPr/>
    </dgm:pt>
    <dgm:pt modelId="{5C054542-68EA-42FD-9ACF-40DEECE3288A}" type="pres">
      <dgm:prSet presAssocID="{B70D53DC-2ECD-4095-B48D-84FBCBDDEDF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B1D260A-AA83-4061-B787-B98633EBC23A}" type="presOf" srcId="{DA01DA32-8457-402B-BD19-F24BE46D2F94}" destId="{5C054542-68EA-42FD-9ACF-40DEECE3288A}" srcOrd="0" destOrd="2" presId="urn:microsoft.com/office/officeart/2016/7/layout/BasicLinearProcessNumbered"/>
    <dgm:cxn modelId="{94749813-2B36-499A-BFDA-C33648E538E5}" type="presOf" srcId="{1A2B8BB2-E818-46E2-A5AF-3C75B577F530}" destId="{A5BEACA0-53C9-405A-B5F9-33EEE8EF9BA9}" srcOrd="0" destOrd="3" presId="urn:microsoft.com/office/officeart/2016/7/layout/BasicLinearProcessNumbered"/>
    <dgm:cxn modelId="{72CD1117-6FA0-4160-94A5-E411710B1130}" srcId="{C82DDE6F-7B1F-4AFC-B1AA-0032B07D9331}" destId="{B70D53DC-2ECD-4095-B48D-84FBCBDDEDF8}" srcOrd="2" destOrd="0" parTransId="{D67D9A01-AF09-44D7-A17E-BEB57FA99F61}" sibTransId="{6740D34B-10C9-41FE-AE51-D653AD2D56DC}"/>
    <dgm:cxn modelId="{B1EA2933-E335-418A-952B-70482EF7E0C1}" srcId="{C82DDE6F-7B1F-4AFC-B1AA-0032B07D9331}" destId="{178C1B3E-C718-4D32-B86D-F35C9714093B}" srcOrd="0" destOrd="0" parTransId="{A402B769-0BD2-4FFE-BB55-E30403CE9269}" sibTransId="{BDB5383A-FE87-49B2-82A7-F73AC8AE5058}"/>
    <dgm:cxn modelId="{093AF53D-587F-446B-BC5F-9829558DEB3F}" srcId="{E125922D-4890-488F-98DE-DDB1A5987218}" destId="{DD9AB14F-4714-48E9-B7D1-4C2EA501B7C1}" srcOrd="0" destOrd="0" parTransId="{429EF23E-00FD-420C-9EF8-0A380B5D98D7}" sibTransId="{669E4FCE-227B-411B-9C72-2B148CDA6BAF}"/>
    <dgm:cxn modelId="{FDDE8A3F-DA8F-4BC3-B37A-CB1F6214CFC2}" type="presOf" srcId="{178C1B3E-C718-4D32-B86D-F35C9714093B}" destId="{79B468DD-4DE0-4CC3-92B9-A21CD437D700}" srcOrd="0" destOrd="0" presId="urn:microsoft.com/office/officeart/2016/7/layout/BasicLinearProcessNumbered"/>
    <dgm:cxn modelId="{EFECD65D-D92A-4BF6-8657-B68BE2E09566}" type="presOf" srcId="{56978E94-7C96-4D76-A98C-B428BDA58228}" destId="{3E275BF1-7835-48C6-B77D-EA487FF63C83}" srcOrd="0" destOrd="0" presId="urn:microsoft.com/office/officeart/2016/7/layout/BasicLinearProcessNumbered"/>
    <dgm:cxn modelId="{E5888F61-9647-4005-844F-0FCD9E06C43E}" type="presOf" srcId="{178C1B3E-C718-4D32-B86D-F35C9714093B}" destId="{A5BEACA0-53C9-405A-B5F9-33EEE8EF9BA9}" srcOrd="1" destOrd="0" presId="urn:microsoft.com/office/officeart/2016/7/layout/BasicLinearProcessNumbered"/>
    <dgm:cxn modelId="{03C28451-1AF4-43D1-A8B9-5AF2DF549F3A}" type="presOf" srcId="{C82DDE6F-7B1F-4AFC-B1AA-0032B07D9331}" destId="{D9D111C8-1F52-4977-8C4D-B4CBC598D730}" srcOrd="0" destOrd="0" presId="urn:microsoft.com/office/officeart/2016/7/layout/BasicLinearProcessNumbered"/>
    <dgm:cxn modelId="{0974CC77-FE91-471B-8148-46EE5A69FBA3}" srcId="{B70D53DC-2ECD-4095-B48D-84FBCBDDEDF8}" destId="{DA01DA32-8457-402B-BD19-F24BE46D2F94}" srcOrd="1" destOrd="0" parTransId="{A039C50F-008E-4FE8-B950-3D0468CCE133}" sibTransId="{A960A9F3-2616-40BF-913B-53AF20761626}"/>
    <dgm:cxn modelId="{04990278-513B-4B2D-8BB7-F6992454771B}" type="presOf" srcId="{E125922D-4890-488F-98DE-DDB1A5987218}" destId="{D96885E3-0EBC-4086-A473-AB63FB8CAA19}" srcOrd="0" destOrd="0" presId="urn:microsoft.com/office/officeart/2016/7/layout/BasicLinearProcessNumbered"/>
    <dgm:cxn modelId="{49FF1F79-54C0-42EC-80D7-D499F0FE4701}" srcId="{C82DDE6F-7B1F-4AFC-B1AA-0032B07D9331}" destId="{E125922D-4890-488F-98DE-DDB1A5987218}" srcOrd="1" destOrd="0" parTransId="{97FFB4DA-CDA3-4A49-8E5F-8F6AD684B494}" sibTransId="{56978E94-7C96-4D76-A98C-B428BDA58228}"/>
    <dgm:cxn modelId="{E357B07D-56E2-404C-AEB4-DDFDF0DF8151}" type="presOf" srcId="{0B3A3234-02F4-4951-9E9B-28B8D1A3396A}" destId="{BB26A79E-E05A-479B-9C6E-C6A12C50D993}" srcOrd="0" destOrd="3" presId="urn:microsoft.com/office/officeart/2016/7/layout/BasicLinearProcessNumbered"/>
    <dgm:cxn modelId="{29632E82-C236-4752-8CDB-5DCF170F5526}" type="presOf" srcId="{6740D34B-10C9-41FE-AE51-D653AD2D56DC}" destId="{C48B88D1-F011-4041-9AA5-65ED920811DC}" srcOrd="0" destOrd="0" presId="urn:microsoft.com/office/officeart/2016/7/layout/BasicLinearProcessNumbered"/>
    <dgm:cxn modelId="{A931C084-5D7E-4813-BCA4-E29DDDA701F9}" type="presOf" srcId="{B70D53DC-2ECD-4095-B48D-84FBCBDDEDF8}" destId="{5C054542-68EA-42FD-9ACF-40DEECE3288A}" srcOrd="1" destOrd="0" presId="urn:microsoft.com/office/officeart/2016/7/layout/BasicLinearProcessNumbered"/>
    <dgm:cxn modelId="{2E603987-2558-4113-BFF0-B2ECDDABE951}" type="presOf" srcId="{DD9AB14F-4714-48E9-B7D1-4C2EA501B7C1}" destId="{BB26A79E-E05A-479B-9C6E-C6A12C50D993}" srcOrd="0" destOrd="1" presId="urn:microsoft.com/office/officeart/2016/7/layout/BasicLinearProcessNumbered"/>
    <dgm:cxn modelId="{8BB0208A-8221-4099-A392-24808B646EF7}" srcId="{178C1B3E-C718-4D32-B86D-F35C9714093B}" destId="{5F808715-ED5C-4913-8C85-2F979031A79D}" srcOrd="1" destOrd="0" parTransId="{8C9A7A66-9E80-45B6-AD7B-3AFFC9AE4CBA}" sibTransId="{86CEF057-11DD-4095-88CE-4B3E8A56B943}"/>
    <dgm:cxn modelId="{F69A688E-138C-4717-8337-C573A4DFA60D}" type="presOf" srcId="{60839851-927B-42E8-AB76-C26FE7E6BA3C}" destId="{5C054542-68EA-42FD-9ACF-40DEECE3288A}" srcOrd="0" destOrd="3" presId="urn:microsoft.com/office/officeart/2016/7/layout/BasicLinearProcessNumbered"/>
    <dgm:cxn modelId="{C2C047C2-BF9C-4112-8313-6CA44FB016D7}" type="presOf" srcId="{F7D4A949-72DB-4A2B-93BC-3945A83AE315}" destId="{5C054542-68EA-42FD-9ACF-40DEECE3288A}" srcOrd="0" destOrd="1" presId="urn:microsoft.com/office/officeart/2016/7/layout/BasicLinearProcessNumbered"/>
    <dgm:cxn modelId="{F0A85DC5-16DE-4644-BED7-5AA2D5FE46CA}" srcId="{178C1B3E-C718-4D32-B86D-F35C9714093B}" destId="{8E4C4714-9951-4919-BEAC-44E8361B82DC}" srcOrd="0" destOrd="0" parTransId="{E9A497A2-6A69-4B22-A261-B52FDF0BAE9C}" sibTransId="{71FEA673-C789-4AE0-B18B-7E5EB7925B52}"/>
    <dgm:cxn modelId="{FA0462C5-59A7-4E2B-84D1-814B81662074}" type="presOf" srcId="{B70D53DC-2ECD-4095-B48D-84FBCBDDEDF8}" destId="{299C92C7-6F2C-4DF6-B7A3-7119F3885B67}" srcOrd="0" destOrd="0" presId="urn:microsoft.com/office/officeart/2016/7/layout/BasicLinearProcessNumbered"/>
    <dgm:cxn modelId="{F38A96CA-1499-41F1-A272-CDE08A81A560}" srcId="{B70D53DC-2ECD-4095-B48D-84FBCBDDEDF8}" destId="{60839851-927B-42E8-AB76-C26FE7E6BA3C}" srcOrd="2" destOrd="0" parTransId="{7D868810-DE65-4C63-B637-2D1F0C10016B}" sibTransId="{4A6D0913-F610-4266-9169-8814F5AF616B}"/>
    <dgm:cxn modelId="{E45190CB-B9B3-4E3B-A0D4-58835669B2A9}" srcId="{E125922D-4890-488F-98DE-DDB1A5987218}" destId="{794C2265-08C9-45FA-BF14-84AFFD7802E1}" srcOrd="1" destOrd="0" parTransId="{C64715F4-874D-4909-8309-683209C4201F}" sibTransId="{3DC80B08-6898-49E8-864B-290545CD64AA}"/>
    <dgm:cxn modelId="{A71948CE-F745-45BA-AB14-3231C7A94CC4}" srcId="{178C1B3E-C718-4D32-B86D-F35C9714093B}" destId="{1A2B8BB2-E818-46E2-A5AF-3C75B577F530}" srcOrd="2" destOrd="0" parTransId="{1A810792-C70F-4960-A478-138FB9CF30EB}" sibTransId="{59FAFDDC-8269-479C-94D8-8FE7CA7781F9}"/>
    <dgm:cxn modelId="{4D0314CF-C132-4F41-A821-E5E611D722EE}" type="presOf" srcId="{8E4C4714-9951-4919-BEAC-44E8361B82DC}" destId="{A5BEACA0-53C9-405A-B5F9-33EEE8EF9BA9}" srcOrd="0" destOrd="1" presId="urn:microsoft.com/office/officeart/2016/7/layout/BasicLinearProcessNumbered"/>
    <dgm:cxn modelId="{799951D6-244C-4F9A-9C25-93812EB677C3}" type="presOf" srcId="{5F808715-ED5C-4913-8C85-2F979031A79D}" destId="{A5BEACA0-53C9-405A-B5F9-33EEE8EF9BA9}" srcOrd="0" destOrd="2" presId="urn:microsoft.com/office/officeart/2016/7/layout/BasicLinearProcessNumbered"/>
    <dgm:cxn modelId="{45B0F3DA-FF31-4ADE-BCB9-9E623AE2E0E3}" type="presOf" srcId="{BDB5383A-FE87-49B2-82A7-F73AC8AE5058}" destId="{5BF3DABC-A59D-4FF4-9F16-934039F5C238}" srcOrd="0" destOrd="0" presId="urn:microsoft.com/office/officeart/2016/7/layout/BasicLinearProcessNumbered"/>
    <dgm:cxn modelId="{7153C7E1-06D9-48D0-A1D1-7D30525EC9E7}" type="presOf" srcId="{794C2265-08C9-45FA-BF14-84AFFD7802E1}" destId="{BB26A79E-E05A-479B-9C6E-C6A12C50D993}" srcOrd="0" destOrd="2" presId="urn:microsoft.com/office/officeart/2016/7/layout/BasicLinearProcessNumbered"/>
    <dgm:cxn modelId="{AC3C07E5-877B-42B4-B59F-9452AD96FA6E}" srcId="{B70D53DC-2ECD-4095-B48D-84FBCBDDEDF8}" destId="{F7D4A949-72DB-4A2B-93BC-3945A83AE315}" srcOrd="0" destOrd="0" parTransId="{C5CAFACC-2A20-4C69-9F56-151089C68FBF}" sibTransId="{A5A4C480-4BE1-486F-80B2-F0A1957014D1}"/>
    <dgm:cxn modelId="{9599DCE7-7964-43C7-B528-B3C6A8B2F88C}" type="presOf" srcId="{E125922D-4890-488F-98DE-DDB1A5987218}" destId="{BB26A79E-E05A-479B-9C6E-C6A12C50D993}" srcOrd="1" destOrd="0" presId="urn:microsoft.com/office/officeart/2016/7/layout/BasicLinearProcessNumbered"/>
    <dgm:cxn modelId="{0DB667F2-3B82-451E-805E-9ED058638B8C}" srcId="{E125922D-4890-488F-98DE-DDB1A5987218}" destId="{0B3A3234-02F4-4951-9E9B-28B8D1A3396A}" srcOrd="2" destOrd="0" parTransId="{3E081296-49A1-4533-A271-1B8D909143FF}" sibTransId="{B02DA4B4-5FF4-4AAB-BD31-97D012AA7041}"/>
    <dgm:cxn modelId="{905C80D3-5E52-44DF-ADD5-0299B66386BF}" type="presParOf" srcId="{D9D111C8-1F52-4977-8C4D-B4CBC598D730}" destId="{B652CF52-E7AD-40BE-BEAE-C4A584FBB967}" srcOrd="0" destOrd="0" presId="urn:microsoft.com/office/officeart/2016/7/layout/BasicLinearProcessNumbered"/>
    <dgm:cxn modelId="{098639E2-F61A-40A0-A229-C3F066A2D2A4}" type="presParOf" srcId="{B652CF52-E7AD-40BE-BEAE-C4A584FBB967}" destId="{79B468DD-4DE0-4CC3-92B9-A21CD437D700}" srcOrd="0" destOrd="0" presId="urn:microsoft.com/office/officeart/2016/7/layout/BasicLinearProcessNumbered"/>
    <dgm:cxn modelId="{C85A2FD9-D778-47F6-A8F6-50A42CA01D9D}" type="presParOf" srcId="{B652CF52-E7AD-40BE-BEAE-C4A584FBB967}" destId="{5BF3DABC-A59D-4FF4-9F16-934039F5C238}" srcOrd="1" destOrd="0" presId="urn:microsoft.com/office/officeart/2016/7/layout/BasicLinearProcessNumbered"/>
    <dgm:cxn modelId="{A97C31E1-4AFA-4DB5-9BA6-1CD3FAB291B6}" type="presParOf" srcId="{B652CF52-E7AD-40BE-BEAE-C4A584FBB967}" destId="{6D2BE4EE-A859-41C4-9616-CF54BCA3A427}" srcOrd="2" destOrd="0" presId="urn:microsoft.com/office/officeart/2016/7/layout/BasicLinearProcessNumbered"/>
    <dgm:cxn modelId="{DE2756A2-ECA1-40B7-B4D7-DD15A41BA5C1}" type="presParOf" srcId="{B652CF52-E7AD-40BE-BEAE-C4A584FBB967}" destId="{A5BEACA0-53C9-405A-B5F9-33EEE8EF9BA9}" srcOrd="3" destOrd="0" presId="urn:microsoft.com/office/officeart/2016/7/layout/BasicLinearProcessNumbered"/>
    <dgm:cxn modelId="{6700CB20-8EC5-44A5-A040-B03190CDF3E1}" type="presParOf" srcId="{D9D111C8-1F52-4977-8C4D-B4CBC598D730}" destId="{F13FEC1B-78AF-45D8-86B6-14814F4F1576}" srcOrd="1" destOrd="0" presId="urn:microsoft.com/office/officeart/2016/7/layout/BasicLinearProcessNumbered"/>
    <dgm:cxn modelId="{93CAA570-C9CE-42B9-8004-FE685E78AED9}" type="presParOf" srcId="{D9D111C8-1F52-4977-8C4D-B4CBC598D730}" destId="{B28C61BF-F2BC-45A8-B31F-D6E735AC394C}" srcOrd="2" destOrd="0" presId="urn:microsoft.com/office/officeart/2016/7/layout/BasicLinearProcessNumbered"/>
    <dgm:cxn modelId="{8E1D9879-A2AF-42D5-B30F-51067D519CA5}" type="presParOf" srcId="{B28C61BF-F2BC-45A8-B31F-D6E735AC394C}" destId="{D96885E3-0EBC-4086-A473-AB63FB8CAA19}" srcOrd="0" destOrd="0" presId="urn:microsoft.com/office/officeart/2016/7/layout/BasicLinearProcessNumbered"/>
    <dgm:cxn modelId="{1207F225-D8A2-4D46-98B9-078A5A7447C6}" type="presParOf" srcId="{B28C61BF-F2BC-45A8-B31F-D6E735AC394C}" destId="{3E275BF1-7835-48C6-B77D-EA487FF63C83}" srcOrd="1" destOrd="0" presId="urn:microsoft.com/office/officeart/2016/7/layout/BasicLinearProcessNumbered"/>
    <dgm:cxn modelId="{937F8710-05B9-4943-897D-095513EF6C59}" type="presParOf" srcId="{B28C61BF-F2BC-45A8-B31F-D6E735AC394C}" destId="{527FBADB-C6E5-4E8F-AAA2-81DA9B4EED01}" srcOrd="2" destOrd="0" presId="urn:microsoft.com/office/officeart/2016/7/layout/BasicLinearProcessNumbered"/>
    <dgm:cxn modelId="{54E7E421-2100-4B3A-A828-E2510078842D}" type="presParOf" srcId="{B28C61BF-F2BC-45A8-B31F-D6E735AC394C}" destId="{BB26A79E-E05A-479B-9C6E-C6A12C50D993}" srcOrd="3" destOrd="0" presId="urn:microsoft.com/office/officeart/2016/7/layout/BasicLinearProcessNumbered"/>
    <dgm:cxn modelId="{FA5B9146-D91D-441C-808E-E43A5513D846}" type="presParOf" srcId="{D9D111C8-1F52-4977-8C4D-B4CBC598D730}" destId="{1F04EF9F-78DD-40DC-BD98-B5ED519A351B}" srcOrd="3" destOrd="0" presId="urn:microsoft.com/office/officeart/2016/7/layout/BasicLinearProcessNumbered"/>
    <dgm:cxn modelId="{AC1B2268-0435-411E-9786-28E0BFE5BB7C}" type="presParOf" srcId="{D9D111C8-1F52-4977-8C4D-B4CBC598D730}" destId="{8885F37A-5075-418F-92AB-F7C6E1255141}" srcOrd="4" destOrd="0" presId="urn:microsoft.com/office/officeart/2016/7/layout/BasicLinearProcessNumbered"/>
    <dgm:cxn modelId="{7245394C-5B1C-4DBA-86D0-5DFFCF368872}" type="presParOf" srcId="{8885F37A-5075-418F-92AB-F7C6E1255141}" destId="{299C92C7-6F2C-4DF6-B7A3-7119F3885B67}" srcOrd="0" destOrd="0" presId="urn:microsoft.com/office/officeart/2016/7/layout/BasicLinearProcessNumbered"/>
    <dgm:cxn modelId="{C5591197-59BA-43CE-9E41-F54902DF18D6}" type="presParOf" srcId="{8885F37A-5075-418F-92AB-F7C6E1255141}" destId="{C48B88D1-F011-4041-9AA5-65ED920811DC}" srcOrd="1" destOrd="0" presId="urn:microsoft.com/office/officeart/2016/7/layout/BasicLinearProcessNumbered"/>
    <dgm:cxn modelId="{F80813EE-8431-4703-8D54-694EFE03B3D4}" type="presParOf" srcId="{8885F37A-5075-418F-92AB-F7C6E1255141}" destId="{D7BBB704-705E-444D-A6E5-82ACED318806}" srcOrd="2" destOrd="0" presId="urn:microsoft.com/office/officeart/2016/7/layout/BasicLinearProcessNumbered"/>
    <dgm:cxn modelId="{0228A5F5-B35A-48D3-8BB5-FF157773C2D7}" type="presParOf" srcId="{8885F37A-5075-418F-92AB-F7C6E1255141}" destId="{5C054542-68EA-42FD-9ACF-40DEECE3288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42166-CE8D-4D45-817A-CDB01715273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25E91-8CCF-43F7-8902-E060FF1484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ptos" panose="020B0004020202020204" pitchFamily="34" charset="0"/>
            </a:rPr>
            <a:t>Slovenia:</a:t>
          </a:r>
          <a:endParaRPr lang="en-US">
            <a:latin typeface="Aptos" panose="020B0004020202020204" pitchFamily="34" charset="0"/>
          </a:endParaRPr>
        </a:p>
      </dgm:t>
    </dgm:pt>
    <dgm:pt modelId="{2869796F-37C2-4FF1-94E2-8166441B020E}" type="parTrans" cxnId="{3C99F34A-264D-46BF-96DC-E7013DB4F53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6A2525D-17BD-4B56-8A41-27CF20A200B2}" type="sibTrans" cxnId="{3C99F34A-264D-46BF-96DC-E7013DB4F53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F6352B8-0943-4187-ADFA-7319B4EBDA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Universal, compulsory health insurance covers all, with the state paying contributions for pensioners. Retirees face minimal out-of-pocket costs and have access to comprehensive care.</a:t>
          </a:r>
        </a:p>
      </dgm:t>
    </dgm:pt>
    <dgm:pt modelId="{64613433-69F9-403C-BBDC-B5FE9DD051D2}" type="parTrans" cxnId="{F17E7694-369A-415E-82F4-B780581A0C7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4B45FF6-386D-4B82-B0D3-D74729116CBE}" type="sibTrans" cxnId="{F17E7694-369A-415E-82F4-B780581A0C7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23EEF0F-4DB6-4100-B611-F98DD7FF55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ptos" panose="020B0004020202020204" pitchFamily="34" charset="0"/>
            </a:rPr>
            <a:t>Slovakia:</a:t>
          </a:r>
          <a:endParaRPr lang="en-US">
            <a:latin typeface="Aptos" panose="020B0004020202020204" pitchFamily="34" charset="0"/>
          </a:endParaRPr>
        </a:p>
      </dgm:t>
    </dgm:pt>
    <dgm:pt modelId="{BB60BAC8-EDE3-4462-885F-0ECADCE64F0F}" type="parTrans" cxnId="{F86953AB-D716-414F-86D9-56BF26F8B05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E2904EA-97FE-45EC-BF90-448A8C66695F}" type="sibTrans" cxnId="{F86953AB-D716-414F-86D9-56BF26F8B05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A4073D49-B38D-4F52-AB84-0FF0EF92CC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Statutory health insurance guarantees coverage for all, including retirees. The state pays pensioners’ premiums, with low co-payments and annual caps protecting against high expenses.</a:t>
          </a:r>
        </a:p>
      </dgm:t>
    </dgm:pt>
    <dgm:pt modelId="{90837F4A-FA57-4E41-BE28-699852426296}" type="parTrans" cxnId="{137E32A6-73DF-4877-8D4E-B886B7C8751B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E0038C5-A54E-4C7E-BC91-0C24276F9EA5}" type="sibTrans" cxnId="{137E32A6-73DF-4877-8D4E-B886B7C8751B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5743812-979E-4B6E-BFAE-50E9D95B8C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ptos" panose="020B0004020202020204" pitchFamily="34" charset="0"/>
            </a:rPr>
            <a:t>Czech Republic:</a:t>
          </a:r>
          <a:endParaRPr lang="en-US">
            <a:latin typeface="Aptos" panose="020B0004020202020204" pitchFamily="34" charset="0"/>
          </a:endParaRPr>
        </a:p>
      </dgm:t>
    </dgm:pt>
    <dgm:pt modelId="{E9880B6E-EF86-47EF-81B3-D42C0E801D1A}" type="parTrans" cxnId="{F95EC145-3C65-4409-B46E-5623BA2BA0E6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1041AF1-88A8-4919-B263-3B0319D044C0}" type="sibTrans" cxnId="{F95EC145-3C65-4409-B46E-5623BA2BA0E6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204F31E0-9511-4885-A775-A4AAD63F44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Universal health insurance includes all residents; the state covers pensioners. Retirees enjoy full access to healthcare with low or no co-payments, and private insurance is optional.</a:t>
          </a:r>
        </a:p>
      </dgm:t>
    </dgm:pt>
    <dgm:pt modelId="{77EDA6DD-2793-4249-B91D-76574A6CAC83}" type="parTrans" cxnId="{6B6470CD-96F9-47C7-9DCB-B23351A73C9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40548333-CB48-44BF-B947-763F412736A2}" type="sibTrans" cxnId="{6B6470CD-96F9-47C7-9DCB-B23351A73C9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5CFF63F-5CF9-4260-94EA-94CE293201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ptos" panose="020B0004020202020204" pitchFamily="34" charset="0"/>
            </a:rPr>
            <a:t>Belarus:</a:t>
          </a:r>
          <a:endParaRPr lang="en-US">
            <a:latin typeface="Aptos" panose="020B0004020202020204" pitchFamily="34" charset="0"/>
          </a:endParaRPr>
        </a:p>
      </dgm:t>
    </dgm:pt>
    <dgm:pt modelId="{78000ACD-C00F-49AF-8133-88B1ECEAADC5}" type="parTrans" cxnId="{D7C4B7D0-DD3A-419D-A4D0-559C90454FA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B34C2FC-12E8-418C-88E8-C682D7AAEE42}" type="sibTrans" cxnId="{D7C4B7D0-DD3A-419D-A4D0-559C90454FA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0CBF4A72-E6BD-49AB-BF2F-5923D4B60E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State-funded healthcare provides free or very low-cost services for everyone, including retirees. Pensioners receive the same care as the general population, with most services free at the point of use.</a:t>
          </a:r>
        </a:p>
      </dgm:t>
    </dgm:pt>
    <dgm:pt modelId="{CF1C30FA-34DB-4FC9-AF17-A156D87A4779}" type="parTrans" cxnId="{3CCCD892-74DD-44B5-82CF-A3013FC1D31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03FA6946-F4C0-4B79-BD75-54E436559860}" type="sibTrans" cxnId="{3CCCD892-74DD-44B5-82CF-A3013FC1D319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6E654430-2310-4BF7-9935-CE916707C3B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ptos" panose="020B0004020202020204" pitchFamily="34" charset="0"/>
            </a:rPr>
            <a:t>Norway:</a:t>
          </a:r>
          <a:endParaRPr lang="en-US">
            <a:latin typeface="Aptos" panose="020B0004020202020204" pitchFamily="34" charset="0"/>
          </a:endParaRPr>
        </a:p>
      </dgm:t>
    </dgm:pt>
    <dgm:pt modelId="{FFDCD954-934E-4EAA-A7A0-33913C293A9A}" type="parTrans" cxnId="{55F8F207-B9EF-4276-9CB4-D45A42D40B5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1E64387-AC0F-472E-8E80-6E760B08AFCB}" type="sibTrans" cxnId="{55F8F207-B9EF-4276-9CB4-D45A42D40B5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260EEA2-AC3F-4B26-AADC-552E4C4950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The National Insurance Scheme covers all residents, funded by general taxation and social security. Retirees benefit from modest co-payments and annual caps, ensuring affordable access to care.</a:t>
          </a:r>
        </a:p>
      </dgm:t>
    </dgm:pt>
    <dgm:pt modelId="{1B06C161-901A-4B77-871E-7AD7B2CE0AE3}" type="parTrans" cxnId="{E7186D6D-8584-4AF6-BE0F-79C1690419DC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ABAD8476-E469-4527-BC6F-4898D41BA0EA}" type="sibTrans" cxnId="{E7186D6D-8584-4AF6-BE0F-79C1690419DC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26DCA5B9-45C4-4733-B4B3-0A45CDFD9244}" type="pres">
      <dgm:prSet presAssocID="{0B242166-CE8D-4D45-817A-CDB017152736}" presName="root" presStyleCnt="0">
        <dgm:presLayoutVars>
          <dgm:dir/>
          <dgm:resizeHandles val="exact"/>
        </dgm:presLayoutVars>
      </dgm:prSet>
      <dgm:spPr/>
    </dgm:pt>
    <dgm:pt modelId="{FC6D9DBB-0FCD-4DCA-8968-22E7CC4C43B6}" type="pres">
      <dgm:prSet presAssocID="{2DD25E91-8CCF-43F7-8902-E060FF1484D3}" presName="compNode" presStyleCnt="0"/>
      <dgm:spPr/>
    </dgm:pt>
    <dgm:pt modelId="{1AC4EE28-5E54-478A-B6DC-D0CB2B6A3DA3}" type="pres">
      <dgm:prSet presAssocID="{2DD25E91-8CCF-43F7-8902-E060FF1484D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1D77213F-6869-4957-BF04-8428B313AE13}" type="pres">
      <dgm:prSet presAssocID="{2DD25E91-8CCF-43F7-8902-E060FF1484D3}" presName="iconSpace" presStyleCnt="0"/>
      <dgm:spPr/>
    </dgm:pt>
    <dgm:pt modelId="{89FA9ED5-E947-4FC8-8609-828272107389}" type="pres">
      <dgm:prSet presAssocID="{2DD25E91-8CCF-43F7-8902-E060FF1484D3}" presName="parTx" presStyleLbl="revTx" presStyleIdx="0" presStyleCnt="10">
        <dgm:presLayoutVars>
          <dgm:chMax val="0"/>
          <dgm:chPref val="0"/>
        </dgm:presLayoutVars>
      </dgm:prSet>
      <dgm:spPr/>
    </dgm:pt>
    <dgm:pt modelId="{4B2FF48D-277E-4FF5-9610-8B1158ADFF77}" type="pres">
      <dgm:prSet presAssocID="{2DD25E91-8CCF-43F7-8902-E060FF1484D3}" presName="txSpace" presStyleCnt="0"/>
      <dgm:spPr/>
    </dgm:pt>
    <dgm:pt modelId="{05CF850A-83EA-4444-A97D-EFB2EE506B42}" type="pres">
      <dgm:prSet presAssocID="{2DD25E91-8CCF-43F7-8902-E060FF1484D3}" presName="desTx" presStyleLbl="revTx" presStyleIdx="1" presStyleCnt="10">
        <dgm:presLayoutVars/>
      </dgm:prSet>
      <dgm:spPr/>
    </dgm:pt>
    <dgm:pt modelId="{DDDC522E-5A2B-4C57-8C27-D07362CF7945}" type="pres">
      <dgm:prSet presAssocID="{16A2525D-17BD-4B56-8A41-27CF20A200B2}" presName="sibTrans" presStyleCnt="0"/>
      <dgm:spPr/>
    </dgm:pt>
    <dgm:pt modelId="{0121F758-8AA0-41AC-9AD4-FC8E1EFE82F4}" type="pres">
      <dgm:prSet presAssocID="{723EEF0F-4DB6-4100-B611-F98DD7FF5556}" presName="compNode" presStyleCnt="0"/>
      <dgm:spPr/>
    </dgm:pt>
    <dgm:pt modelId="{4F34E224-AB0D-4855-9577-5D885109FF78}" type="pres">
      <dgm:prSet presAssocID="{723EEF0F-4DB6-4100-B611-F98DD7FF55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28CC08C7-3254-404E-8F75-FAFA22F65362}" type="pres">
      <dgm:prSet presAssocID="{723EEF0F-4DB6-4100-B611-F98DD7FF5556}" presName="iconSpace" presStyleCnt="0"/>
      <dgm:spPr/>
    </dgm:pt>
    <dgm:pt modelId="{5C18D1B1-6CCF-4F5F-949E-F78BA35C9E04}" type="pres">
      <dgm:prSet presAssocID="{723EEF0F-4DB6-4100-B611-F98DD7FF5556}" presName="parTx" presStyleLbl="revTx" presStyleIdx="2" presStyleCnt="10">
        <dgm:presLayoutVars>
          <dgm:chMax val="0"/>
          <dgm:chPref val="0"/>
        </dgm:presLayoutVars>
      </dgm:prSet>
      <dgm:spPr/>
    </dgm:pt>
    <dgm:pt modelId="{181E50F6-E497-479D-B744-8B5E5063F337}" type="pres">
      <dgm:prSet presAssocID="{723EEF0F-4DB6-4100-B611-F98DD7FF5556}" presName="txSpace" presStyleCnt="0"/>
      <dgm:spPr/>
    </dgm:pt>
    <dgm:pt modelId="{660714B7-308E-4547-B2EE-1988F4DAAC62}" type="pres">
      <dgm:prSet presAssocID="{723EEF0F-4DB6-4100-B611-F98DD7FF5556}" presName="desTx" presStyleLbl="revTx" presStyleIdx="3" presStyleCnt="10">
        <dgm:presLayoutVars/>
      </dgm:prSet>
      <dgm:spPr/>
    </dgm:pt>
    <dgm:pt modelId="{DA130F1E-B77C-4859-81D1-EA01207E5386}" type="pres">
      <dgm:prSet presAssocID="{1E2904EA-97FE-45EC-BF90-448A8C66695F}" presName="sibTrans" presStyleCnt="0"/>
      <dgm:spPr/>
    </dgm:pt>
    <dgm:pt modelId="{4AC09936-E953-4BB6-A00F-FC3F2428FA98}" type="pres">
      <dgm:prSet presAssocID="{15743812-979E-4B6E-BFAE-50E9D95B8CD3}" presName="compNode" presStyleCnt="0"/>
      <dgm:spPr/>
    </dgm:pt>
    <dgm:pt modelId="{1B498E9B-EBFA-4275-9CB8-720279594BE1}" type="pres">
      <dgm:prSet presAssocID="{15743812-979E-4B6E-BFAE-50E9D95B8CD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C8AB701-F469-4736-BE1F-19CC729A57EF}" type="pres">
      <dgm:prSet presAssocID="{15743812-979E-4B6E-BFAE-50E9D95B8CD3}" presName="iconSpace" presStyleCnt="0"/>
      <dgm:spPr/>
    </dgm:pt>
    <dgm:pt modelId="{E890C3A2-1A56-4C10-8331-77B4538DDBCE}" type="pres">
      <dgm:prSet presAssocID="{15743812-979E-4B6E-BFAE-50E9D95B8CD3}" presName="parTx" presStyleLbl="revTx" presStyleIdx="4" presStyleCnt="10">
        <dgm:presLayoutVars>
          <dgm:chMax val="0"/>
          <dgm:chPref val="0"/>
        </dgm:presLayoutVars>
      </dgm:prSet>
      <dgm:spPr/>
    </dgm:pt>
    <dgm:pt modelId="{36851596-9FC2-4DED-BD71-EE1912D813A5}" type="pres">
      <dgm:prSet presAssocID="{15743812-979E-4B6E-BFAE-50E9D95B8CD3}" presName="txSpace" presStyleCnt="0"/>
      <dgm:spPr/>
    </dgm:pt>
    <dgm:pt modelId="{C04FAB1B-D1BF-4CA3-B695-51009A3F7C18}" type="pres">
      <dgm:prSet presAssocID="{15743812-979E-4B6E-BFAE-50E9D95B8CD3}" presName="desTx" presStyleLbl="revTx" presStyleIdx="5" presStyleCnt="10">
        <dgm:presLayoutVars/>
      </dgm:prSet>
      <dgm:spPr/>
    </dgm:pt>
    <dgm:pt modelId="{1F11D9B8-393E-49A2-9D09-DDA95A744C64}" type="pres">
      <dgm:prSet presAssocID="{B1041AF1-88A8-4919-B263-3B0319D044C0}" presName="sibTrans" presStyleCnt="0"/>
      <dgm:spPr/>
    </dgm:pt>
    <dgm:pt modelId="{A41C05F3-D386-46DC-BAD9-59F181C576C3}" type="pres">
      <dgm:prSet presAssocID="{35CFF63F-5CF9-4260-94EA-94CE2932018C}" presName="compNode" presStyleCnt="0"/>
      <dgm:spPr/>
    </dgm:pt>
    <dgm:pt modelId="{57B9A113-D979-45C0-896B-9FEB2E1BC068}" type="pres">
      <dgm:prSet presAssocID="{35CFF63F-5CF9-4260-94EA-94CE2932018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A9DEA21-C01C-43DA-BEE4-F3ED99AC1425}" type="pres">
      <dgm:prSet presAssocID="{35CFF63F-5CF9-4260-94EA-94CE2932018C}" presName="iconSpace" presStyleCnt="0"/>
      <dgm:spPr/>
    </dgm:pt>
    <dgm:pt modelId="{E666844B-C027-4745-BF44-E9CD531631B8}" type="pres">
      <dgm:prSet presAssocID="{35CFF63F-5CF9-4260-94EA-94CE2932018C}" presName="parTx" presStyleLbl="revTx" presStyleIdx="6" presStyleCnt="10">
        <dgm:presLayoutVars>
          <dgm:chMax val="0"/>
          <dgm:chPref val="0"/>
        </dgm:presLayoutVars>
      </dgm:prSet>
      <dgm:spPr/>
    </dgm:pt>
    <dgm:pt modelId="{A0E13A3B-DBF7-43FC-A37E-D490574283FA}" type="pres">
      <dgm:prSet presAssocID="{35CFF63F-5CF9-4260-94EA-94CE2932018C}" presName="txSpace" presStyleCnt="0"/>
      <dgm:spPr/>
    </dgm:pt>
    <dgm:pt modelId="{306AD5C7-02D0-40B5-A263-A0EE59388B47}" type="pres">
      <dgm:prSet presAssocID="{35CFF63F-5CF9-4260-94EA-94CE2932018C}" presName="desTx" presStyleLbl="revTx" presStyleIdx="7" presStyleCnt="10">
        <dgm:presLayoutVars/>
      </dgm:prSet>
      <dgm:spPr/>
    </dgm:pt>
    <dgm:pt modelId="{EBFBB96F-A472-4AB7-9C11-70226D6A9C0F}" type="pres">
      <dgm:prSet presAssocID="{3B34C2FC-12E8-418C-88E8-C682D7AAEE42}" presName="sibTrans" presStyleCnt="0"/>
      <dgm:spPr/>
    </dgm:pt>
    <dgm:pt modelId="{0756D68B-DCCA-4376-8027-61CF56368700}" type="pres">
      <dgm:prSet presAssocID="{6E654430-2310-4BF7-9935-CE916707C3BA}" presName="compNode" presStyleCnt="0"/>
      <dgm:spPr/>
    </dgm:pt>
    <dgm:pt modelId="{282D8580-8050-451A-80AA-3041DC7A6AC7}" type="pres">
      <dgm:prSet presAssocID="{6E654430-2310-4BF7-9935-CE916707C3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F5C4935-0788-4B76-936B-4854A9FC5649}" type="pres">
      <dgm:prSet presAssocID="{6E654430-2310-4BF7-9935-CE916707C3BA}" presName="iconSpace" presStyleCnt="0"/>
      <dgm:spPr/>
    </dgm:pt>
    <dgm:pt modelId="{A433B78C-BB24-4B5D-86D5-81D000316094}" type="pres">
      <dgm:prSet presAssocID="{6E654430-2310-4BF7-9935-CE916707C3BA}" presName="parTx" presStyleLbl="revTx" presStyleIdx="8" presStyleCnt="10">
        <dgm:presLayoutVars>
          <dgm:chMax val="0"/>
          <dgm:chPref val="0"/>
        </dgm:presLayoutVars>
      </dgm:prSet>
      <dgm:spPr/>
    </dgm:pt>
    <dgm:pt modelId="{A8BAACF7-A1BD-4B63-A896-038A98A8B16D}" type="pres">
      <dgm:prSet presAssocID="{6E654430-2310-4BF7-9935-CE916707C3BA}" presName="txSpace" presStyleCnt="0"/>
      <dgm:spPr/>
    </dgm:pt>
    <dgm:pt modelId="{0FC02D0B-9F2F-49F3-AF84-71C460157B08}" type="pres">
      <dgm:prSet presAssocID="{6E654430-2310-4BF7-9935-CE916707C3BA}" presName="desTx" presStyleLbl="revTx" presStyleIdx="9" presStyleCnt="10">
        <dgm:presLayoutVars/>
      </dgm:prSet>
      <dgm:spPr/>
    </dgm:pt>
  </dgm:ptLst>
  <dgm:cxnLst>
    <dgm:cxn modelId="{55F8F207-B9EF-4276-9CB4-D45A42D40B53}" srcId="{0B242166-CE8D-4D45-817A-CDB017152736}" destId="{6E654430-2310-4BF7-9935-CE916707C3BA}" srcOrd="4" destOrd="0" parTransId="{FFDCD954-934E-4EAA-A7A0-33913C293A9A}" sibTransId="{11E64387-AC0F-472E-8E80-6E760B08AFCB}"/>
    <dgm:cxn modelId="{20521720-1E03-4E3F-AC82-B024309C4378}" type="presOf" srcId="{6E654430-2310-4BF7-9935-CE916707C3BA}" destId="{A433B78C-BB24-4B5D-86D5-81D000316094}" srcOrd="0" destOrd="0" presId="urn:microsoft.com/office/officeart/2018/2/layout/IconLabelDescriptionList"/>
    <dgm:cxn modelId="{F95EC145-3C65-4409-B46E-5623BA2BA0E6}" srcId="{0B242166-CE8D-4D45-817A-CDB017152736}" destId="{15743812-979E-4B6E-BFAE-50E9D95B8CD3}" srcOrd="2" destOrd="0" parTransId="{E9880B6E-EF86-47EF-81B3-D42C0E801D1A}" sibTransId="{B1041AF1-88A8-4919-B263-3B0319D044C0}"/>
    <dgm:cxn modelId="{A5578868-AC1D-4672-BA60-01AA2E7296D4}" type="presOf" srcId="{CF6352B8-0943-4187-ADFA-7319B4EBDA08}" destId="{05CF850A-83EA-4444-A97D-EFB2EE506B42}" srcOrd="0" destOrd="0" presId="urn:microsoft.com/office/officeart/2018/2/layout/IconLabelDescriptionList"/>
    <dgm:cxn modelId="{F2225F69-4D6E-4FA7-8F06-74A327567915}" type="presOf" srcId="{0CBF4A72-E6BD-49AB-BF2F-5923D4B60EA6}" destId="{306AD5C7-02D0-40B5-A263-A0EE59388B47}" srcOrd="0" destOrd="0" presId="urn:microsoft.com/office/officeart/2018/2/layout/IconLabelDescriptionList"/>
    <dgm:cxn modelId="{3C99F34A-264D-46BF-96DC-E7013DB4F533}" srcId="{0B242166-CE8D-4D45-817A-CDB017152736}" destId="{2DD25E91-8CCF-43F7-8902-E060FF1484D3}" srcOrd="0" destOrd="0" parTransId="{2869796F-37C2-4FF1-94E2-8166441B020E}" sibTransId="{16A2525D-17BD-4B56-8A41-27CF20A200B2}"/>
    <dgm:cxn modelId="{E7186D6D-8584-4AF6-BE0F-79C1690419DC}" srcId="{6E654430-2310-4BF7-9935-CE916707C3BA}" destId="{B260EEA2-AC3F-4B26-AADC-552E4C4950CB}" srcOrd="0" destOrd="0" parTransId="{1B06C161-901A-4B77-871E-7AD7B2CE0AE3}" sibTransId="{ABAD8476-E469-4527-BC6F-4898D41BA0EA}"/>
    <dgm:cxn modelId="{5DA9D74F-303F-41A5-A454-88AFC36988ED}" type="presOf" srcId="{15743812-979E-4B6E-BFAE-50E9D95B8CD3}" destId="{E890C3A2-1A56-4C10-8331-77B4538DDBCE}" srcOrd="0" destOrd="0" presId="urn:microsoft.com/office/officeart/2018/2/layout/IconLabelDescriptionList"/>
    <dgm:cxn modelId="{36481181-3ACE-4852-B658-3BB8741E2298}" type="presOf" srcId="{35CFF63F-5CF9-4260-94EA-94CE2932018C}" destId="{E666844B-C027-4745-BF44-E9CD531631B8}" srcOrd="0" destOrd="0" presId="urn:microsoft.com/office/officeart/2018/2/layout/IconLabelDescriptionList"/>
    <dgm:cxn modelId="{3CCCD892-74DD-44B5-82CF-A3013FC1D319}" srcId="{35CFF63F-5CF9-4260-94EA-94CE2932018C}" destId="{0CBF4A72-E6BD-49AB-BF2F-5923D4B60EA6}" srcOrd="0" destOrd="0" parTransId="{CF1C30FA-34DB-4FC9-AF17-A156D87A4779}" sibTransId="{03FA6946-F4C0-4B79-BD75-54E436559860}"/>
    <dgm:cxn modelId="{F17E7694-369A-415E-82F4-B780581A0C79}" srcId="{2DD25E91-8CCF-43F7-8902-E060FF1484D3}" destId="{CF6352B8-0943-4187-ADFA-7319B4EBDA08}" srcOrd="0" destOrd="0" parTransId="{64613433-69F9-403C-BBDC-B5FE9DD051D2}" sibTransId="{54B45FF6-386D-4B82-B0D3-D74729116CBE}"/>
    <dgm:cxn modelId="{23593AA2-F3DC-4496-815A-E407E9FE5A17}" type="presOf" srcId="{204F31E0-9511-4885-A775-A4AAD63F44D4}" destId="{C04FAB1B-D1BF-4CA3-B695-51009A3F7C18}" srcOrd="0" destOrd="0" presId="urn:microsoft.com/office/officeart/2018/2/layout/IconLabelDescriptionList"/>
    <dgm:cxn modelId="{137E32A6-73DF-4877-8D4E-B886B7C8751B}" srcId="{723EEF0F-4DB6-4100-B611-F98DD7FF5556}" destId="{A4073D49-B38D-4F52-AB84-0FF0EF92CC8C}" srcOrd="0" destOrd="0" parTransId="{90837F4A-FA57-4E41-BE28-699852426296}" sibTransId="{CE0038C5-A54E-4C7E-BC91-0C24276F9EA5}"/>
    <dgm:cxn modelId="{44FCB4A6-E673-4D63-9A62-33CBFBF2AD2C}" type="presOf" srcId="{723EEF0F-4DB6-4100-B611-F98DD7FF5556}" destId="{5C18D1B1-6CCF-4F5F-949E-F78BA35C9E04}" srcOrd="0" destOrd="0" presId="urn:microsoft.com/office/officeart/2018/2/layout/IconLabelDescriptionList"/>
    <dgm:cxn modelId="{F86953AB-D716-414F-86D9-56BF26F8B054}" srcId="{0B242166-CE8D-4D45-817A-CDB017152736}" destId="{723EEF0F-4DB6-4100-B611-F98DD7FF5556}" srcOrd="1" destOrd="0" parTransId="{BB60BAC8-EDE3-4462-885F-0ECADCE64F0F}" sibTransId="{1E2904EA-97FE-45EC-BF90-448A8C66695F}"/>
    <dgm:cxn modelId="{E247AFAE-9B75-43CE-9725-1273B68CC1C9}" type="presOf" srcId="{2DD25E91-8CCF-43F7-8902-E060FF1484D3}" destId="{89FA9ED5-E947-4FC8-8609-828272107389}" srcOrd="0" destOrd="0" presId="urn:microsoft.com/office/officeart/2018/2/layout/IconLabelDescriptionList"/>
    <dgm:cxn modelId="{EF25EDAF-A128-4E93-9B2A-098470B7F4AB}" type="presOf" srcId="{A4073D49-B38D-4F52-AB84-0FF0EF92CC8C}" destId="{660714B7-308E-4547-B2EE-1988F4DAAC62}" srcOrd="0" destOrd="0" presId="urn:microsoft.com/office/officeart/2018/2/layout/IconLabelDescriptionList"/>
    <dgm:cxn modelId="{6B6470CD-96F9-47C7-9DCB-B23351A73C99}" srcId="{15743812-979E-4B6E-BFAE-50E9D95B8CD3}" destId="{204F31E0-9511-4885-A775-A4AAD63F44D4}" srcOrd="0" destOrd="0" parTransId="{77EDA6DD-2793-4249-B91D-76574A6CAC83}" sibTransId="{40548333-CB48-44BF-B947-763F412736A2}"/>
    <dgm:cxn modelId="{D7C4B7D0-DD3A-419D-A4D0-559C90454FA2}" srcId="{0B242166-CE8D-4D45-817A-CDB017152736}" destId="{35CFF63F-5CF9-4260-94EA-94CE2932018C}" srcOrd="3" destOrd="0" parTransId="{78000ACD-C00F-49AF-8133-88B1ECEAADC5}" sibTransId="{3B34C2FC-12E8-418C-88E8-C682D7AAEE42}"/>
    <dgm:cxn modelId="{41F942E8-A642-4D18-B1A8-980C4024AC49}" type="presOf" srcId="{B260EEA2-AC3F-4B26-AADC-552E4C4950CB}" destId="{0FC02D0B-9F2F-49F3-AF84-71C460157B08}" srcOrd="0" destOrd="0" presId="urn:microsoft.com/office/officeart/2018/2/layout/IconLabelDescriptionList"/>
    <dgm:cxn modelId="{96FF14FE-57CA-4868-A45F-092DDA5AA8B3}" type="presOf" srcId="{0B242166-CE8D-4D45-817A-CDB017152736}" destId="{26DCA5B9-45C4-4733-B4B3-0A45CDFD9244}" srcOrd="0" destOrd="0" presId="urn:microsoft.com/office/officeart/2018/2/layout/IconLabelDescriptionList"/>
    <dgm:cxn modelId="{B4A8F431-7748-4941-BC3D-5A3B756AD260}" type="presParOf" srcId="{26DCA5B9-45C4-4733-B4B3-0A45CDFD9244}" destId="{FC6D9DBB-0FCD-4DCA-8968-22E7CC4C43B6}" srcOrd="0" destOrd="0" presId="urn:microsoft.com/office/officeart/2018/2/layout/IconLabelDescriptionList"/>
    <dgm:cxn modelId="{B74B27B7-E7A9-4D97-8FE6-30596A5CF71F}" type="presParOf" srcId="{FC6D9DBB-0FCD-4DCA-8968-22E7CC4C43B6}" destId="{1AC4EE28-5E54-478A-B6DC-D0CB2B6A3DA3}" srcOrd="0" destOrd="0" presId="urn:microsoft.com/office/officeart/2018/2/layout/IconLabelDescriptionList"/>
    <dgm:cxn modelId="{F7337AB0-909B-48DA-8BE5-7FB76EC95C54}" type="presParOf" srcId="{FC6D9DBB-0FCD-4DCA-8968-22E7CC4C43B6}" destId="{1D77213F-6869-4957-BF04-8428B313AE13}" srcOrd="1" destOrd="0" presId="urn:microsoft.com/office/officeart/2018/2/layout/IconLabelDescriptionList"/>
    <dgm:cxn modelId="{DD74B291-A12D-4933-B0B4-E757ED8AA889}" type="presParOf" srcId="{FC6D9DBB-0FCD-4DCA-8968-22E7CC4C43B6}" destId="{89FA9ED5-E947-4FC8-8609-828272107389}" srcOrd="2" destOrd="0" presId="urn:microsoft.com/office/officeart/2018/2/layout/IconLabelDescriptionList"/>
    <dgm:cxn modelId="{1416E7D6-6664-4E91-9EFA-95657945006D}" type="presParOf" srcId="{FC6D9DBB-0FCD-4DCA-8968-22E7CC4C43B6}" destId="{4B2FF48D-277E-4FF5-9610-8B1158ADFF77}" srcOrd="3" destOrd="0" presId="urn:microsoft.com/office/officeart/2018/2/layout/IconLabelDescriptionList"/>
    <dgm:cxn modelId="{D3A0D6C8-5240-4A04-BFC6-77F47F970848}" type="presParOf" srcId="{FC6D9DBB-0FCD-4DCA-8968-22E7CC4C43B6}" destId="{05CF850A-83EA-4444-A97D-EFB2EE506B42}" srcOrd="4" destOrd="0" presId="urn:microsoft.com/office/officeart/2018/2/layout/IconLabelDescriptionList"/>
    <dgm:cxn modelId="{85DF473E-6F48-4B1C-92E9-5FDCA1221034}" type="presParOf" srcId="{26DCA5B9-45C4-4733-B4B3-0A45CDFD9244}" destId="{DDDC522E-5A2B-4C57-8C27-D07362CF7945}" srcOrd="1" destOrd="0" presId="urn:microsoft.com/office/officeart/2018/2/layout/IconLabelDescriptionList"/>
    <dgm:cxn modelId="{38410970-6199-4ACF-88CB-E57EF3B2552E}" type="presParOf" srcId="{26DCA5B9-45C4-4733-B4B3-0A45CDFD9244}" destId="{0121F758-8AA0-41AC-9AD4-FC8E1EFE82F4}" srcOrd="2" destOrd="0" presId="urn:microsoft.com/office/officeart/2018/2/layout/IconLabelDescriptionList"/>
    <dgm:cxn modelId="{42175507-851E-47DA-9783-38ACBE77A8EE}" type="presParOf" srcId="{0121F758-8AA0-41AC-9AD4-FC8E1EFE82F4}" destId="{4F34E224-AB0D-4855-9577-5D885109FF78}" srcOrd="0" destOrd="0" presId="urn:microsoft.com/office/officeart/2018/2/layout/IconLabelDescriptionList"/>
    <dgm:cxn modelId="{ED614C20-F790-4C26-998A-3DC016D5D8AA}" type="presParOf" srcId="{0121F758-8AA0-41AC-9AD4-FC8E1EFE82F4}" destId="{28CC08C7-3254-404E-8F75-FAFA22F65362}" srcOrd="1" destOrd="0" presId="urn:microsoft.com/office/officeart/2018/2/layout/IconLabelDescriptionList"/>
    <dgm:cxn modelId="{397C72AD-D89B-41FC-85E9-C7572DA3464D}" type="presParOf" srcId="{0121F758-8AA0-41AC-9AD4-FC8E1EFE82F4}" destId="{5C18D1B1-6CCF-4F5F-949E-F78BA35C9E04}" srcOrd="2" destOrd="0" presId="urn:microsoft.com/office/officeart/2018/2/layout/IconLabelDescriptionList"/>
    <dgm:cxn modelId="{B9A22D23-F194-4933-BAF3-6E666B422CFC}" type="presParOf" srcId="{0121F758-8AA0-41AC-9AD4-FC8E1EFE82F4}" destId="{181E50F6-E497-479D-B744-8B5E5063F337}" srcOrd="3" destOrd="0" presId="urn:microsoft.com/office/officeart/2018/2/layout/IconLabelDescriptionList"/>
    <dgm:cxn modelId="{876FB236-0AA8-408F-9699-99390686F61C}" type="presParOf" srcId="{0121F758-8AA0-41AC-9AD4-FC8E1EFE82F4}" destId="{660714B7-308E-4547-B2EE-1988F4DAAC62}" srcOrd="4" destOrd="0" presId="urn:microsoft.com/office/officeart/2018/2/layout/IconLabelDescriptionList"/>
    <dgm:cxn modelId="{1C76C028-8234-4010-A3A1-AA23D34B4EFC}" type="presParOf" srcId="{26DCA5B9-45C4-4733-B4B3-0A45CDFD9244}" destId="{DA130F1E-B77C-4859-81D1-EA01207E5386}" srcOrd="3" destOrd="0" presId="urn:microsoft.com/office/officeart/2018/2/layout/IconLabelDescriptionList"/>
    <dgm:cxn modelId="{D99285A1-57B2-464E-9E77-12BBC31B0064}" type="presParOf" srcId="{26DCA5B9-45C4-4733-B4B3-0A45CDFD9244}" destId="{4AC09936-E953-4BB6-A00F-FC3F2428FA98}" srcOrd="4" destOrd="0" presId="urn:microsoft.com/office/officeart/2018/2/layout/IconLabelDescriptionList"/>
    <dgm:cxn modelId="{6BD9A44F-84A9-4343-BDB6-D1C5B1B1246D}" type="presParOf" srcId="{4AC09936-E953-4BB6-A00F-FC3F2428FA98}" destId="{1B498E9B-EBFA-4275-9CB8-720279594BE1}" srcOrd="0" destOrd="0" presId="urn:microsoft.com/office/officeart/2018/2/layout/IconLabelDescriptionList"/>
    <dgm:cxn modelId="{D6DC6E69-117C-4C80-8674-3C406685AB14}" type="presParOf" srcId="{4AC09936-E953-4BB6-A00F-FC3F2428FA98}" destId="{FC8AB701-F469-4736-BE1F-19CC729A57EF}" srcOrd="1" destOrd="0" presId="urn:microsoft.com/office/officeart/2018/2/layout/IconLabelDescriptionList"/>
    <dgm:cxn modelId="{8DF5E229-966F-42DD-8430-65CB3ADF6A90}" type="presParOf" srcId="{4AC09936-E953-4BB6-A00F-FC3F2428FA98}" destId="{E890C3A2-1A56-4C10-8331-77B4538DDBCE}" srcOrd="2" destOrd="0" presId="urn:microsoft.com/office/officeart/2018/2/layout/IconLabelDescriptionList"/>
    <dgm:cxn modelId="{D5603D62-FCE3-4EBF-A4E4-22382D9AA6BE}" type="presParOf" srcId="{4AC09936-E953-4BB6-A00F-FC3F2428FA98}" destId="{36851596-9FC2-4DED-BD71-EE1912D813A5}" srcOrd="3" destOrd="0" presId="urn:microsoft.com/office/officeart/2018/2/layout/IconLabelDescriptionList"/>
    <dgm:cxn modelId="{71BC9DB3-EF88-465A-9B99-EEE3A7809C14}" type="presParOf" srcId="{4AC09936-E953-4BB6-A00F-FC3F2428FA98}" destId="{C04FAB1B-D1BF-4CA3-B695-51009A3F7C18}" srcOrd="4" destOrd="0" presId="urn:microsoft.com/office/officeart/2018/2/layout/IconLabelDescriptionList"/>
    <dgm:cxn modelId="{B8E8632D-AC08-4DFD-B1BB-4F09DFD7DDBA}" type="presParOf" srcId="{26DCA5B9-45C4-4733-B4B3-0A45CDFD9244}" destId="{1F11D9B8-393E-49A2-9D09-DDA95A744C64}" srcOrd="5" destOrd="0" presId="urn:microsoft.com/office/officeart/2018/2/layout/IconLabelDescriptionList"/>
    <dgm:cxn modelId="{E1DDD71F-711D-40B3-94AB-F0E1DD80666D}" type="presParOf" srcId="{26DCA5B9-45C4-4733-B4B3-0A45CDFD9244}" destId="{A41C05F3-D386-46DC-BAD9-59F181C576C3}" srcOrd="6" destOrd="0" presId="urn:microsoft.com/office/officeart/2018/2/layout/IconLabelDescriptionList"/>
    <dgm:cxn modelId="{C80C0935-A819-4BE7-B1AD-B045083BFADF}" type="presParOf" srcId="{A41C05F3-D386-46DC-BAD9-59F181C576C3}" destId="{57B9A113-D979-45C0-896B-9FEB2E1BC068}" srcOrd="0" destOrd="0" presId="urn:microsoft.com/office/officeart/2018/2/layout/IconLabelDescriptionList"/>
    <dgm:cxn modelId="{B80D2C1D-77FC-48E7-A6BD-18C18C9EFF19}" type="presParOf" srcId="{A41C05F3-D386-46DC-BAD9-59F181C576C3}" destId="{3A9DEA21-C01C-43DA-BEE4-F3ED99AC1425}" srcOrd="1" destOrd="0" presId="urn:microsoft.com/office/officeart/2018/2/layout/IconLabelDescriptionList"/>
    <dgm:cxn modelId="{EB747D34-4F30-471B-B767-3BB6D3C4C5DA}" type="presParOf" srcId="{A41C05F3-D386-46DC-BAD9-59F181C576C3}" destId="{E666844B-C027-4745-BF44-E9CD531631B8}" srcOrd="2" destOrd="0" presId="urn:microsoft.com/office/officeart/2018/2/layout/IconLabelDescriptionList"/>
    <dgm:cxn modelId="{B9397C24-77A2-4D7B-B51A-4C72F0E7560C}" type="presParOf" srcId="{A41C05F3-D386-46DC-BAD9-59F181C576C3}" destId="{A0E13A3B-DBF7-43FC-A37E-D490574283FA}" srcOrd="3" destOrd="0" presId="urn:microsoft.com/office/officeart/2018/2/layout/IconLabelDescriptionList"/>
    <dgm:cxn modelId="{E04F3A7C-A742-4327-865B-76F13E3A07A5}" type="presParOf" srcId="{A41C05F3-D386-46DC-BAD9-59F181C576C3}" destId="{306AD5C7-02D0-40B5-A263-A0EE59388B47}" srcOrd="4" destOrd="0" presId="urn:microsoft.com/office/officeart/2018/2/layout/IconLabelDescriptionList"/>
    <dgm:cxn modelId="{45DA87A2-7DD9-487C-BC08-5023E37BDAD6}" type="presParOf" srcId="{26DCA5B9-45C4-4733-B4B3-0A45CDFD9244}" destId="{EBFBB96F-A472-4AB7-9C11-70226D6A9C0F}" srcOrd="7" destOrd="0" presId="urn:microsoft.com/office/officeart/2018/2/layout/IconLabelDescriptionList"/>
    <dgm:cxn modelId="{88D3A3DA-AB83-45A8-A751-102FEBB85557}" type="presParOf" srcId="{26DCA5B9-45C4-4733-B4B3-0A45CDFD9244}" destId="{0756D68B-DCCA-4376-8027-61CF56368700}" srcOrd="8" destOrd="0" presId="urn:microsoft.com/office/officeart/2018/2/layout/IconLabelDescriptionList"/>
    <dgm:cxn modelId="{1C30ED65-EE95-4043-BBAF-D03065ABA48D}" type="presParOf" srcId="{0756D68B-DCCA-4376-8027-61CF56368700}" destId="{282D8580-8050-451A-80AA-3041DC7A6AC7}" srcOrd="0" destOrd="0" presId="urn:microsoft.com/office/officeart/2018/2/layout/IconLabelDescriptionList"/>
    <dgm:cxn modelId="{F520BB9F-48E6-4CC7-92A8-8F847DCD5AA9}" type="presParOf" srcId="{0756D68B-DCCA-4376-8027-61CF56368700}" destId="{AF5C4935-0788-4B76-936B-4854A9FC5649}" srcOrd="1" destOrd="0" presId="urn:microsoft.com/office/officeart/2018/2/layout/IconLabelDescriptionList"/>
    <dgm:cxn modelId="{11742CC4-159A-44E0-A6CF-3365ACC1D14A}" type="presParOf" srcId="{0756D68B-DCCA-4376-8027-61CF56368700}" destId="{A433B78C-BB24-4B5D-86D5-81D000316094}" srcOrd="2" destOrd="0" presId="urn:microsoft.com/office/officeart/2018/2/layout/IconLabelDescriptionList"/>
    <dgm:cxn modelId="{662AC01B-C4F4-4E2F-B9F0-65EA835B4603}" type="presParOf" srcId="{0756D68B-DCCA-4376-8027-61CF56368700}" destId="{A8BAACF7-A1BD-4B63-A896-038A98A8B16D}" srcOrd="3" destOrd="0" presId="urn:microsoft.com/office/officeart/2018/2/layout/IconLabelDescriptionList"/>
    <dgm:cxn modelId="{92EEBCB0-1A72-4FDD-AFF1-3100D34A0071}" type="presParOf" srcId="{0756D68B-DCCA-4376-8027-61CF56368700}" destId="{0FC02D0B-9F2F-49F3-AF84-71C460157B0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93AC4-7CBC-4D8F-93B8-1140AB6DCE36}">
      <dsp:nvSpPr>
        <dsp:cNvPr id="0" name=""/>
        <dsp:cNvSpPr/>
      </dsp:nvSpPr>
      <dsp:spPr>
        <a:xfrm>
          <a:off x="4061" y="680604"/>
          <a:ext cx="1826668" cy="3210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398EF2-F663-4316-9FBF-95ADE8FB6C15}">
      <dsp:nvSpPr>
        <dsp:cNvPr id="0" name=""/>
        <dsp:cNvSpPr/>
      </dsp:nvSpPr>
      <dsp:spPr>
        <a:xfrm>
          <a:off x="188645" y="855958"/>
          <a:ext cx="1826668" cy="321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" panose="020B0004020202020204" pitchFamily="34" charset="0"/>
            </a:rPr>
            <a:t>Context</a:t>
          </a:r>
          <a:r>
            <a:rPr lang="en-US" sz="1400" kern="1200">
              <a:latin typeface="Aptos" panose="020B0004020202020204" pitchFamily="34" charset="0"/>
            </a:rPr>
            <a:t>: East Africa’s retirement landscape is shifting, with rising life expectancy and a move to Defined Contribution (DC) schemes.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" panose="020B0004020202020204" pitchFamily="34" charset="0"/>
            </a:rPr>
            <a:t>In Kenya, life expectancy at birth has improved by</a:t>
          </a:r>
          <a:r>
            <a:rPr lang="en-US" sz="1400" b="1" kern="1200">
              <a:latin typeface="Aptos" panose="020B0004020202020204" pitchFamily="34" charset="0"/>
            </a:rPr>
            <a:t> 12.7 </a:t>
          </a:r>
          <a:r>
            <a:rPr lang="en-US" sz="1400" kern="1200">
              <a:latin typeface="Aptos" panose="020B0004020202020204" pitchFamily="34" charset="0"/>
            </a:rPr>
            <a:t>years from 54.1 years in 2000 to 66.8 years in 2021.</a:t>
          </a:r>
          <a:endParaRPr lang="en-US" sz="1400" b="1" kern="1200">
            <a:latin typeface="Aptos" panose="020B0004020202020204" pitchFamily="34" charset="0"/>
          </a:endParaRPr>
        </a:p>
      </dsp:txBody>
      <dsp:txXfrm>
        <a:off x="242146" y="909459"/>
        <a:ext cx="1719666" cy="3103717"/>
      </dsp:txXfrm>
    </dsp:sp>
    <dsp:sp modelId="{854B1B84-C81E-4AF8-9016-28D36D129566}">
      <dsp:nvSpPr>
        <dsp:cNvPr id="0" name=""/>
        <dsp:cNvSpPr/>
      </dsp:nvSpPr>
      <dsp:spPr>
        <a:xfrm>
          <a:off x="2199897" y="680604"/>
          <a:ext cx="1735564" cy="320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510916-B640-41F8-B996-A5926D71F553}">
      <dsp:nvSpPr>
        <dsp:cNvPr id="0" name=""/>
        <dsp:cNvSpPr/>
      </dsp:nvSpPr>
      <dsp:spPr>
        <a:xfrm>
          <a:off x="2384482" y="855958"/>
          <a:ext cx="1735564" cy="3201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ptos" panose="020B0004020202020204" pitchFamily="34" charset="0"/>
            </a:rPr>
            <a:t>Challenge</a:t>
          </a:r>
          <a:r>
            <a:rPr lang="en-US" sz="1400" kern="1200" dirty="0">
              <a:latin typeface="Aptos" panose="020B0004020202020204" pitchFamily="34" charset="0"/>
            </a:rPr>
            <a:t>: Longevity risk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In light of  the increase in life expectancy, there  exists a risk that  retirees might outlive their savings at retirement, especially with increased healthcare spending at old age</a:t>
          </a:r>
          <a:r>
            <a:rPr lang="en-US" sz="1400" kern="1200" dirty="0"/>
            <a:t>.</a:t>
          </a:r>
        </a:p>
      </dsp:txBody>
      <dsp:txXfrm>
        <a:off x="2435315" y="906791"/>
        <a:ext cx="1633898" cy="3100139"/>
      </dsp:txXfrm>
    </dsp:sp>
    <dsp:sp modelId="{4112661E-056A-4A41-A8E4-BA5CB4A7DBD3}">
      <dsp:nvSpPr>
        <dsp:cNvPr id="0" name=""/>
        <dsp:cNvSpPr/>
      </dsp:nvSpPr>
      <dsp:spPr>
        <a:xfrm>
          <a:off x="4304630" y="680604"/>
          <a:ext cx="1750665" cy="3300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C7F5F1-E3FD-41FF-A3A9-799FEFA2B730}">
      <dsp:nvSpPr>
        <dsp:cNvPr id="0" name=""/>
        <dsp:cNvSpPr/>
      </dsp:nvSpPr>
      <dsp:spPr>
        <a:xfrm>
          <a:off x="4489214" y="855958"/>
          <a:ext cx="1750665" cy="3300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" panose="020B0004020202020204" pitchFamily="34" charset="0"/>
            </a:rPr>
            <a:t>PRMF</a:t>
          </a:r>
          <a:r>
            <a:rPr lang="en-US" sz="1400" kern="1200">
              <a:latin typeface="Aptos" panose="020B0004020202020204" pitchFamily="34" charset="0"/>
            </a:rPr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" panose="020B0004020202020204" pitchFamily="34" charset="0"/>
            </a:rPr>
            <a:t>Post Retirement Medical Fund, mandated by Kenya’s Retirement Benefits Act and  designed to cover post-retirement medical expenses</a:t>
          </a:r>
          <a:r>
            <a:rPr lang="en-US" sz="1400" kern="1200"/>
            <a:t>. </a:t>
          </a:r>
        </a:p>
      </dsp:txBody>
      <dsp:txXfrm>
        <a:off x="4540489" y="907233"/>
        <a:ext cx="1648115" cy="3198426"/>
      </dsp:txXfrm>
    </dsp:sp>
    <dsp:sp modelId="{D77FDEDB-1B1D-45BE-8404-02600C0ABA6F}">
      <dsp:nvSpPr>
        <dsp:cNvPr id="0" name=""/>
        <dsp:cNvSpPr/>
      </dsp:nvSpPr>
      <dsp:spPr>
        <a:xfrm>
          <a:off x="6299139" y="674686"/>
          <a:ext cx="1768889" cy="343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2B61CE-7C42-44C5-B33C-5C9853AB2784}">
      <dsp:nvSpPr>
        <dsp:cNvPr id="0" name=""/>
        <dsp:cNvSpPr/>
      </dsp:nvSpPr>
      <dsp:spPr>
        <a:xfrm>
          <a:off x="6483723" y="850040"/>
          <a:ext cx="1768889" cy="343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" panose="020B0004020202020204" pitchFamily="34" charset="0"/>
            </a:rPr>
            <a:t>Purpose:</a:t>
          </a:r>
          <a:r>
            <a:rPr lang="en-US" sz="1400" kern="1200">
              <a:latin typeface="Aptos" panose="020B00040202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" panose="020B0004020202020204" pitchFamily="34" charset="0"/>
            </a:rPr>
            <a:t>Ensures retirees have financial resources to meet escalating healthcare costs as they age.</a:t>
          </a:r>
        </a:p>
      </dsp:txBody>
      <dsp:txXfrm>
        <a:off x="6535532" y="901849"/>
        <a:ext cx="1665271" cy="3335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B0386-21A4-494F-AB8F-F149C141F77D}">
      <dsp:nvSpPr>
        <dsp:cNvPr id="0" name=""/>
        <dsp:cNvSpPr/>
      </dsp:nvSpPr>
      <dsp:spPr>
        <a:xfrm>
          <a:off x="2393330" y="784601"/>
          <a:ext cx="2157064" cy="1613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9FF8AC-477B-4075-8A99-4587E41092F7}">
      <dsp:nvSpPr>
        <dsp:cNvPr id="0" name=""/>
        <dsp:cNvSpPr/>
      </dsp:nvSpPr>
      <dsp:spPr>
        <a:xfrm>
          <a:off x="1723353" y="2273873"/>
          <a:ext cx="4320000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ptos" panose="020B0004020202020204" pitchFamily="34" charset="0"/>
            </a:rPr>
            <a:t>Established under the Retirement Benefits Act, PRMFs are designed to help retirees cover medical expenses after  retirement.</a:t>
          </a:r>
        </a:p>
      </dsp:txBody>
      <dsp:txXfrm>
        <a:off x="1723353" y="2273873"/>
        <a:ext cx="4320000" cy="668250"/>
      </dsp:txXfrm>
    </dsp:sp>
    <dsp:sp modelId="{4454A379-2335-48EA-A23E-4DAEC3D2617C}">
      <dsp:nvSpPr>
        <dsp:cNvPr id="0" name=""/>
        <dsp:cNvSpPr/>
      </dsp:nvSpPr>
      <dsp:spPr>
        <a:xfrm>
          <a:off x="1740503" y="3138702"/>
          <a:ext cx="4320000" cy="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" panose="020B0004020202020204" pitchFamily="34" charset="0"/>
            </a:rPr>
            <a:t>This works to create a lumpsum that upon retirement may be structured or utilized otherwise to cover medical expenses in retirement age</a:t>
          </a:r>
        </a:p>
      </dsp:txBody>
      <dsp:txXfrm>
        <a:off x="1740503" y="3138702"/>
        <a:ext cx="4320000" cy="1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276B-AB47-42AB-B9A6-E7FE9516FD71}">
      <dsp:nvSpPr>
        <dsp:cNvPr id="0" name=""/>
        <dsp:cNvSpPr/>
      </dsp:nvSpPr>
      <dsp:spPr>
        <a:xfrm>
          <a:off x="0" y="0"/>
          <a:ext cx="6487512" cy="1950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kern="1200">
              <a:solidFill>
                <a:schemeClr val="tx1"/>
              </a:solidFill>
              <a:latin typeface="Aptos" panose="020B0004020202020204" pitchFamily="34" charset="0"/>
            </a:rPr>
            <a:t>With the key challenges identified, it is crucial to consider practical solutions for both retirees and insurers</a:t>
          </a:r>
          <a:endParaRPr lang="en-US" sz="1600" kern="1200">
            <a:latin typeface="Aptos" panose="020B0004020202020204" pitchFamily="34" charset="0"/>
          </a:endParaRPr>
        </a:p>
      </dsp:txBody>
      <dsp:txXfrm>
        <a:off x="57125" y="57125"/>
        <a:ext cx="4471640" cy="1836132"/>
      </dsp:txXfrm>
    </dsp:sp>
    <dsp:sp modelId="{46745B3D-F199-4263-B4C4-9CB7852CFFF5}">
      <dsp:nvSpPr>
        <dsp:cNvPr id="0" name=""/>
        <dsp:cNvSpPr/>
      </dsp:nvSpPr>
      <dsp:spPr>
        <a:xfrm>
          <a:off x="1144855" y="2383800"/>
          <a:ext cx="6487512" cy="1950382"/>
        </a:xfrm>
        <a:prstGeom prst="roundRect">
          <a:avLst>
            <a:gd name="adj" fmla="val 10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ptos" panose="020B0004020202020204" pitchFamily="34" charset="0"/>
            </a:rPr>
            <a:t>The following slides outline strategies and options to ensure sustainable, accessible, and effective post-retirement medical coverage</a:t>
          </a:r>
          <a:endParaRPr lang="en-US" sz="1600" kern="1200">
            <a:latin typeface="Aptos" panose="020B0004020202020204" pitchFamily="34" charset="0"/>
          </a:endParaRPr>
        </a:p>
      </dsp:txBody>
      <dsp:txXfrm>
        <a:off x="1201980" y="2440925"/>
        <a:ext cx="3960659" cy="1836132"/>
      </dsp:txXfrm>
    </dsp:sp>
    <dsp:sp modelId="{943672F6-CF61-45E5-8005-3CACE1905AEC}">
      <dsp:nvSpPr>
        <dsp:cNvPr id="0" name=""/>
        <dsp:cNvSpPr/>
      </dsp:nvSpPr>
      <dsp:spPr>
        <a:xfrm>
          <a:off x="3190935" y="1628463"/>
          <a:ext cx="1267748" cy="1267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ptos" panose="020B0004020202020204" pitchFamily="34" charset="0"/>
          </a:endParaRPr>
        </a:p>
      </dsp:txBody>
      <dsp:txXfrm>
        <a:off x="3476178" y="1628463"/>
        <a:ext cx="697262" cy="953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DFCFE-CC84-4499-B178-CD7F1FAD8659}">
      <dsp:nvSpPr>
        <dsp:cNvPr id="0" name=""/>
        <dsp:cNvSpPr/>
      </dsp:nvSpPr>
      <dsp:spPr>
        <a:xfrm>
          <a:off x="4086" y="276235"/>
          <a:ext cx="1252124" cy="1252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11B7E-C7C2-4698-B4EA-1C0600F14320}">
      <dsp:nvSpPr>
        <dsp:cNvPr id="0" name=""/>
        <dsp:cNvSpPr/>
      </dsp:nvSpPr>
      <dsp:spPr>
        <a:xfrm>
          <a:off x="4086" y="1699371"/>
          <a:ext cx="3577499" cy="53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ptos" panose="020B0004020202020204" pitchFamily="34" charset="0"/>
            </a:rPr>
            <a:t>Whole Life Medical Annuities</a:t>
          </a:r>
        </a:p>
      </dsp:txBody>
      <dsp:txXfrm>
        <a:off x="4086" y="1699371"/>
        <a:ext cx="3577499" cy="536624"/>
      </dsp:txXfrm>
    </dsp:sp>
    <dsp:sp modelId="{CA37CC76-1594-42A1-91BC-1145B2EC0A4E}">
      <dsp:nvSpPr>
        <dsp:cNvPr id="0" name=""/>
        <dsp:cNvSpPr/>
      </dsp:nvSpPr>
      <dsp:spPr>
        <a:xfrm>
          <a:off x="4086" y="2315536"/>
          <a:ext cx="3577499" cy="193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-Converts PRMF into fixed annual payout to fund medical premiums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By cross-subsidization of expected future lifetimes within the portfolio it allows for longevity pooling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-Coverage levels can be tailored to annuity value</a:t>
          </a:r>
        </a:p>
      </dsp:txBody>
      <dsp:txXfrm>
        <a:off x="4086" y="2315536"/>
        <a:ext cx="3577499" cy="1937696"/>
      </dsp:txXfrm>
    </dsp:sp>
    <dsp:sp modelId="{BD3D5ECC-C8ED-4B5D-ABB8-2CB5E7F1CD6C}">
      <dsp:nvSpPr>
        <dsp:cNvPr id="0" name=""/>
        <dsp:cNvSpPr/>
      </dsp:nvSpPr>
      <dsp:spPr>
        <a:xfrm>
          <a:off x="4207649" y="276235"/>
          <a:ext cx="1252124" cy="1252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62839-A418-4D30-B7D8-D2752934465B}">
      <dsp:nvSpPr>
        <dsp:cNvPr id="0" name=""/>
        <dsp:cNvSpPr/>
      </dsp:nvSpPr>
      <dsp:spPr>
        <a:xfrm>
          <a:off x="4207649" y="1699371"/>
          <a:ext cx="3577499" cy="53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latin typeface="Aptos" panose="020B0004020202020204" pitchFamily="34" charset="0"/>
            </a:rPr>
            <a:t>Medically Underwritten Bulk Purchase Annuities</a:t>
          </a:r>
        </a:p>
      </dsp:txBody>
      <dsp:txXfrm>
        <a:off x="4207649" y="1699371"/>
        <a:ext cx="3577499" cy="536624"/>
      </dsp:txXfrm>
    </dsp:sp>
    <dsp:sp modelId="{9897312D-8F47-4022-8392-0FF77034AA3F}">
      <dsp:nvSpPr>
        <dsp:cNvPr id="0" name=""/>
        <dsp:cNvSpPr/>
      </dsp:nvSpPr>
      <dsp:spPr>
        <a:xfrm>
          <a:off x="4207649" y="2315536"/>
          <a:ext cx="3577499" cy="193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-Preferential premiums for continuity with pre-retirement insurers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-Bulk purchase medically underwritten annuities, based on member’s lifestyle data for schemes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-Immediate eligibility, enhanced service continuity</a:t>
          </a:r>
        </a:p>
      </dsp:txBody>
      <dsp:txXfrm>
        <a:off x="4207649" y="2315536"/>
        <a:ext cx="3577499" cy="1937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512C4-B0F6-4F2E-82E8-D24DB20C6BB3}">
      <dsp:nvSpPr>
        <dsp:cNvPr id="0" name=""/>
        <dsp:cNvSpPr/>
      </dsp:nvSpPr>
      <dsp:spPr>
        <a:xfrm>
          <a:off x="0" y="3122"/>
          <a:ext cx="8029352" cy="201748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355E7-7BA8-4DAD-9907-44CC88D55264}">
      <dsp:nvSpPr>
        <dsp:cNvPr id="0" name=""/>
        <dsp:cNvSpPr/>
      </dsp:nvSpPr>
      <dsp:spPr>
        <a:xfrm>
          <a:off x="372584" y="673152"/>
          <a:ext cx="677426" cy="6774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41A3A-51F1-49A6-88A8-6D83D4924D90}">
      <dsp:nvSpPr>
        <dsp:cNvPr id="0" name=""/>
        <dsp:cNvSpPr/>
      </dsp:nvSpPr>
      <dsp:spPr>
        <a:xfrm>
          <a:off x="1422595" y="396023"/>
          <a:ext cx="3613208" cy="123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53" tIns="130353" rIns="130353" bIns="1303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Challenges</a:t>
          </a:r>
          <a:endParaRPr lang="en-US" sz="20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1422595" y="396023"/>
        <a:ext cx="3613208" cy="1231684"/>
      </dsp:txXfrm>
    </dsp:sp>
    <dsp:sp modelId="{C63B2BF2-7749-46B9-AFC7-717A782FA0AE}">
      <dsp:nvSpPr>
        <dsp:cNvPr id="0" name=""/>
        <dsp:cNvSpPr/>
      </dsp:nvSpPr>
      <dsp:spPr>
        <a:xfrm>
          <a:off x="5035804" y="80669"/>
          <a:ext cx="2992156" cy="186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53" tIns="130353" rIns="130353" bIns="1303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-Waiting periods for as retirees shift from employee to individual medical covers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-Prohibitively expensive individual medical covers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-Risk of depletion due to longevity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-Risk of adverse selection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5035804" y="80669"/>
        <a:ext cx="2992156" cy="1862393"/>
      </dsp:txXfrm>
    </dsp:sp>
    <dsp:sp modelId="{F7EF2929-841B-4FC9-BE4B-CE987C21E49D}">
      <dsp:nvSpPr>
        <dsp:cNvPr id="0" name=""/>
        <dsp:cNvSpPr/>
      </dsp:nvSpPr>
      <dsp:spPr>
        <a:xfrm>
          <a:off x="0" y="2328531"/>
          <a:ext cx="8029352" cy="2708179"/>
        </a:xfrm>
        <a:prstGeom prst="roundRect">
          <a:avLst>
            <a:gd name="adj" fmla="val 10000"/>
          </a:avLst>
        </a:prstGeom>
        <a:solidFill>
          <a:srgbClr val="E4831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7496A-256E-450C-ABD7-E3D994041274}">
      <dsp:nvSpPr>
        <dsp:cNvPr id="0" name=""/>
        <dsp:cNvSpPr/>
      </dsp:nvSpPr>
      <dsp:spPr>
        <a:xfrm>
          <a:off x="372584" y="3343907"/>
          <a:ext cx="677426" cy="6774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DE1B5-8995-4257-BD07-91B8623FFDF2}">
      <dsp:nvSpPr>
        <dsp:cNvPr id="0" name=""/>
        <dsp:cNvSpPr/>
      </dsp:nvSpPr>
      <dsp:spPr>
        <a:xfrm>
          <a:off x="1422595" y="3066778"/>
          <a:ext cx="3613208" cy="123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53" tIns="130353" rIns="130353" bIns="1303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Mitigation Strategies</a:t>
          </a:r>
          <a:endParaRPr lang="en-US" sz="20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1422595" y="3066778"/>
        <a:ext cx="3613208" cy="1231684"/>
      </dsp:txXfrm>
    </dsp:sp>
    <dsp:sp modelId="{EDF12555-799C-4EDF-B53A-17EF0A7396E3}">
      <dsp:nvSpPr>
        <dsp:cNvPr id="0" name=""/>
        <dsp:cNvSpPr/>
      </dsp:nvSpPr>
      <dsp:spPr>
        <a:xfrm>
          <a:off x="5032722" y="2333094"/>
          <a:ext cx="2696112" cy="2706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53" tIns="130353" rIns="130353" bIns="1303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-Negotiate waivers for retirees transitioning from group to individual cover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-Early enrolment and pooled purchasing power for better terms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-Structured funding through IDD and annuities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-Use of available lifestyle and past utilization data for underwriting</a:t>
          </a:r>
        </a:p>
      </dsp:txBody>
      <dsp:txXfrm>
        <a:off x="5032722" y="2333094"/>
        <a:ext cx="2696112" cy="2706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468DD-4DE0-4CC3-92B9-A21CD437D700}">
      <dsp:nvSpPr>
        <dsp:cNvPr id="0" name=""/>
        <dsp:cNvSpPr/>
      </dsp:nvSpPr>
      <dsp:spPr>
        <a:xfrm>
          <a:off x="0" y="821890"/>
          <a:ext cx="2565547" cy="359176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20" tIns="330200" rIns="20002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" panose="020B0004020202020204" pitchFamily="34" charset="0"/>
            </a:rPr>
            <a:t>Strengthening Regulatory Support</a:t>
          </a:r>
          <a:endParaRPr lang="en-US" sz="1600" kern="1200">
            <a:latin typeface="Aptos" panose="020B00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Clear tax treatment- for instance on interest earnings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Standardized benefit design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 Licensed PRMF trustees</a:t>
          </a:r>
        </a:p>
      </dsp:txBody>
      <dsp:txXfrm>
        <a:off x="0" y="2186762"/>
        <a:ext cx="2565547" cy="2155059"/>
      </dsp:txXfrm>
    </dsp:sp>
    <dsp:sp modelId="{5BF3DABC-A59D-4FF4-9F16-934039F5C238}">
      <dsp:nvSpPr>
        <dsp:cNvPr id="0" name=""/>
        <dsp:cNvSpPr/>
      </dsp:nvSpPr>
      <dsp:spPr>
        <a:xfrm>
          <a:off x="744008" y="1181067"/>
          <a:ext cx="1077529" cy="1077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08" tIns="12700" rIns="8400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1808" y="1338867"/>
        <a:ext cx="761929" cy="761929"/>
      </dsp:txXfrm>
    </dsp:sp>
    <dsp:sp modelId="{6D2BE4EE-A859-41C4-9616-CF54BCA3A427}">
      <dsp:nvSpPr>
        <dsp:cNvPr id="0" name=""/>
        <dsp:cNvSpPr/>
      </dsp:nvSpPr>
      <dsp:spPr>
        <a:xfrm>
          <a:off x="0" y="4413585"/>
          <a:ext cx="256554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885E3-0EBC-4086-A473-AB63FB8CAA19}">
      <dsp:nvSpPr>
        <dsp:cNvPr id="0" name=""/>
        <dsp:cNvSpPr/>
      </dsp:nvSpPr>
      <dsp:spPr>
        <a:xfrm>
          <a:off x="2822101" y="821890"/>
          <a:ext cx="2565547" cy="359176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20" tIns="330200" rIns="20002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" panose="020B0004020202020204" pitchFamily="34" charset="0"/>
            </a:rPr>
            <a:t>Encouraging Innovation</a:t>
          </a:r>
          <a:endParaRPr lang="en-US" sz="1600" kern="1200">
            <a:latin typeface="Aptos" panose="020B00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Hybrid drawdown-annuity models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Tiered medical annuities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Mandatory education to the working population.</a:t>
          </a:r>
        </a:p>
      </dsp:txBody>
      <dsp:txXfrm>
        <a:off x="2822101" y="2186762"/>
        <a:ext cx="2565547" cy="2155059"/>
      </dsp:txXfrm>
    </dsp:sp>
    <dsp:sp modelId="{3E275BF1-7835-48C6-B77D-EA487FF63C83}">
      <dsp:nvSpPr>
        <dsp:cNvPr id="0" name=""/>
        <dsp:cNvSpPr/>
      </dsp:nvSpPr>
      <dsp:spPr>
        <a:xfrm>
          <a:off x="3566110" y="1181067"/>
          <a:ext cx="1077529" cy="1077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08" tIns="12700" rIns="8400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23910" y="1338867"/>
        <a:ext cx="761929" cy="761929"/>
      </dsp:txXfrm>
    </dsp:sp>
    <dsp:sp modelId="{527FBADB-C6E5-4E8F-AAA2-81DA9B4EED01}">
      <dsp:nvSpPr>
        <dsp:cNvPr id="0" name=""/>
        <dsp:cNvSpPr/>
      </dsp:nvSpPr>
      <dsp:spPr>
        <a:xfrm>
          <a:off x="2822101" y="4413585"/>
          <a:ext cx="256554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C92C7-6F2C-4DF6-B7A3-7119F3885B67}">
      <dsp:nvSpPr>
        <dsp:cNvPr id="0" name=""/>
        <dsp:cNvSpPr/>
      </dsp:nvSpPr>
      <dsp:spPr>
        <a:xfrm>
          <a:off x="5644203" y="821890"/>
          <a:ext cx="2565547" cy="359176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20" tIns="330200" rIns="20002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" panose="020B0004020202020204" pitchFamily="34" charset="0"/>
            </a:rPr>
            <a:t>Enhancing Insurer Accountability</a:t>
          </a:r>
          <a:endParaRPr lang="en-US" sz="1600" kern="1200">
            <a:latin typeface="Aptos" panose="020B00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Transparent pricing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Equitable access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>
              <a:latin typeface="Aptos" panose="020B0004020202020204" pitchFamily="34" charset="0"/>
            </a:rPr>
            <a:t>Clear communication</a:t>
          </a:r>
        </a:p>
      </dsp:txBody>
      <dsp:txXfrm>
        <a:off x="5644203" y="2186762"/>
        <a:ext cx="2565547" cy="2155059"/>
      </dsp:txXfrm>
    </dsp:sp>
    <dsp:sp modelId="{C48B88D1-F011-4041-9AA5-65ED920811DC}">
      <dsp:nvSpPr>
        <dsp:cNvPr id="0" name=""/>
        <dsp:cNvSpPr/>
      </dsp:nvSpPr>
      <dsp:spPr>
        <a:xfrm>
          <a:off x="6388212" y="1181067"/>
          <a:ext cx="1077529" cy="1077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08" tIns="12700" rIns="8400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46012" y="1338867"/>
        <a:ext cx="761929" cy="761929"/>
      </dsp:txXfrm>
    </dsp:sp>
    <dsp:sp modelId="{D7BBB704-705E-444D-A6E5-82ACED318806}">
      <dsp:nvSpPr>
        <dsp:cNvPr id="0" name=""/>
        <dsp:cNvSpPr/>
      </dsp:nvSpPr>
      <dsp:spPr>
        <a:xfrm>
          <a:off x="5644203" y="4413585"/>
          <a:ext cx="2565547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EE28-5E54-478A-B6DC-D0CB2B6A3DA3}">
      <dsp:nvSpPr>
        <dsp:cNvPr id="0" name=""/>
        <dsp:cNvSpPr/>
      </dsp:nvSpPr>
      <dsp:spPr>
        <a:xfrm>
          <a:off x="3858" y="558162"/>
          <a:ext cx="629753" cy="6297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A9ED5-E947-4FC8-8609-828272107389}">
      <dsp:nvSpPr>
        <dsp:cNvPr id="0" name=""/>
        <dsp:cNvSpPr/>
      </dsp:nvSpPr>
      <dsp:spPr>
        <a:xfrm>
          <a:off x="3858" y="1312919"/>
          <a:ext cx="1799296" cy="26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latin typeface="Aptos" panose="020B0004020202020204" pitchFamily="34" charset="0"/>
            </a:rPr>
            <a:t>Slovenia:</a:t>
          </a:r>
          <a:endParaRPr lang="en-US" sz="1700" kern="1200">
            <a:latin typeface="Aptos" panose="020B0004020202020204" pitchFamily="34" charset="0"/>
          </a:endParaRPr>
        </a:p>
      </dsp:txBody>
      <dsp:txXfrm>
        <a:off x="3858" y="1312919"/>
        <a:ext cx="1799296" cy="269894"/>
      </dsp:txXfrm>
    </dsp:sp>
    <dsp:sp modelId="{05CF850A-83EA-4444-A97D-EFB2EE506B42}">
      <dsp:nvSpPr>
        <dsp:cNvPr id="0" name=""/>
        <dsp:cNvSpPr/>
      </dsp:nvSpPr>
      <dsp:spPr>
        <a:xfrm>
          <a:off x="3858" y="1640954"/>
          <a:ext cx="1799296" cy="1824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ptos" panose="020B0004020202020204" pitchFamily="34" charset="0"/>
            </a:rPr>
            <a:t>Universal, compulsory health insurance covers all, with the state paying contributions for pensioners. Retirees face minimal out-of-pocket costs and have access to comprehensive care.</a:t>
          </a:r>
        </a:p>
      </dsp:txBody>
      <dsp:txXfrm>
        <a:off x="3858" y="1640954"/>
        <a:ext cx="1799296" cy="1824243"/>
      </dsp:txXfrm>
    </dsp:sp>
    <dsp:sp modelId="{4F34E224-AB0D-4855-9577-5D885109FF78}">
      <dsp:nvSpPr>
        <dsp:cNvPr id="0" name=""/>
        <dsp:cNvSpPr/>
      </dsp:nvSpPr>
      <dsp:spPr>
        <a:xfrm>
          <a:off x="2118032" y="558162"/>
          <a:ext cx="629753" cy="6297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8D1B1-6CCF-4F5F-949E-F78BA35C9E04}">
      <dsp:nvSpPr>
        <dsp:cNvPr id="0" name=""/>
        <dsp:cNvSpPr/>
      </dsp:nvSpPr>
      <dsp:spPr>
        <a:xfrm>
          <a:off x="2118032" y="1312919"/>
          <a:ext cx="1799296" cy="26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latin typeface="Aptos" panose="020B0004020202020204" pitchFamily="34" charset="0"/>
            </a:rPr>
            <a:t>Slovakia:</a:t>
          </a:r>
          <a:endParaRPr lang="en-US" sz="1700" kern="1200">
            <a:latin typeface="Aptos" panose="020B0004020202020204" pitchFamily="34" charset="0"/>
          </a:endParaRPr>
        </a:p>
      </dsp:txBody>
      <dsp:txXfrm>
        <a:off x="2118032" y="1312919"/>
        <a:ext cx="1799296" cy="269894"/>
      </dsp:txXfrm>
    </dsp:sp>
    <dsp:sp modelId="{660714B7-308E-4547-B2EE-1988F4DAAC62}">
      <dsp:nvSpPr>
        <dsp:cNvPr id="0" name=""/>
        <dsp:cNvSpPr/>
      </dsp:nvSpPr>
      <dsp:spPr>
        <a:xfrm>
          <a:off x="2118032" y="1640954"/>
          <a:ext cx="1799296" cy="1824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ptos" panose="020B0004020202020204" pitchFamily="34" charset="0"/>
            </a:rPr>
            <a:t>Statutory health insurance guarantees coverage for all, including retirees. The state pays pensioners’ premiums, with low co-payments and annual caps protecting against high expenses.</a:t>
          </a:r>
        </a:p>
      </dsp:txBody>
      <dsp:txXfrm>
        <a:off x="2118032" y="1640954"/>
        <a:ext cx="1799296" cy="1824243"/>
      </dsp:txXfrm>
    </dsp:sp>
    <dsp:sp modelId="{1B498E9B-EBFA-4275-9CB8-720279594BE1}">
      <dsp:nvSpPr>
        <dsp:cNvPr id="0" name=""/>
        <dsp:cNvSpPr/>
      </dsp:nvSpPr>
      <dsp:spPr>
        <a:xfrm>
          <a:off x="4232206" y="558162"/>
          <a:ext cx="629753" cy="6297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C3A2-1A56-4C10-8331-77B4538DDBCE}">
      <dsp:nvSpPr>
        <dsp:cNvPr id="0" name=""/>
        <dsp:cNvSpPr/>
      </dsp:nvSpPr>
      <dsp:spPr>
        <a:xfrm>
          <a:off x="4232206" y="1312919"/>
          <a:ext cx="1799296" cy="26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latin typeface="Aptos" panose="020B0004020202020204" pitchFamily="34" charset="0"/>
            </a:rPr>
            <a:t>Czech Republic:</a:t>
          </a:r>
          <a:endParaRPr lang="en-US" sz="1700" kern="1200">
            <a:latin typeface="Aptos" panose="020B0004020202020204" pitchFamily="34" charset="0"/>
          </a:endParaRPr>
        </a:p>
      </dsp:txBody>
      <dsp:txXfrm>
        <a:off x="4232206" y="1312919"/>
        <a:ext cx="1799296" cy="269894"/>
      </dsp:txXfrm>
    </dsp:sp>
    <dsp:sp modelId="{C04FAB1B-D1BF-4CA3-B695-51009A3F7C18}">
      <dsp:nvSpPr>
        <dsp:cNvPr id="0" name=""/>
        <dsp:cNvSpPr/>
      </dsp:nvSpPr>
      <dsp:spPr>
        <a:xfrm>
          <a:off x="4232206" y="1640954"/>
          <a:ext cx="1799296" cy="1824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ptos" panose="020B0004020202020204" pitchFamily="34" charset="0"/>
            </a:rPr>
            <a:t>Universal health insurance includes all residents; the state covers pensioners. Retirees enjoy full access to healthcare with low or no co-payments, and private insurance is optional.</a:t>
          </a:r>
        </a:p>
      </dsp:txBody>
      <dsp:txXfrm>
        <a:off x="4232206" y="1640954"/>
        <a:ext cx="1799296" cy="1824243"/>
      </dsp:txXfrm>
    </dsp:sp>
    <dsp:sp modelId="{57B9A113-D979-45C0-896B-9FEB2E1BC068}">
      <dsp:nvSpPr>
        <dsp:cNvPr id="0" name=""/>
        <dsp:cNvSpPr/>
      </dsp:nvSpPr>
      <dsp:spPr>
        <a:xfrm>
          <a:off x="6346379" y="558162"/>
          <a:ext cx="629753" cy="6297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6844B-C027-4745-BF44-E9CD531631B8}">
      <dsp:nvSpPr>
        <dsp:cNvPr id="0" name=""/>
        <dsp:cNvSpPr/>
      </dsp:nvSpPr>
      <dsp:spPr>
        <a:xfrm>
          <a:off x="6346379" y="1312919"/>
          <a:ext cx="1799296" cy="26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latin typeface="Aptos" panose="020B0004020202020204" pitchFamily="34" charset="0"/>
            </a:rPr>
            <a:t>Belarus:</a:t>
          </a:r>
          <a:endParaRPr lang="en-US" sz="1700" kern="1200">
            <a:latin typeface="Aptos" panose="020B0004020202020204" pitchFamily="34" charset="0"/>
          </a:endParaRPr>
        </a:p>
      </dsp:txBody>
      <dsp:txXfrm>
        <a:off x="6346379" y="1312919"/>
        <a:ext cx="1799296" cy="269894"/>
      </dsp:txXfrm>
    </dsp:sp>
    <dsp:sp modelId="{306AD5C7-02D0-40B5-A263-A0EE59388B47}">
      <dsp:nvSpPr>
        <dsp:cNvPr id="0" name=""/>
        <dsp:cNvSpPr/>
      </dsp:nvSpPr>
      <dsp:spPr>
        <a:xfrm>
          <a:off x="6346379" y="1640954"/>
          <a:ext cx="1799296" cy="1824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ptos" panose="020B0004020202020204" pitchFamily="34" charset="0"/>
            </a:rPr>
            <a:t>State-funded healthcare provides free or very low-cost services for everyone, including retirees. Pensioners receive the same care as the general population, with most services free at the point of use.</a:t>
          </a:r>
        </a:p>
      </dsp:txBody>
      <dsp:txXfrm>
        <a:off x="6346379" y="1640954"/>
        <a:ext cx="1799296" cy="1824243"/>
      </dsp:txXfrm>
    </dsp:sp>
    <dsp:sp modelId="{282D8580-8050-451A-80AA-3041DC7A6AC7}">
      <dsp:nvSpPr>
        <dsp:cNvPr id="0" name=""/>
        <dsp:cNvSpPr/>
      </dsp:nvSpPr>
      <dsp:spPr>
        <a:xfrm>
          <a:off x="8460553" y="558162"/>
          <a:ext cx="629753" cy="6297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3B78C-BB24-4B5D-86D5-81D000316094}">
      <dsp:nvSpPr>
        <dsp:cNvPr id="0" name=""/>
        <dsp:cNvSpPr/>
      </dsp:nvSpPr>
      <dsp:spPr>
        <a:xfrm>
          <a:off x="8460553" y="1312919"/>
          <a:ext cx="1799296" cy="26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latin typeface="Aptos" panose="020B0004020202020204" pitchFamily="34" charset="0"/>
            </a:rPr>
            <a:t>Norway:</a:t>
          </a:r>
          <a:endParaRPr lang="en-US" sz="1700" kern="1200">
            <a:latin typeface="Aptos" panose="020B0004020202020204" pitchFamily="34" charset="0"/>
          </a:endParaRPr>
        </a:p>
      </dsp:txBody>
      <dsp:txXfrm>
        <a:off x="8460553" y="1312919"/>
        <a:ext cx="1799296" cy="269894"/>
      </dsp:txXfrm>
    </dsp:sp>
    <dsp:sp modelId="{0FC02D0B-9F2F-49F3-AF84-71C460157B08}">
      <dsp:nvSpPr>
        <dsp:cNvPr id="0" name=""/>
        <dsp:cNvSpPr/>
      </dsp:nvSpPr>
      <dsp:spPr>
        <a:xfrm>
          <a:off x="8460553" y="1640954"/>
          <a:ext cx="1799296" cy="1824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ptos" panose="020B0004020202020204" pitchFamily="34" charset="0"/>
            </a:rPr>
            <a:t>The National Insurance Scheme covers all residents, funded by general taxation and social security. Retirees benefit from modest co-payments and annual caps, ensuring affordable access to care.</a:t>
          </a:r>
        </a:p>
      </dsp:txBody>
      <dsp:txXfrm>
        <a:off x="8460553" y="1640954"/>
        <a:ext cx="1799296" cy="1824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7A4B47-E9E9-79C9-6F4E-690012B93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1CC9E-E388-6D96-9BE9-DCB28A525F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D7E41-8613-47B5-A7A0-B71664C84466}" type="datetimeFigureOut">
              <a:rPr lang="en-KE" smtClean="0"/>
              <a:t>10/29/2025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345F8-6DCB-CF56-9238-2AE41EF122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8E363-021F-BD97-1952-C1D0ABB5BD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117E-7D1B-4D95-8832-A2F1C8E47EF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5819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28BD-70E7-4DA1-862D-B5C706038E1E}" type="datetimeFigureOut">
              <a:rPr lang="en-KE" smtClean="0"/>
              <a:t>10/29/2025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E22F8-16DC-46AC-9934-1C2DEDFEF4C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0067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9E70-2257-1A29-D556-DE2E739C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1D259-EAC8-8A6D-252D-F415718E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648CC-B09F-3A5E-80C9-380E8E97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8356-A2D8-63B3-3BC5-E82869E2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D6D2-7ED4-DDCE-59AE-BCFCF063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EF1F-FA6E-9A86-4B8E-5DF65A7A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F914E-4473-CED8-8B48-AF60FDFF1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05B6-383C-FDF4-ABBC-207E0497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0FCF-02D7-491D-F713-F8B6125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FA31C-6CDD-2044-3E5D-75CC22D5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37BB6-A681-AADC-A9F9-D3D644B5B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FCCEF-D1A7-526B-E8CB-6D7D09FD0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9899-41BD-9FB1-47A9-CF0C6C6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FC496-C218-C84D-C97B-4682F89E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F585-F347-ABC6-AA37-7C4E4D82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F85DDA7-785E-780B-BC9A-4216E2C1F3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847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85DDA7-785E-780B-BC9A-4216E2C1F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63DAA5C-077F-FE00-63CE-03BEF637C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6929E50-6BC7-6A16-7F97-75FA3937A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A91D16B-BB64-A40E-E0AF-EBC7EE7F2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82496"/>
            <a:ext cx="11274552" cy="4680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2pPr>
            <a:lvl3pPr marL="365760"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3pPr>
            <a:lvl4pPr marL="548640" indent="-182880"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4pPr>
            <a:lvl5pPr marL="731520"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957514"/>
      </p:ext>
    </p:extLst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AAF5-5999-B277-D461-063B98D2C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42" y="1122363"/>
            <a:ext cx="69668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C8B5B-13E0-4D44-6D18-2D621A1BE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2" y="3602038"/>
            <a:ext cx="696685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85A8-FE82-B985-2553-B5D30FE3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3AD0-2E5B-B16B-ABCE-115B6EE6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4B32-68CA-D6B9-BA6A-F6BE2154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A509-80DD-F507-EFF8-F3582AD2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75A3-C76E-907C-687B-2B823F8D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02E7-D0BD-6731-765E-229363D6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DFBE6-E101-3680-901D-CCA5DD6E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8524-55C1-5DB5-B71D-F752E3B2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3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3DEC-8BE4-1EA7-DD12-233CAD69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371B4-BA83-F2C2-0534-4C0C5BB2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7984-9699-08DC-8934-7D321D16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DED78-F2A3-C584-A5EA-A5E90EEA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29C7-D96A-9B14-CCF1-DCADA8C6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71CA-6544-DAA8-3673-82F870B8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11A7-1774-99F9-20BA-7A62775D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D2F01-E0D1-DC69-D3E4-AB8D59311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48A8E-9670-AFAD-8CB6-71357E79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E4C8A-9421-B805-4D76-FA9A23B2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B1A10-4F61-4FA3-94CE-15BA235C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11C-BBBB-A372-AB0A-A7AC142D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6CA8-8B6D-33AB-07FD-0CAF60512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5B29-9B2C-7944-C7C6-D871893AA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947B5-0BFC-3006-2794-959E6654C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A7556-0B5B-A94E-1296-BCC2C5D06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3FDA4-ED16-9275-013A-28BAA3F4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CEB65-3436-665D-6F2C-34FD9317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88DC-5A61-F9E9-61A3-B973B7A8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8B89-8040-D6E2-69FF-603A5AF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7A73A-CFF8-BBD1-10F4-F66E72DC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D9384-270F-3185-884C-29828EFF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84DF8-B94B-E33C-10F7-6F6B0B0F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70EC1-FAB6-F733-042F-16DE461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0D720-E0E7-6BEA-DE53-7D4336BB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34B55-0E5F-2E34-7470-31046100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A767-080B-2278-A905-19BDC948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F72D-6C81-D4C7-D10C-D4048CE32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6678-7E3C-6A80-A7A3-9093CDF5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88BFC-D09A-0315-D7B9-22CCD1C2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C1758-6C43-41E9-F172-4ECD09A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9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7B75-8F05-E800-2D45-554856E6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D984-2400-B51E-A1DC-ED27F350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F1728-5842-A262-3E9E-D8B0027C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9C0D6-C115-CA91-BDD4-D808AE32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14AE9-5B41-F868-5E85-3EA190A5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EC648-D176-05CF-81C9-8A557EF0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34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D3E2-D3A7-6E93-9F0D-21D9A3C2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A0EF1-E9F8-EAE1-90B0-C3103D7E2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867A6-EE4C-E2B2-C22F-E7251C2A9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A22D5-5E43-FB08-5839-C773D710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692D6-17D3-48ED-C9C1-2D070098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B331C-EFB5-6702-CBB4-21B0341E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9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B867-DE3D-6382-D063-28ED22CD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8DB53-F883-FBF7-DB59-D86DF1C1D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7C9A-1C95-6A3A-2073-6F10EB47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E374-57BA-AB75-0324-AB3B447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9622-049F-F624-8A1C-ED842E5B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6DA50-3FDB-E61F-860C-0CEAA1618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6B8E-E7AD-A5BA-ABA4-285201493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ABE5-E8DC-BF29-B1F1-512D86BF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BFFA-2D2A-26CC-E93C-8C47639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E3A1-A661-4D30-DCFF-E4273854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88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78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98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4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FD88-635D-D66B-0994-4F37357C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38355-544B-B6D9-1C13-33EF8874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E89CC-70DB-1FDF-19DB-07367EE8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DC19-3C97-E6ED-931C-54777BB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191F-F5C8-92DF-B16B-0DE5BB4E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0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Follow TASK  |  www.actuarieskenya.or.ke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7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6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1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44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3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oitte logo">
            <a:extLst>
              <a:ext uri="{FF2B5EF4-FFF2-40B4-BE49-F238E27FC236}">
                <a16:creationId xmlns:a16="http://schemas.microsoft.com/office/drawing/2014/main" id="{885222D5-1719-1676-C66A-2EB4C1E3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92" y="-5466"/>
            <a:ext cx="2779773" cy="1308222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186209"/>
            <a:ext cx="4490721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3267344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oitte logo">
            <a:extLst>
              <a:ext uri="{FF2B5EF4-FFF2-40B4-BE49-F238E27FC236}">
                <a16:creationId xmlns:a16="http://schemas.microsoft.com/office/drawing/2014/main" id="{885222D5-1719-1676-C66A-2EB4C1E3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92" y="-5466"/>
            <a:ext cx="2779773" cy="1308221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186209"/>
            <a:ext cx="4490721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4836979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Full bleed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239FF85-CD49-BB35-3695-75C424AD97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186209"/>
            <a:ext cx="4490721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</p:spTree>
    <p:extLst>
      <p:ext uri="{BB962C8B-B14F-4D97-AF65-F5344CB8AC3E}">
        <p14:creationId xmlns:p14="http://schemas.microsoft.com/office/powerpoint/2010/main" val="2049054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D903953-236A-7A85-C86D-21E60D8267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606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903953-236A-7A85-C86D-21E60D82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682496"/>
            <a:ext cx="11274552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57200" y="3451572"/>
            <a:ext cx="11274552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ADBA1BC3-DF0A-C7C2-54F8-FADB09EEDB7D}"/>
              </a:ext>
            </a:extLst>
          </p:cNvPr>
          <p:cNvSpPr txBox="1"/>
          <p:nvPr/>
        </p:nvSpPr>
        <p:spPr>
          <a:xfrm>
            <a:off x="6335184" y="6519672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80879667-8E19-0A8A-570B-A31B8E1A0A23}"/>
              </a:ext>
            </a:extLst>
          </p:cNvPr>
          <p:cNvSpPr txBox="1"/>
          <p:nvPr/>
        </p:nvSpPr>
        <p:spPr>
          <a:xfrm>
            <a:off x="457200" y="6519672"/>
            <a:ext cx="5355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800" noProof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51E4B-6F26-F51C-0F00-AA71F4B0CCCE}"/>
              </a:ext>
            </a:extLst>
          </p:cNvPr>
          <p:cNvSpPr txBox="1"/>
          <p:nvPr/>
        </p:nvSpPr>
        <p:spPr>
          <a:xfrm>
            <a:off x="11426826" y="6519672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800" noProof="0">
              <a:solidFill>
                <a:schemeClr val="tx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869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Accessible Green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D903953-236A-7A85-C86D-21E60D8267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606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903953-236A-7A85-C86D-21E60D82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682496"/>
            <a:ext cx="11274552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57200" y="3456432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F684A669-26C5-90D5-704C-199677EB5DCB}"/>
              </a:ext>
            </a:extLst>
          </p:cNvPr>
          <p:cNvSpPr txBox="1"/>
          <p:nvPr/>
        </p:nvSpPr>
        <p:spPr>
          <a:xfrm>
            <a:off x="6335184" y="6519672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007BB995-EE99-3880-DCE6-C93F71A128CE}"/>
              </a:ext>
            </a:extLst>
          </p:cNvPr>
          <p:cNvSpPr txBox="1"/>
          <p:nvPr/>
        </p:nvSpPr>
        <p:spPr>
          <a:xfrm>
            <a:off x="457200" y="6519672"/>
            <a:ext cx="5355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CC79A-BB5E-1920-0382-D1E9D54533B4}"/>
              </a:ext>
            </a:extLst>
          </p:cNvPr>
          <p:cNvSpPr txBox="1"/>
          <p:nvPr/>
        </p:nvSpPr>
        <p:spPr>
          <a:xfrm>
            <a:off x="11426826" y="6519672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800" noProof="0">
              <a:solidFill>
                <a:schemeClr val="bg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354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1149-6EB5-6109-E6DF-8B4E9997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1291-F08F-7A2B-68A1-EF20001C5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14849-0FC9-77A5-4403-5E3D2E104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98BAB-AA25-1250-FAE0-90B227BD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4A42F-FD84-C371-D2EB-9F641106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2933-97D9-E347-E0AD-9EC690F9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4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Accessible Teal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Code">
            <a:extLst>
              <a:ext uri="{FF2B5EF4-FFF2-40B4-BE49-F238E27FC236}">
                <a16:creationId xmlns:a16="http://schemas.microsoft.com/office/drawing/2014/main" id="{1F8EA9CE-A4FD-7F07-8A19-61F161FECD5F}"/>
              </a:ext>
            </a:extLst>
          </p:cNvPr>
          <p:cNvSpPr txBox="1"/>
          <p:nvPr/>
        </p:nvSpPr>
        <p:spPr>
          <a:xfrm>
            <a:off x="6335184" y="6519672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EFB2FD2C-2339-18D3-FE74-70FF8DBE712E}"/>
              </a:ext>
            </a:extLst>
          </p:cNvPr>
          <p:cNvSpPr txBox="1"/>
          <p:nvPr/>
        </p:nvSpPr>
        <p:spPr>
          <a:xfrm>
            <a:off x="457200" y="6519672"/>
            <a:ext cx="5355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674E4-36E3-6473-BA52-EF41006ED287}"/>
              </a:ext>
            </a:extLst>
          </p:cNvPr>
          <p:cNvSpPr txBox="1"/>
          <p:nvPr/>
        </p:nvSpPr>
        <p:spPr>
          <a:xfrm>
            <a:off x="11426826" y="6519672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800" noProof="0">
              <a:solidFill>
                <a:schemeClr val="bg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0CC504-C642-CAD5-61BD-E184E479D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7200" y="1682496"/>
            <a:ext cx="11274552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FD8C8D7-FC7E-145B-B314-E6EBE79FFB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57200" y="3456432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8634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Accessible Blue">
    <p:bg bwMode="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Code">
            <a:extLst>
              <a:ext uri="{FF2B5EF4-FFF2-40B4-BE49-F238E27FC236}">
                <a16:creationId xmlns:a16="http://schemas.microsoft.com/office/drawing/2014/main" id="{67FC27F4-B029-8F10-CF8E-13A946A025B5}"/>
              </a:ext>
            </a:extLst>
          </p:cNvPr>
          <p:cNvSpPr txBox="1"/>
          <p:nvPr/>
        </p:nvSpPr>
        <p:spPr>
          <a:xfrm>
            <a:off x="6335184" y="6519672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89AEA1EB-B05E-844E-88AE-0B79DF479CCD}"/>
              </a:ext>
            </a:extLst>
          </p:cNvPr>
          <p:cNvSpPr txBox="1"/>
          <p:nvPr/>
        </p:nvSpPr>
        <p:spPr>
          <a:xfrm>
            <a:off x="457200" y="6519672"/>
            <a:ext cx="5355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7C4E0-E9D0-9FCD-AFF6-A164148A4809}"/>
              </a:ext>
            </a:extLst>
          </p:cNvPr>
          <p:cNvSpPr txBox="1"/>
          <p:nvPr/>
        </p:nvSpPr>
        <p:spPr>
          <a:xfrm>
            <a:off x="11426826" y="6519672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800" noProof="0">
              <a:solidFill>
                <a:schemeClr val="bg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E58C20-370C-728D-70BA-DDC6ADA47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7200" y="1682496"/>
            <a:ext cx="11274552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92CE7D-8322-F37D-A263-8628F272E5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57200" y="3456432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7231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D903953-236A-7A85-C86D-21E60D8267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606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903953-236A-7A85-C86D-21E60D82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F35D1E1-7A9C-AE7F-744F-00D2D0F34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7200" y="1682496"/>
            <a:ext cx="11274552" cy="1592403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D2CC364-3A56-4B32-F356-4C27AC2B9CA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57200" y="3456432"/>
            <a:ext cx="11304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925198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AA0174D-B09C-4960-94D1-79FD4D04B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6C364-9ED6-42C4-8FC2-1F9C6CB165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8477"/>
            <a:ext cx="5778080" cy="484791"/>
          </a:xfrm>
        </p:spPr>
        <p:txBody>
          <a:bodyPr>
            <a:noAutofit/>
          </a:bodyPr>
          <a:lstStyle>
            <a:lvl1pPr>
              <a:defRPr sz="3200" b="1">
                <a:latin typeface="Aptos" panose="020B0004020202020204" pitchFamily="34" charset="0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D421831-C244-4DE0-8DE2-755D7D7315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33269"/>
            <a:ext cx="5465380" cy="863162"/>
          </a:xfrm>
        </p:spPr>
        <p:txBody>
          <a:bodyPr>
            <a:noAutofit/>
          </a:bodyPr>
          <a:lstStyle>
            <a:lvl1pPr>
              <a:defRPr sz="3200" b="0">
                <a:latin typeface="Aptos" panose="020B0004020202020204" pitchFamily="34" charset="0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09346361"/>
      </p:ext>
    </p:extLst>
  </p:cSld>
  <p:clrMapOvr>
    <a:masterClrMapping/>
  </p:clrMapOvr>
  <p:transition>
    <p:fade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05117477"/>
      </p:ext>
    </p:extLst>
  </p:cSld>
  <p:clrMapOvr>
    <a:masterClrMapping/>
  </p:clrMapOvr>
  <p:transition>
    <p:fade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B05972C-4EB5-02E5-D3B3-796AF5ABC9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6785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05972C-4EB5-02E5-D3B3-796AF5ABC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567164D-98D6-14DE-1654-804310021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64818656"/>
      </p:ext>
    </p:extLst>
  </p:cSld>
  <p:clrMapOvr>
    <a:masterClrMapping/>
  </p:clrMapOvr>
  <p:transition>
    <p:fade/>
  </p:transition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F85DDA7-785E-780B-BC9A-4216E2C1F3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847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85DDA7-785E-780B-BC9A-4216E2C1F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63DAA5C-077F-FE00-63CE-03BEF637C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6929E50-6BC7-6A16-7F97-75FA3937A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A91D16B-BB64-A40E-E0AF-EBC7EE7F2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82496"/>
            <a:ext cx="11274552" cy="4680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2pPr>
            <a:lvl3pPr marL="365760"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3pPr>
            <a:lvl4pPr marL="548640" indent="-182880"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4pPr>
            <a:lvl5pPr marL="731520">
              <a:spcBef>
                <a:spcPts val="200"/>
              </a:spcBef>
              <a:spcAft>
                <a:spcPts val="200"/>
              </a:spcAft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544874"/>
      </p:ext>
    </p:extLst>
  </p:cSld>
  <p:clrMapOvr>
    <a:masterClrMapping/>
  </p:clrMapOvr>
  <p:transition>
    <p:fade/>
  </p:transition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4AD4D43-3315-8098-AB60-0D1E2B6691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356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AD4D43-3315-8098-AB60-0D1E2B669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678966"/>
            <a:ext cx="54864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250845" y="1678966"/>
            <a:ext cx="549554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5760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31520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D490B8-B418-78D3-2E0B-461A61F70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333EA7F-716E-CA3B-831D-4E6ADC7C2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5999259"/>
      </p:ext>
    </p:extLst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A63C211-FBF0-0771-BE99-47E7028BD2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5997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3C211-FBF0-0771-BE99-47E7028BD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FED540D-3BF1-4047-9D69-9C3EB9B945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B191C74-910B-0CFC-9067-143443C4A2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F0BB36C-DE52-CFD5-6483-3AF9FFFA1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857E55-4828-A256-F67F-37E4E75E229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2268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95ED2B-E3BF-3456-BD7E-366BCEB6195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8816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33169"/>
      </p:ext>
    </p:extLst>
  </p:cSld>
  <p:clrMapOvr>
    <a:masterClrMapping/>
  </p:clrMapOvr>
  <p:transition>
    <p:fade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18030CB-8A1E-7879-CA68-10EA5C7AEC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8600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8030CB-8A1E-7879-CA68-10EA5C7AE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93F994E-D5B3-4236-9E8D-771F764DB8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78002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1C52B-7D74-06BE-C3B3-ED2F2596A8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21552" y="1678002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683BB7-E6EB-C2E9-3FCA-D699A39C712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5904" y="1678002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D39A810-CF4D-8CC1-23AA-003EFA30A7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50256" y="1678002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B60B513-6C68-425A-86AC-3FC42F4B2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257AFC-2713-6B3B-F635-37B6D88CC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13144346"/>
      </p:ext>
    </p:extLst>
  </p:cSld>
  <p:clrMapOvr>
    <a:masterClrMapping/>
  </p:clrMapOvr>
  <p:transition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75A-A573-3444-8099-03085FC6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F2BC-64CA-1B2E-2336-B22484FA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B5232-7E93-2BE4-593C-1CF0AA2A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C2079-9904-EE8E-359D-48C6EDD04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82CEC-ED2A-97C2-BC68-AEDCB249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38334-EACE-BDBE-E03C-418D43F3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F89D9-1633-FBB1-2F62-AB016BD2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15832-1B66-677D-C7D5-8FCD0F96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F484570F-AB85-4401-FAD0-3C8AAB53FC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893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84570F-AB85-4401-FAD0-3C8AAB53F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0D8F34B8-DFAD-6DD7-E1A1-4572B7969D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200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0D3C277-40A7-31AF-87D8-848A84CD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9842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B0BFB5D-1E54-FF08-195B-949B6341E16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7200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70C4541-64E0-0D36-F531-9180AEBAAD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6583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FC28274-B484-ADCB-6FAD-CD816034B7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04052" y="1880213"/>
            <a:ext cx="38461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latin typeface="Aptos" panose="020B0004020202020204" pitchFamily="34" charset="0"/>
              </a:defRPr>
            </a:lvl2pPr>
            <a:lvl3pPr marL="365760">
              <a:defRPr b="0"/>
            </a:lvl3pPr>
            <a:lvl4pPr marL="548640" indent="-182880">
              <a:defRPr b="0"/>
            </a:lvl4pPr>
            <a:lvl5pPr marL="731520"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D3FBE01-C9A4-F88D-C153-2816D6207A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89188" y="1880213"/>
            <a:ext cx="38461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  <a:lvl3pPr marL="365760">
              <a:defRPr b="0"/>
            </a:lvl3pPr>
            <a:lvl4pPr marL="548640" indent="-182880">
              <a:defRPr b="0"/>
            </a:lvl4pPr>
            <a:lvl5pPr marL="731520"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004DE48-1AC3-4F21-0968-B389090443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04052" y="4256213"/>
            <a:ext cx="3849624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  <a:lvl3pPr marL="365760">
              <a:defRPr b="0"/>
            </a:lvl3pPr>
            <a:lvl4pPr marL="548640" indent="-182880">
              <a:defRPr b="0"/>
            </a:lvl4pPr>
            <a:lvl5pPr marL="731520"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84A23D9-9F8C-5A70-1B87-0DD004B8D9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86933" y="4256213"/>
            <a:ext cx="3848355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  <a:lvl3pPr marL="365760">
              <a:defRPr b="0"/>
            </a:lvl3pPr>
            <a:lvl4pPr marL="548640" indent="-182880">
              <a:defRPr b="0"/>
            </a:lvl4pPr>
            <a:lvl5pPr marL="731520"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455C2-E21F-06D2-DADD-7FD7A0C6A036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116F3-3D63-C235-3E40-D7EA6B934CF2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46C436-A721-2D60-1AEA-13F0DD3A9223}"/>
              </a:ext>
            </a:extLst>
          </p:cNvPr>
          <p:cNvSpPr/>
          <p:nvPr/>
        </p:nvSpPr>
        <p:spPr>
          <a:xfrm>
            <a:off x="6245352" y="4044901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ED75E-FA16-E5BA-B5F1-A58E06F1A408}"/>
              </a:ext>
            </a:extLst>
          </p:cNvPr>
          <p:cNvSpPr/>
          <p:nvPr/>
        </p:nvSpPr>
        <p:spPr>
          <a:xfrm>
            <a:off x="457200" y="4044901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D2A86E-3485-4064-F11B-592641772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96810A4-9AE7-5408-F486-24386EEDA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47600"/>
      </p:ext>
    </p:extLst>
  </p:cSld>
  <p:clrMapOvr>
    <a:masterClrMapping/>
  </p:clrMapOvr>
  <p:transition>
    <p:fade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338C8E8-5CC7-2DA0-0253-B90F98C6FD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4717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8C8E8-5CC7-2DA0-0253-B90F98C6F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D670E7F-2D5F-E74D-FF59-5BD6C5BC34F1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4E13F-35DC-E442-82C0-9B5EE61D2906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2DA993B-B409-E5C0-E8A1-3920C08FA4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76744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EA35630-FAAB-0992-9BD2-E2CF77317F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58285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362A436-16E9-8D92-CE75-CF090274A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CE7ED7B-D3F7-0C2D-3D7F-23B03A315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A6BC76D-8B27-508E-2FA1-4B668FF32E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498336"/>
            <a:ext cx="5495544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  <a:lvl3pPr marL="365760">
              <a:defRPr/>
            </a:lvl3pPr>
            <a:lvl4pPr marL="548640" indent="-182880">
              <a:defRPr/>
            </a:lvl4pPr>
            <a:lvl5pPr marL="731520"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C91076D-2B86-9AF3-18AC-3BF3B09405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493" y="3498336"/>
            <a:ext cx="5495544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/>
            </a:lvl1pPr>
            <a:lvl2pPr>
              <a:spcBef>
                <a:spcPts val="200"/>
              </a:spcBef>
              <a:spcAft>
                <a:spcPts val="200"/>
              </a:spcAft>
              <a:defRPr sz="1200" b="0"/>
            </a:lvl2pPr>
            <a:lvl3pPr marL="365760">
              <a:defRPr/>
            </a:lvl3pPr>
            <a:lvl4pPr marL="548640" indent="-182880">
              <a:defRPr/>
            </a:lvl4pPr>
            <a:lvl5pPr marL="731520"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89A445A-42B3-EBFA-8922-62959EFA04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57200" y="1876425"/>
            <a:ext cx="3922713" cy="1482725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AF1B057-ABA1-7B5A-87C8-FD35492C6CB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50493" y="1876425"/>
            <a:ext cx="3922713" cy="1482725"/>
          </a:xfrm>
        </p:spPr>
        <p:txBody>
          <a:bodyPr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87361A-0378-A98F-2788-78992D4EDFD5}"/>
              </a:ext>
            </a:extLst>
          </p:cNvPr>
          <p:cNvSpPr/>
          <p:nvPr userDrawn="1"/>
        </p:nvSpPr>
        <p:spPr>
          <a:xfrm>
            <a:off x="6256583" y="1677307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EB3940-701F-6B4D-C694-5D4B2638BD56}"/>
              </a:ext>
            </a:extLst>
          </p:cNvPr>
          <p:cNvSpPr/>
          <p:nvPr userDrawn="1"/>
        </p:nvSpPr>
        <p:spPr>
          <a:xfrm>
            <a:off x="450000" y="1677307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46980"/>
      </p:ext>
    </p:extLst>
  </p:cSld>
  <p:clrMapOvr>
    <a:masterClrMapping/>
  </p:clrMapOvr>
  <p:transition>
    <p:fade/>
  </p:transition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9870"/>
            <a:ext cx="8566108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8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 descr="Deloitte logo">
            <a:extLst>
              <a:ext uri="{FF2B5EF4-FFF2-40B4-BE49-F238E27FC236}">
                <a16:creationId xmlns:a16="http://schemas.microsoft.com/office/drawing/2014/main" id="{1BEBA89D-3AAC-3CB0-C580-EB5B5457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92" y="-5466"/>
            <a:ext cx="2779773" cy="1308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07C35-870E-BE5C-3063-D65F3CF32E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4852" y="5391335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1173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imag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AA0174D-B09C-4960-94D1-79FD4D04B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6C364-9ED6-42C4-8FC2-1F9C6CB165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7472"/>
            <a:ext cx="5465380" cy="484791"/>
          </a:xfrm>
        </p:spPr>
        <p:txBody>
          <a:bodyPr>
            <a:noAutofit/>
          </a:bodyPr>
          <a:lstStyle>
            <a:lvl1pPr>
              <a:defRPr sz="3200" b="1">
                <a:latin typeface="Aptos" panose="020B0004020202020204" pitchFamily="34" charset="0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D421831-C244-4DE0-8DE2-755D7D7315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32104"/>
            <a:ext cx="5465380" cy="863162"/>
          </a:xfrm>
        </p:spPr>
        <p:txBody>
          <a:bodyPr>
            <a:noAutofit/>
          </a:bodyPr>
          <a:lstStyle>
            <a:lvl1pPr>
              <a:defRPr sz="3200" b="0">
                <a:latin typeface="Aptos" panose="020B0004020202020204" pitchFamily="34" charset="0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74669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41A6448-2CDA-7D6D-F1A0-347696B21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80755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8D36622-3315-0885-4F7E-8CCDE0C2BA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3E8942A-B484-29A8-C101-63496BEA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5624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C36FB10-1EF5-A9A4-577D-A18DA4D120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323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36FB10-1EF5-A9A4-577D-A18DA4D12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FB46B341-3430-2348-6D11-485200BFA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77579"/>
            <a:ext cx="11274552" cy="4681728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5760"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3771900" algn="r"/>
              </a:tabLst>
              <a:defRPr/>
            </a:pPr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99282DB-7705-38D1-75C5-92BD76D91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F2C4463-3F55-0B57-ECFE-555C0A1782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D0D0C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19814886"/>
      </p:ext>
    </p:extLst>
  </p:cSld>
  <p:clrMapOvr>
    <a:masterClrMapping/>
  </p:clrMapOvr>
  <p:transition>
    <p:fade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lumns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5E6F299-A818-CA93-A927-F61A877DA2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387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E6F299-A818-CA93-A927-F61A877DA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677579"/>
            <a:ext cx="549554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576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3771900" algn="r"/>
              </a:tabLst>
              <a:defRPr/>
            </a:pPr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D6FEAFF-2B74-1B3D-168E-42A9A695E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DF503BF-FE6C-E555-3A41-CFFD64147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D0D0C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5E59B36-2F4F-A0E8-D1A8-C198F28B17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49579" y="1677579"/>
            <a:ext cx="549554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3771900" algn="r"/>
              </a:tabLst>
              <a:defRPr/>
            </a:pPr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513960"/>
      </p:ext>
    </p:extLst>
  </p:cSld>
  <p:clrMapOvr>
    <a:masterClrMapping/>
  </p:clrMapOvr>
  <p:transition>
    <p:fade/>
  </p:transition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3 columns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82120E2-D6C2-D764-40A5-E97D481216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296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2120E2-D6C2-D764-40A5-E97D48121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FED540D-3BF1-4047-9D69-9C3EB9B945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82496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413E34D-A983-4D25-B3D7-D7643F603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F14D54C-54B5-CC50-7E64-122407456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solidFill>
                  <a:srgbClr val="D0D0C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E9C8C-3361-2EBB-1420-4D2791730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27048" y="1682496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D594323-BB1E-32C6-75D1-37D14037392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93024" y="1682496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342058"/>
      </p:ext>
    </p:extLst>
  </p:cSld>
  <p:clrMapOvr>
    <a:masterClrMapping/>
  </p:clrMapOvr>
  <p:transition>
    <p:fade/>
  </p:transition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4 columns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AF0D7E5-2029-3151-0D44-92D925760B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3120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F0D7E5-2029-3151-0D44-92D925760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93F994E-D5B3-4236-9E8D-771F764DB8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82496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86DEB7A-2D80-0936-9E40-8E28EEB0E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7F64B02-86CD-B81B-86B2-05391A92A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D0D0C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9EE392B-1FEE-21B0-181D-C9962A3FE8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22320" y="1682496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C71861D-BC3F-2DAD-BA49-86947F937CC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7440" y="1682496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2757C-35E9-6C73-1638-E2D99D8D412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52560" y="1682496"/>
            <a:ext cx="2685018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844975"/>
      </p:ext>
    </p:extLst>
  </p:cSld>
  <p:clrMapOvr>
    <a:masterClrMapping/>
  </p:clrMapOvr>
  <p:transition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779F-A7C8-7208-FF3F-9A733DD3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CEF63-91A3-035C-260E-E460D74D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609DD-F792-2940-3F4B-19045F25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C35C3-2660-39EE-F1F1-76A92898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3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E4C1F1A-C2FD-0E2E-2497-1640B8CFB7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3992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C1F1A-C2FD-0E2E-2497-1640B8CFB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0D8F34B8-DFAD-6DD7-E1A1-4572B7969D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200" y="1880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0D3C277-40A7-31AF-87D8-848A84CD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5352" y="1880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B0BFB5D-1E54-FF08-195B-949B6341E16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7200" y="4256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70C4541-64E0-0D36-F531-9180AEBAAD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5352" y="4256213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D3FBE01-C9A4-F88D-C153-2816D6207A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8040" y="1880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5760">
              <a:defRPr>
                <a:solidFill>
                  <a:schemeClr val="bg1"/>
                </a:solidFill>
              </a:defRPr>
            </a:lvl3pPr>
            <a:lvl4pPr marL="548640" indent="-182880">
              <a:defRPr>
                <a:solidFill>
                  <a:schemeClr val="bg1"/>
                </a:solidFill>
              </a:defRPr>
            </a:lvl4pPr>
            <a:lvl5pPr marL="73152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004DE48-1AC3-4F21-0968-B389090443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00744" y="4256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5760">
              <a:defRPr>
                <a:solidFill>
                  <a:schemeClr val="bg1"/>
                </a:solidFill>
              </a:defRPr>
            </a:lvl3pPr>
            <a:lvl4pPr marL="548640" indent="-182880">
              <a:defRPr>
                <a:solidFill>
                  <a:schemeClr val="bg1"/>
                </a:solidFill>
              </a:defRPr>
            </a:lvl4pPr>
            <a:lvl5pPr marL="73152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84A23D9-9F8C-5A70-1B87-0DD004B8D9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98040" y="4256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5760">
              <a:defRPr>
                <a:solidFill>
                  <a:schemeClr val="bg1"/>
                </a:solidFill>
              </a:defRPr>
            </a:lvl3pPr>
            <a:lvl4pPr marL="548640" indent="-182880">
              <a:defRPr>
                <a:solidFill>
                  <a:schemeClr val="bg1"/>
                </a:solidFill>
              </a:defRPr>
            </a:lvl4pPr>
            <a:lvl5pPr marL="73152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455C2-E21F-06D2-DADD-7FD7A0C6A036}"/>
              </a:ext>
            </a:extLst>
          </p:cNvPr>
          <p:cNvSpPr/>
          <p:nvPr/>
        </p:nvSpPr>
        <p:spPr>
          <a:xfrm>
            <a:off x="6254496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116F3-3D63-C235-3E40-D7EA6B934CF2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46C436-A721-2D60-1AEA-13F0DD3A9223}"/>
              </a:ext>
            </a:extLst>
          </p:cNvPr>
          <p:cNvSpPr/>
          <p:nvPr/>
        </p:nvSpPr>
        <p:spPr>
          <a:xfrm>
            <a:off x="6245352" y="4044901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ED75E-FA16-E5BA-B5F1-A58E06F1A408}"/>
              </a:ext>
            </a:extLst>
          </p:cNvPr>
          <p:cNvSpPr/>
          <p:nvPr/>
        </p:nvSpPr>
        <p:spPr>
          <a:xfrm>
            <a:off x="450000" y="4044901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8DB5DD3-41BE-3F94-9CAF-1C6AF307A2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00744" y="1880213"/>
            <a:ext cx="3852000" cy="1944000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5760">
              <a:defRPr>
                <a:solidFill>
                  <a:schemeClr val="bg1"/>
                </a:solidFill>
              </a:defRPr>
            </a:lvl3pPr>
            <a:lvl4pPr marL="548640" indent="-182880">
              <a:defRPr>
                <a:solidFill>
                  <a:schemeClr val="bg1"/>
                </a:solidFill>
              </a:defRPr>
            </a:lvl4pPr>
            <a:lvl5pPr marL="73152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7685A54B-009E-7531-D093-9C1E6AA6E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F09F11E-B446-F54E-C136-D44C717D20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D0D0C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51238909"/>
      </p:ext>
    </p:extLst>
  </p:cSld>
  <p:clrMapOvr>
    <a:masterClrMapping/>
  </p:clrMapOvr>
  <p:transition>
    <p:fade/>
  </p:transition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7C7A401-E3C4-4448-BB60-24DC9B089C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0233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5" progId="TCLayout.ActiveDocument.1">
                  <p:embed/>
                </p:oleObj>
              </mc:Choice>
              <mc:Fallback>
                <p:oleObj name="think-cell Slide" r:id="rId3" imgW="425" imgH="42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C7A401-E3C4-4448-BB60-24DC9B089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DFBE7610-ECB4-CA89-5B4C-9B0C6E8A570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76744" y="1883664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6E7011BF-A32B-4689-4585-D2226C8A39D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78000" y="1883664"/>
            <a:ext cx="1476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BEB426A-016F-1B65-1168-FF2235F36C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3491918"/>
            <a:ext cx="5495544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43CBCEE-6AB3-6F31-A1DF-F3F88E17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D7B41BD-8ED5-299A-47F6-EACF78AFCB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757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800" b="0" dirty="0">
                <a:solidFill>
                  <a:srgbClr val="D0D0C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79773-3B23-90E9-4D48-A5FDB54800E7}"/>
              </a:ext>
            </a:extLst>
          </p:cNvPr>
          <p:cNvSpPr/>
          <p:nvPr/>
        </p:nvSpPr>
        <p:spPr>
          <a:xfrm>
            <a:off x="6245352" y="1677307"/>
            <a:ext cx="55080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2B04A7-88BB-C053-00D5-6E084E746EAB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6306D7-050B-5308-5E5B-4221EF4A7F6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245352" y="3491918"/>
            <a:ext cx="5495544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18288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361950" indent="-18415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54864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731520" indent="-182880" algn="l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6DE0135C-F9C3-EE2B-FE85-1B28EA0EBB8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57200" y="1876425"/>
            <a:ext cx="3922713" cy="1482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9E80491-83AB-C6B3-9191-54EDF5F4418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39258" y="1876425"/>
            <a:ext cx="3922713" cy="1482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2811"/>
      </p:ext>
    </p:extLst>
  </p:cSld>
  <p:clrMapOvr>
    <a:masterClrMapping/>
  </p:clrMapOvr>
  <p:transition>
    <p:fade/>
  </p:transition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 descr="Deloitte logo">
            <a:extLst>
              <a:ext uri="{FF2B5EF4-FFF2-40B4-BE49-F238E27FC236}">
                <a16:creationId xmlns:a16="http://schemas.microsoft.com/office/drawing/2014/main" id="{4C074566-129B-653D-CAB9-0DAF93F2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92" y="-5466"/>
            <a:ext cx="2779773" cy="1308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DCC45-3C19-3948-0E04-7130E1BB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94852" y="5391335"/>
            <a:ext cx="1198880" cy="1198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3D15CE-E5F0-F2BC-ED67-49FBF51DF9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4852" y="5391335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08BB8-3F59-94E3-F05B-61A871C2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4FC1-974C-7199-7D71-60A88540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Follow TASK  |  www.actuarieskenya.or.ke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7D39-6931-9207-45B6-EA6C8243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DBD9-D5B2-143F-E38B-3A437388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34A1-78B7-F70B-7FD6-A386379C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6343E-C9AD-2D8A-A9E8-6ABF94C2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57666-BB75-C027-F053-9BC1D70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5C3C2-1230-F4FE-4354-2349F180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2A468-7BB8-F1FE-3F32-0AA45D58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F093-37A5-F0BD-3A95-F0F44845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3B7B4-97D9-5C08-D3ED-FCD058E64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755E5-54FE-29D6-A4B5-8DD5E2BDD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51AB-8F64-4C55-7AAE-4E636AE5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487DB-3A39-FE9A-3DDF-61E08585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0972-51AF-A022-1077-9F253BA0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image" Target="../media/image6.emf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8771B-A8CE-548E-72EB-1FFBADF6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FB23-5B0A-761F-A102-DEA003331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91BC-143B-D20D-1257-CDB41FBDE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65FD-CF9A-86D5-42CA-CD8F01D6C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4C7A-36E7-15AE-04A3-2D6619908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F87D1-A394-8CA3-734A-2F113B6B2E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432B7-C57A-19AC-F428-84277CE3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56" y="1148897"/>
            <a:ext cx="7968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3A9F2-441C-B0A2-1CD2-45C70CF2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456" y="2754085"/>
            <a:ext cx="7968344" cy="342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90FF-47C6-EA31-EC52-7EB235AC7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7EF3-C750-4CBB-BB51-8C6D9CAFDC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D269E-85C2-20A3-3B33-0586472C1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F6FC-3E13-FDDA-640F-7F3B2ADF7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6951-FCED-46FD-9759-D1158A2B540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1A3FE-ED9F-DF84-10CB-4F2F3ACBCC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455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005F83-B59E-4F3E-9DB6-AE89D7DCD88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A8DC91-21DD-4D3E-9D18-2B54682D150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02F8846-37C0-0B6F-CDA3-9BD16B6D9A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6356350"/>
            <a:ext cx="531190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8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63045233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45664"/>
            <a:ext cx="11274552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CaseCode"/>
          <p:cNvSpPr txBox="1"/>
          <p:nvPr/>
        </p:nvSpPr>
        <p:spPr>
          <a:xfrm>
            <a:off x="6335184" y="6519672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rgbClr val="75787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>
                <a:solidFill>
                  <a:srgbClr val="75787B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rgbClr val="75787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8" name="Copyright"/>
          <p:cNvSpPr txBox="1"/>
          <p:nvPr/>
        </p:nvSpPr>
        <p:spPr>
          <a:xfrm>
            <a:off x="457200" y="6519672"/>
            <a:ext cx="5355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rgbClr val="75787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800" noProof="0">
                <a:solidFill>
                  <a:srgbClr val="75787B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>
                <a:solidFill>
                  <a:srgbClr val="75787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0093" y="1679602"/>
            <a:ext cx="11274552" cy="4661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6826" y="6519672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rgbClr val="75787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800" noProof="0">
              <a:solidFill>
                <a:srgbClr val="75787B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</p:sldLayoutIdLst>
  <p:transition>
    <p:fade/>
  </p:transition>
  <p:hf hd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Aptos" panose="020B000402020202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SzPct val="100000"/>
        <a:buFontTx/>
        <a:buNone/>
        <a:defRPr sz="1200" b="0" kern="120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1pPr>
      <a:lvl2pPr marL="179388" indent="-179388" algn="l" defTabSz="6858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2pPr>
      <a:lvl3pPr marL="360363" indent="-180975" algn="l" defTabSz="6858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Arial" panose="020B0604020202020204" pitchFamily="34" charset="0"/>
        <a:buChar char="−"/>
        <a:defRPr lang="en-US" sz="1200" b="0" kern="120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3pPr>
      <a:lvl4pPr marL="538163" indent="-177800" algn="l" defTabSz="6858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Arial" panose="020B0604020202020204" pitchFamily="34" charset="0"/>
        <a:buChar char="◦"/>
        <a:defRPr lang="en-US" sz="1200" b="0" kern="1200" baseline="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4pPr>
      <a:lvl5pPr marL="717550" indent="-179388" algn="l" defTabSz="598885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Arial" panose="020B0604020202020204" pitchFamily="34" charset="0"/>
        <a:buChar char="−"/>
        <a:tabLst/>
        <a:defRPr lang="en-US" sz="1200" b="0" kern="1200" baseline="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5pPr>
      <a:lvl6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5" orient="horz" pos="4008">
          <p15:clr>
            <a:srgbClr val="F26B43"/>
          </p15:clr>
        </p15:guide>
        <p15:guide id="49" orient="horz" pos="432">
          <p15:clr>
            <a:srgbClr val="F26B43"/>
          </p15:clr>
        </p15:guide>
        <p15:guide id="68" orient="horz" pos="4104">
          <p15:clr>
            <a:srgbClr val="F26B43"/>
          </p15:clr>
        </p15:guide>
        <p15:guide id="70" orient="horz" pos="1056">
          <p15:clr>
            <a:srgbClr val="F26B43"/>
          </p15:clr>
        </p15:guide>
        <p15:guide id="71" orient="horz" pos="216">
          <p15:clr>
            <a:srgbClr val="F26B43"/>
          </p15:clr>
        </p15:guide>
        <p15:guide id="72" pos="3840">
          <p15:clr>
            <a:srgbClr val="F26B43"/>
          </p15:clr>
        </p15:guide>
        <p15:guide id="73" pos="3936">
          <p15:clr>
            <a:srgbClr val="F26B43"/>
          </p15:clr>
        </p15:guide>
        <p15:guide id="74" pos="288">
          <p15:clr>
            <a:srgbClr val="F26B43"/>
          </p15:clr>
        </p15:guide>
        <p15:guide id="76" pos="3744">
          <p15:clr>
            <a:srgbClr val="F26B43"/>
          </p15:clr>
        </p15:guide>
        <p15:guide id="84" pos="73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5" Type="http://schemas.openxmlformats.org/officeDocument/2006/relationships/hyperlink" Target="https://www.dreamstime.com/medical-piggy-bank-money-stethoscope-white-blue-cross-sits-amongst-stacks-coins-dollar-bills-representing-financial-image379866686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3F8CC-9EA2-20D5-F5C9-40D3B846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9EC0F7-0DB8-47EF-D23D-29322E38730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48987" y="2878552"/>
            <a:ext cx="8343014" cy="20256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Navigating Longevity Risk in Post-Retirement Medical Funds(PRMF)</a:t>
            </a:r>
            <a:endParaRPr lang="en-US" sz="4000" dirty="0"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4594B-F980-7411-8B88-F09921AF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75" y="177914"/>
            <a:ext cx="5197312" cy="21022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4A069E-4B9B-1094-814A-415E9A9F55FA}"/>
              </a:ext>
            </a:extLst>
          </p:cNvPr>
          <p:cNvSpPr/>
          <p:nvPr/>
        </p:nvSpPr>
        <p:spPr>
          <a:xfrm>
            <a:off x="11863636" y="607520"/>
            <a:ext cx="92701" cy="1243051"/>
          </a:xfrm>
          <a:prstGeom prst="rect">
            <a:avLst/>
          </a:prstGeom>
          <a:solidFill>
            <a:srgbClr val="A72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A9CE50-1810-FF84-2158-E1506DA45B69}"/>
              </a:ext>
            </a:extLst>
          </p:cNvPr>
          <p:cNvSpPr/>
          <p:nvPr/>
        </p:nvSpPr>
        <p:spPr>
          <a:xfrm>
            <a:off x="11863636" y="1850571"/>
            <a:ext cx="92701" cy="607520"/>
          </a:xfrm>
          <a:prstGeom prst="rect">
            <a:avLst/>
          </a:prstGeom>
          <a:solidFill>
            <a:srgbClr val="E29C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latin typeface="Aptos" panose="020B00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4773C5-BDE1-4234-8281-11A9F5D6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3" y="256500"/>
            <a:ext cx="2207316" cy="6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828971-9F1F-212A-18C2-087B75308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BB56-5434-3304-239C-28169CFB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529" y="131208"/>
            <a:ext cx="8029353" cy="84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BRIDGING THE GAP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B0D6DB1-96F2-C635-088D-AFFC6FF28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695216"/>
              </p:ext>
            </p:extLst>
          </p:nvPr>
        </p:nvGraphicFramePr>
        <p:xfrm>
          <a:off x="4246820" y="1275907"/>
          <a:ext cx="7789236" cy="452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771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7784-FE88-053E-599E-DE2BC704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737" y="74428"/>
            <a:ext cx="6975142" cy="595423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BRIDGING THE GAP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E8F28-F4FB-2B40-0F4A-2BF1AFA2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9179" y="1164264"/>
            <a:ext cx="4979730" cy="4928191"/>
          </a:xfrm>
        </p:spPr>
        <p:txBody>
          <a:bodyPr>
            <a:norm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1"/>
            </a:pPr>
            <a:r>
              <a:rPr lang="en-US" b="1" kern="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Income Draw Down Funds</a:t>
            </a:r>
            <a:endParaRPr lang="en-US" b="1" kern="0">
              <a:solidFill>
                <a:sysClr val="windowText" lastClr="000000"/>
              </a:solidFill>
              <a:latin typeface="Aptos" panose="020B0004020202020204" pitchFamily="34" charset="0"/>
            </a:endParaRPr>
          </a:p>
          <a:p>
            <a:pPr marL="761238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Annual withdrawals for medical premiums, balance continues to earn interest</a:t>
            </a:r>
            <a:endParaRPr lang="en-US" sz="1600">
              <a:latin typeface="Aptos" panose="020B0004020202020204" pitchFamily="34" charset="0"/>
            </a:endParaRPr>
          </a:p>
          <a:p>
            <a:pPr marL="761238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May be accessed as lumpsum if need arises offering more flexibility than annuities</a:t>
            </a:r>
            <a:endParaRPr lang="en-US" sz="1600">
              <a:latin typeface="Aptos" panose="020B0004020202020204" pitchFamily="34" charset="0"/>
            </a:endParaRPr>
          </a:p>
          <a:p>
            <a:pPr marL="761238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Insurers may charge management fees instead of profit-loading</a:t>
            </a:r>
            <a:endParaRPr lang="en-US" sz="1600">
              <a:latin typeface="Aptos" panose="020B0004020202020204" pitchFamily="34" charset="0"/>
            </a:endParaRPr>
          </a:p>
          <a:p>
            <a:pPr marL="475488" lvl="2"/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Risks</a:t>
            </a:r>
            <a:endParaRPr lang="en-US" b="1">
              <a:latin typeface="Aptos" panose="020B0004020202020204" pitchFamily="34" charset="0"/>
            </a:endParaRPr>
          </a:p>
          <a:p>
            <a:pPr marL="669798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Market volatility may affect returns</a:t>
            </a:r>
            <a:endParaRPr lang="en-US" sz="1600">
              <a:latin typeface="Aptos" panose="020B0004020202020204" pitchFamily="34" charset="0"/>
            </a:endParaRPr>
          </a:p>
          <a:p>
            <a:pPr marL="669798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Lower returns may lead to faster depletion</a:t>
            </a:r>
            <a:endParaRPr lang="en-US" sz="1600">
              <a:latin typeface="Aptos" panose="020B0004020202020204" pitchFamily="34" charset="0"/>
            </a:endParaRPr>
          </a:p>
          <a:p>
            <a:pPr marL="669798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Need for sophisticated fund management</a:t>
            </a:r>
            <a:endParaRPr lang="en-US" sz="1600">
              <a:latin typeface="Aptos" panose="020B00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endParaRPr lang="LID4096" dirty="0">
              <a:latin typeface="Aptos" panose="020B0004020202020204" pitchFamily="34" charset="0"/>
            </a:endParaRPr>
          </a:p>
        </p:txBody>
      </p:sp>
      <p:sp>
        <p:nvSpPr>
          <p:cNvPr id="5" name="Rectangle 4" descr="IV">
            <a:extLst>
              <a:ext uri="{FF2B5EF4-FFF2-40B4-BE49-F238E27FC236}">
                <a16:creationId xmlns:a16="http://schemas.microsoft.com/office/drawing/2014/main" id="{7BF24BC1-289A-88C3-D373-24197FEE063B}"/>
              </a:ext>
            </a:extLst>
          </p:cNvPr>
          <p:cNvSpPr/>
          <p:nvPr/>
        </p:nvSpPr>
        <p:spPr>
          <a:xfrm>
            <a:off x="4032932" y="967562"/>
            <a:ext cx="2176481" cy="3561907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502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D20CC-EDC1-E86C-A754-D4628F39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8B4B-0F2C-F71B-449E-093E4BB0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060" y="88678"/>
            <a:ext cx="8029353" cy="84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SUMMARY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47333C8-4B86-13E0-B938-9FE55F720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066651"/>
              </p:ext>
            </p:extLst>
          </p:nvPr>
        </p:nvGraphicFramePr>
        <p:xfrm>
          <a:off x="4027967" y="935665"/>
          <a:ext cx="8029352" cy="503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7421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1C6D7-F065-C3F7-BE3A-184994AA0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143B-BBC5-920C-E2A4-1031801F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881" y="452870"/>
            <a:ext cx="6975142" cy="595423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POLICY IMPLICATIONS</a:t>
            </a:r>
            <a:endParaRPr lang="LID4096" dirty="0"/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00F2558F-A37A-BD53-B1B2-64FBB55CB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510519"/>
              </p:ext>
            </p:extLst>
          </p:nvPr>
        </p:nvGraphicFramePr>
        <p:xfrm>
          <a:off x="3858201" y="750582"/>
          <a:ext cx="8209751" cy="523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17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CD0A-F4A1-0254-B505-55662269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286604"/>
            <a:ext cx="10940902" cy="1340178"/>
          </a:xfrm>
        </p:spPr>
        <p:txBody>
          <a:bodyPr>
            <a:normAutofit/>
          </a:bodyPr>
          <a:lstStyle/>
          <a:p>
            <a:r>
              <a:rPr lang="en-US" sz="4400" b="1">
                <a:latin typeface="Aptos" panose="020B0004020202020204" pitchFamily="34" charset="0"/>
              </a:rPr>
              <a:t>GLOBAL BEST PRACTICES</a:t>
            </a:r>
            <a:br>
              <a:rPr lang="en-US" sz="4400" b="1">
                <a:latin typeface="Aptos" panose="020B0004020202020204" pitchFamily="34" charset="0"/>
              </a:rPr>
            </a:br>
            <a:r>
              <a:rPr lang="en-US" sz="2800" b="1">
                <a:latin typeface="Aptos" panose="020B0004020202020204" pitchFamily="34" charset="0"/>
              </a:rPr>
              <a:t>Top  5  Countries (GINI Coefficient)</a:t>
            </a:r>
            <a:endParaRPr lang="en-KE" sz="2800" b="1"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6D7AA0-D8A3-6032-20FD-A8C2C8ADC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983521"/>
              </p:ext>
            </p:extLst>
          </p:nvPr>
        </p:nvGraphicFramePr>
        <p:xfrm>
          <a:off x="1209423" y="1975131"/>
          <a:ext cx="10263709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61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F863-6EE6-CC92-DB60-07A6DED0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883" y="255625"/>
            <a:ext cx="6955466" cy="541817"/>
          </a:xfrm>
        </p:spPr>
        <p:txBody>
          <a:bodyPr>
            <a:noAutofit/>
          </a:bodyPr>
          <a:lstStyle/>
          <a:p>
            <a:r>
              <a:rPr lang="en-US" b="1">
                <a:latin typeface="Aptos" panose="020B0004020202020204" pitchFamily="34" charset="0"/>
              </a:rPr>
              <a:t>REFERENCES</a:t>
            </a:r>
            <a:endParaRPr lang="en-KE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1700-072F-9713-209B-79AAFB1A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558" y="921858"/>
            <a:ext cx="7540256" cy="48303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Retirement Benefits Act (Kenya), Section 55(3)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OECD (2021). "Retirement income systems in emerging economies"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World Bank (2022). “Health Financing and Aging Populations in Sub-Saharan Africa”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Association of Retirement Benefits Schemes (ARBS)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Aptos" panose="020B0004020202020204" pitchFamily="34" charset="0"/>
              </a:rPr>
              <a:t>Insurer product manuals and underwriting guidelines (Kenya, Uganda, Tanzania)</a:t>
            </a:r>
            <a:endParaRPr lang="en-KE" sz="20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60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ggy bank with money and coins&#10;&#10;AI-generated content may be incorrect.">
            <a:extLst>
              <a:ext uri="{FF2B5EF4-FFF2-40B4-BE49-F238E27FC236}">
                <a16:creationId xmlns:a16="http://schemas.microsoft.com/office/drawing/2014/main" id="{AD9C5DBA-9EA3-C5CE-E760-F265C15591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3590924" y="-148846"/>
            <a:ext cx="8601076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2B6E-31E4-B702-59F2-6AA9ABB25FF0}"/>
              </a:ext>
            </a:extLst>
          </p:cNvPr>
          <p:cNvSpPr txBox="1"/>
          <p:nvPr/>
        </p:nvSpPr>
        <p:spPr>
          <a:xfrm>
            <a:off x="3762390" y="127396"/>
            <a:ext cx="8051919" cy="851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INTRODUCTION</a:t>
            </a:r>
            <a:r>
              <a:rPr lang="en-US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17" name="TextBox 3">
            <a:extLst>
              <a:ext uri="{FF2B5EF4-FFF2-40B4-BE49-F238E27FC236}">
                <a16:creationId xmlns:a16="http://schemas.microsoft.com/office/drawing/2014/main" id="{1F0D505C-688A-5E50-72DE-BFE819725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298714"/>
              </p:ext>
            </p:extLst>
          </p:nvPr>
        </p:nvGraphicFramePr>
        <p:xfrm>
          <a:off x="3810000" y="925032"/>
          <a:ext cx="8382000" cy="497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2474E0-81B9-B650-2E7F-C780E5A1DABE}"/>
              </a:ext>
            </a:extLst>
          </p:cNvPr>
          <p:cNvSpPr txBox="1"/>
          <p:nvPr/>
        </p:nvSpPr>
        <p:spPr>
          <a:xfrm>
            <a:off x="4136065" y="5816010"/>
            <a:ext cx="51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ptos" panose="020B0004020202020204" pitchFamily="34" charset="0"/>
              </a:rPr>
              <a:t>Source: </a:t>
            </a:r>
            <a:r>
              <a:rPr lang="en-US" b="1">
                <a:latin typeface="Aptos" panose="020B0004020202020204" pitchFamily="34" charset="0"/>
              </a:rPr>
              <a:t>WHO</a:t>
            </a:r>
            <a:endParaRPr lang="en-KE" b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93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CC3B8-9282-5005-9803-61EECC8E6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FA57-6631-4C4C-21E8-C8D5E7A1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452" y="200024"/>
            <a:ext cx="7854619" cy="648585"/>
          </a:xfrm>
        </p:spPr>
        <p:txBody>
          <a:bodyPr>
            <a:noAutofit/>
          </a:bodyPr>
          <a:lstStyle/>
          <a:p>
            <a:r>
              <a:rPr lang="en-US" sz="4000" b="1">
                <a:latin typeface="Aptos" panose="020B0004020202020204" pitchFamily="34" charset="0"/>
              </a:rPr>
              <a:t>THE GAP</a:t>
            </a:r>
            <a:endParaRPr lang="LID4096" sz="4000" b="1">
              <a:latin typeface="Aptos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A664-594A-B110-3335-A1FC4CF05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1674" y="3615069"/>
            <a:ext cx="5809013" cy="25528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Aptos" panose="020B0004020202020204" pitchFamily="34" charset="0"/>
              </a:rPr>
              <a:t>The findings from </a:t>
            </a:r>
            <a:r>
              <a:rPr lang="en-US" sz="1400" b="1">
                <a:latin typeface="Aptos" panose="020B0004020202020204" pitchFamily="34" charset="0"/>
              </a:rPr>
              <a:t>the RBA pensioners survey 2024 </a:t>
            </a:r>
            <a:r>
              <a:rPr lang="en-US" sz="1400">
                <a:latin typeface="Aptos" panose="020B0004020202020204" pitchFamily="34" charset="0"/>
              </a:rPr>
              <a:t>were</a:t>
            </a:r>
            <a:r>
              <a:rPr lang="en-US" sz="1400" b="1">
                <a:latin typeface="Aptos" panose="020B0004020202020204" pitchFamily="34" charset="0"/>
              </a:rPr>
              <a:t>;</a:t>
            </a:r>
          </a:p>
          <a:p>
            <a:pPr marL="266700" indent="-2667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b="1">
                <a:latin typeface="Aptos" panose="020B0004020202020204" pitchFamily="34" charset="0"/>
              </a:rPr>
              <a:t>71%</a:t>
            </a:r>
            <a:r>
              <a:rPr lang="en-US" sz="1400">
                <a:latin typeface="Aptos" panose="020B0004020202020204" pitchFamily="34" charset="0"/>
              </a:rPr>
              <a:t> of respondents had health Insurance.</a:t>
            </a:r>
          </a:p>
          <a:p>
            <a:pPr marL="266700" indent="-2667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>
                <a:latin typeface="Aptos" panose="020B0004020202020204" pitchFamily="34" charset="0"/>
              </a:rPr>
              <a:t>Of the insured, 81% were covered by NHIF, 17% had private insurance, and 2% had other types of insurance.</a:t>
            </a:r>
          </a:p>
          <a:p>
            <a:pPr marL="266700" indent="-2667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>
                <a:latin typeface="Aptos" panose="020B0004020202020204" pitchFamily="34" charset="0"/>
              </a:rPr>
              <a:t>77% of insured paid premiums themselves; 16% via retirement schemes.</a:t>
            </a:r>
          </a:p>
          <a:p>
            <a:pPr marL="266700" indent="-2667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>
                <a:latin typeface="Aptos" panose="020B0004020202020204" pitchFamily="34" charset="0"/>
              </a:rPr>
              <a:t>For the uninsured, 84% paid medical costs out-of-pocket.</a:t>
            </a:r>
          </a:p>
          <a:p>
            <a:pPr marL="266700" indent="-2667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>
                <a:latin typeface="Aptos" panose="020B0004020202020204" pitchFamily="34" charset="0"/>
              </a:rPr>
              <a:t>Majority rely on NHIF, but significant uninsured group faces direct medical expenses.</a:t>
            </a:r>
          </a:p>
          <a:p>
            <a:endParaRPr lang="LID4096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4DDD407-54BC-6D83-CE68-113CC8F1A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82897"/>
              </p:ext>
            </p:extLst>
          </p:nvPr>
        </p:nvGraphicFramePr>
        <p:xfrm>
          <a:off x="4069427" y="1189296"/>
          <a:ext cx="3675062" cy="183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56C54C8-F6D5-38D3-86BC-D70F66AA0E2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30982506"/>
                  </p:ext>
                </p:extLst>
              </p:nvPr>
            </p:nvGraphicFramePr>
            <p:xfrm>
              <a:off x="8269288" y="1248110"/>
              <a:ext cx="3809298" cy="20999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56C54C8-F6D5-38D3-86BC-D70F66AA0E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9288" y="1248110"/>
                <a:ext cx="3809298" cy="2099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81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9A95-99B1-FACD-B3A6-2CF62C42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891" y="584254"/>
            <a:ext cx="7634882" cy="595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>
                <a:latin typeface="Aptos" panose="020B0004020202020204" pitchFamily="34" charset="0"/>
              </a:rPr>
              <a:t>WHAT IS A PRMF</a:t>
            </a:r>
            <a:r>
              <a:rPr lang="en-US" sz="3800" b="1">
                <a:latin typeface="Aptos" panose="020B0004020202020204" pitchFamily="34" charset="0"/>
              </a:rPr>
              <a:t>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57682D2-193C-FD24-64E4-2177F203B5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572674"/>
              </p:ext>
            </p:extLst>
          </p:nvPr>
        </p:nvGraphicFramePr>
        <p:xfrm>
          <a:off x="3830228" y="584254"/>
          <a:ext cx="7849304" cy="39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9683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C1254-7ED9-F585-627A-ABD98CA32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D328-7AFF-C106-116E-8DA6E769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399" y="687469"/>
            <a:ext cx="8206601" cy="78728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>
                <a:latin typeface="Aptos" panose="020B0004020202020204" pitchFamily="34" charset="0"/>
              </a:rPr>
              <a:t>CONTRIBUTION OPTIONS FOR PRMF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A6E756CF-4419-8593-218A-D33B7B350CBD}"/>
              </a:ext>
            </a:extLst>
          </p:cNvPr>
          <p:cNvSpPr/>
          <p:nvPr/>
        </p:nvSpPr>
        <p:spPr>
          <a:xfrm>
            <a:off x="3902149" y="3662225"/>
            <a:ext cx="1275907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anchor="t" anchorCtr="1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1200">
                <a:latin typeface="Aptos" panose="020B0004020202020204" pitchFamily="34" charset="0"/>
              </a:rPr>
              <a:t>Employer and Employee or Both shall make contributions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1AC01796-0B6E-7FB6-37FA-7AF54D51F9E0}"/>
              </a:ext>
            </a:extLst>
          </p:cNvPr>
          <p:cNvSpPr/>
          <p:nvPr/>
        </p:nvSpPr>
        <p:spPr>
          <a:xfrm>
            <a:off x="8002954" y="3662225"/>
            <a:ext cx="1755964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anchor="t" anchorCtr="1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1200">
                <a:latin typeface="Aptos" panose="020B0004020202020204" pitchFamily="34" charset="0"/>
              </a:rPr>
              <a:t>Contributions may be based upon target post retirement medical benefits.</a:t>
            </a: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3E0B4AD5-6CA8-4DA0-476D-A7512C54A706}"/>
              </a:ext>
            </a:extLst>
          </p:cNvPr>
          <p:cNvSpPr/>
          <p:nvPr/>
        </p:nvSpPr>
        <p:spPr>
          <a:xfrm>
            <a:off x="5606964" y="3662225"/>
            <a:ext cx="1755963" cy="92333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anchor="t" anchorCtr="1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1200" b="1">
                <a:latin typeface="Aptos" panose="020B0004020202020204" pitchFamily="34" charset="0"/>
              </a:rPr>
              <a:t>Contributions</a:t>
            </a:r>
            <a:r>
              <a:rPr lang="en-US" sz="1200">
                <a:latin typeface="Aptos" panose="020B0004020202020204" pitchFamily="34" charset="0"/>
              </a:rPr>
              <a:t> may be a shilling amount or a fixed percentage of the member's pensionable emoluments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2ED60C8F-A963-3BCD-DD5E-873761842993}"/>
              </a:ext>
            </a:extLst>
          </p:cNvPr>
          <p:cNvSpPr/>
          <p:nvPr/>
        </p:nvSpPr>
        <p:spPr>
          <a:xfrm>
            <a:off x="10398945" y="3662225"/>
            <a:ext cx="1755961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anchor="t" anchorCtr="1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1200">
                <a:latin typeface="Aptos" panose="020B0004020202020204" pitchFamily="34" charset="0"/>
              </a:rPr>
              <a:t>The medical fund rules shall allow for the variation of contribution rates upon reasonable notice to the trustees.</a:t>
            </a:r>
          </a:p>
        </p:txBody>
      </p:sp>
      <p:sp>
        <p:nvSpPr>
          <p:cNvPr id="38" name="Oval 58">
            <a:extLst>
              <a:ext uri="{FF2B5EF4-FFF2-40B4-BE49-F238E27FC236}">
                <a16:creationId xmlns:a16="http://schemas.microsoft.com/office/drawing/2014/main" id="{44213DC2-1C94-4FB2-EDE1-A014EDCD7304}"/>
              </a:ext>
            </a:extLst>
          </p:cNvPr>
          <p:cNvSpPr/>
          <p:nvPr/>
        </p:nvSpPr>
        <p:spPr>
          <a:xfrm>
            <a:off x="6004090" y="1917139"/>
            <a:ext cx="1089304" cy="108930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48" name="Straight Connector 7">
            <a:extLst>
              <a:ext uri="{FF2B5EF4-FFF2-40B4-BE49-F238E27FC236}">
                <a16:creationId xmlns:a16="http://schemas.microsoft.com/office/drawing/2014/main" id="{2B27555F-A0A0-7F5C-3B4F-7C6D0CE9B536}"/>
              </a:ext>
            </a:extLst>
          </p:cNvPr>
          <p:cNvCxnSpPr/>
          <p:nvPr/>
        </p:nvCxnSpPr>
        <p:spPr>
          <a:xfrm>
            <a:off x="3349201" y="3441671"/>
            <a:ext cx="1755961" cy="0"/>
          </a:xfrm>
          <a:prstGeom prst="line">
            <a:avLst/>
          </a:prstGeom>
          <a:noFill/>
          <a:ln>
            <a:solidFill>
              <a:srgbClr val="43B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F2707B0B-60B7-D924-378E-252DD2F78844}"/>
              </a:ext>
            </a:extLst>
          </p:cNvPr>
          <p:cNvCxnSpPr/>
          <p:nvPr/>
        </p:nvCxnSpPr>
        <p:spPr>
          <a:xfrm>
            <a:off x="10398945" y="3441671"/>
            <a:ext cx="1755961" cy="0"/>
          </a:xfrm>
          <a:prstGeom prst="line">
            <a:avLst/>
          </a:prstGeom>
          <a:noFill/>
          <a:ln>
            <a:solidFill>
              <a:srgbClr val="43B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">
            <a:extLst>
              <a:ext uri="{FF2B5EF4-FFF2-40B4-BE49-F238E27FC236}">
                <a16:creationId xmlns:a16="http://schemas.microsoft.com/office/drawing/2014/main" id="{372DCFEA-6247-9F2D-18AE-9090B7C2CE1A}"/>
              </a:ext>
            </a:extLst>
          </p:cNvPr>
          <p:cNvCxnSpPr/>
          <p:nvPr/>
        </p:nvCxnSpPr>
        <p:spPr>
          <a:xfrm>
            <a:off x="5606967" y="3441671"/>
            <a:ext cx="1755961" cy="0"/>
          </a:xfrm>
          <a:prstGeom prst="line">
            <a:avLst/>
          </a:prstGeom>
          <a:noFill/>
          <a:ln>
            <a:solidFill>
              <a:srgbClr val="43B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7">
            <a:extLst>
              <a:ext uri="{FF2B5EF4-FFF2-40B4-BE49-F238E27FC236}">
                <a16:creationId xmlns:a16="http://schemas.microsoft.com/office/drawing/2014/main" id="{8997F668-3118-6180-2221-3DC1A8D81A4A}"/>
              </a:ext>
            </a:extLst>
          </p:cNvPr>
          <p:cNvCxnSpPr/>
          <p:nvPr/>
        </p:nvCxnSpPr>
        <p:spPr>
          <a:xfrm>
            <a:off x="8002957" y="3441671"/>
            <a:ext cx="1755961" cy="0"/>
          </a:xfrm>
          <a:prstGeom prst="line">
            <a:avLst/>
          </a:prstGeom>
          <a:noFill/>
          <a:ln>
            <a:solidFill>
              <a:srgbClr val="43B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 descr="Bar Graph with Upward Trend">
            <a:extLst>
              <a:ext uri="{FF2B5EF4-FFF2-40B4-BE49-F238E27FC236}">
                <a16:creationId xmlns:a16="http://schemas.microsoft.com/office/drawing/2014/main" id="{DEB7F413-311F-93E7-7416-A945D90C253B}"/>
              </a:ext>
            </a:extLst>
          </p:cNvPr>
          <p:cNvSpPr/>
          <p:nvPr/>
        </p:nvSpPr>
        <p:spPr>
          <a:xfrm>
            <a:off x="6210913" y="2203929"/>
            <a:ext cx="578247" cy="5788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grpSp>
        <p:nvGrpSpPr>
          <p:cNvPr id="61" name="Graphic 6">
            <a:extLst>
              <a:ext uri="{FF2B5EF4-FFF2-40B4-BE49-F238E27FC236}">
                <a16:creationId xmlns:a16="http://schemas.microsoft.com/office/drawing/2014/main" id="{9E000536-D205-C84F-CA26-EC036054A309}"/>
              </a:ext>
            </a:extLst>
          </p:cNvPr>
          <p:cNvGrpSpPr/>
          <p:nvPr/>
        </p:nvGrpSpPr>
        <p:grpSpPr>
          <a:xfrm>
            <a:off x="10659780" y="1982095"/>
            <a:ext cx="1080000" cy="1080000"/>
            <a:chOff x="9277549" y="4310627"/>
            <a:chExt cx="362309" cy="361971"/>
          </a:xfrm>
          <a:solidFill>
            <a:schemeClr val="accent1"/>
          </a:solidFill>
        </p:grpSpPr>
        <p:sp>
          <p:nvSpPr>
            <p:cNvPr id="62" name="Graphic 6">
              <a:extLst>
                <a:ext uri="{FF2B5EF4-FFF2-40B4-BE49-F238E27FC236}">
                  <a16:creationId xmlns:a16="http://schemas.microsoft.com/office/drawing/2014/main" id="{59E7A04C-A45F-A5EE-264E-2F87CEA6B55E}"/>
                </a:ext>
              </a:extLst>
            </p:cNvPr>
            <p:cNvSpPr/>
            <p:nvPr/>
          </p:nvSpPr>
          <p:spPr>
            <a:xfrm>
              <a:off x="9361896" y="4402556"/>
              <a:ext cx="77318" cy="70223"/>
            </a:xfrm>
            <a:custGeom>
              <a:avLst/>
              <a:gdLst>
                <a:gd name="connsiteX0" fmla="*/ 77318 w 77318"/>
                <a:gd name="connsiteY0" fmla="*/ 0 h 70223"/>
                <a:gd name="connsiteX1" fmla="*/ 0 w 77318"/>
                <a:gd name="connsiteY1" fmla="*/ 70224 h 70223"/>
                <a:gd name="connsiteX2" fmla="*/ 50481 w 77318"/>
                <a:gd name="connsiteY2" fmla="*/ 70224 h 70223"/>
                <a:gd name="connsiteX3" fmla="*/ 77318 w 77318"/>
                <a:gd name="connsiteY3" fmla="*/ 0 h 7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18" h="70223">
                  <a:moveTo>
                    <a:pt x="77318" y="0"/>
                  </a:moveTo>
                  <a:cubicBezTo>
                    <a:pt x="38978" y="7022"/>
                    <a:pt x="7029" y="35750"/>
                    <a:pt x="0" y="70224"/>
                  </a:cubicBezTo>
                  <a:cubicBezTo>
                    <a:pt x="11502" y="66394"/>
                    <a:pt x="31311" y="62563"/>
                    <a:pt x="50481" y="70224"/>
                  </a:cubicBezTo>
                  <a:cubicBezTo>
                    <a:pt x="53037" y="34474"/>
                    <a:pt x="66456" y="12768"/>
                    <a:pt x="77318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6">
              <a:extLst>
                <a:ext uri="{FF2B5EF4-FFF2-40B4-BE49-F238E27FC236}">
                  <a16:creationId xmlns:a16="http://schemas.microsoft.com/office/drawing/2014/main" id="{343FBA75-B08E-3739-3BD8-7B152D048B23}"/>
                </a:ext>
              </a:extLst>
            </p:cNvPr>
            <p:cNvSpPr/>
            <p:nvPr/>
          </p:nvSpPr>
          <p:spPr>
            <a:xfrm>
              <a:off x="9478832" y="4402556"/>
              <a:ext cx="77318" cy="71500"/>
            </a:xfrm>
            <a:custGeom>
              <a:avLst/>
              <a:gdLst>
                <a:gd name="connsiteX0" fmla="*/ 0 w 77318"/>
                <a:gd name="connsiteY0" fmla="*/ 0 h 71500"/>
                <a:gd name="connsiteX1" fmla="*/ 26837 w 77318"/>
                <a:gd name="connsiteY1" fmla="*/ 71501 h 71500"/>
                <a:gd name="connsiteX2" fmla="*/ 77318 w 77318"/>
                <a:gd name="connsiteY2" fmla="*/ 69586 h 71500"/>
                <a:gd name="connsiteX3" fmla="*/ 0 w 77318"/>
                <a:gd name="connsiteY3" fmla="*/ 0 h 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18" h="71500">
                  <a:moveTo>
                    <a:pt x="0" y="0"/>
                  </a:moveTo>
                  <a:cubicBezTo>
                    <a:pt x="11501" y="12768"/>
                    <a:pt x="24921" y="35112"/>
                    <a:pt x="26837" y="71501"/>
                  </a:cubicBezTo>
                  <a:cubicBezTo>
                    <a:pt x="49841" y="63840"/>
                    <a:pt x="67094" y="66394"/>
                    <a:pt x="77318" y="69586"/>
                  </a:cubicBezTo>
                  <a:cubicBezTo>
                    <a:pt x="69650" y="35112"/>
                    <a:pt x="38340" y="7022"/>
                    <a:pt x="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6">
              <a:extLst>
                <a:ext uri="{FF2B5EF4-FFF2-40B4-BE49-F238E27FC236}">
                  <a16:creationId xmlns:a16="http://schemas.microsoft.com/office/drawing/2014/main" id="{61CBD56E-04DD-B0E1-45CC-EBFCC452A743}"/>
                </a:ext>
              </a:extLst>
            </p:cNvPr>
            <p:cNvSpPr/>
            <p:nvPr/>
          </p:nvSpPr>
          <p:spPr>
            <a:xfrm>
              <a:off x="9277549" y="4310627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181474 w 362309"/>
                <a:gd name="connsiteY4" fmla="*/ 0 h 361971"/>
                <a:gd name="connsiteX5" fmla="*/ 290103 w 362309"/>
                <a:gd name="connsiteY5" fmla="*/ 178113 h 361971"/>
                <a:gd name="connsiteX6" fmla="*/ 283074 w 362309"/>
                <a:gd name="connsiteY6" fmla="*/ 177475 h 361971"/>
                <a:gd name="connsiteX7" fmla="*/ 224925 w 362309"/>
                <a:gd name="connsiteY7" fmla="*/ 178113 h 361971"/>
                <a:gd name="connsiteX8" fmla="*/ 224925 w 362309"/>
                <a:gd name="connsiteY8" fmla="*/ 178113 h 361971"/>
                <a:gd name="connsiteX9" fmla="*/ 223648 w 362309"/>
                <a:gd name="connsiteY9" fmla="*/ 178113 h 361971"/>
                <a:gd name="connsiteX10" fmla="*/ 222369 w 362309"/>
                <a:gd name="connsiteY10" fmla="*/ 178113 h 361971"/>
                <a:gd name="connsiteX11" fmla="*/ 222369 w 362309"/>
                <a:gd name="connsiteY11" fmla="*/ 178113 h 361971"/>
                <a:gd name="connsiteX12" fmla="*/ 222369 w 362309"/>
                <a:gd name="connsiteY12" fmla="*/ 178113 h 361971"/>
                <a:gd name="connsiteX13" fmla="*/ 219814 w 362309"/>
                <a:gd name="connsiteY13" fmla="*/ 177475 h 361971"/>
                <a:gd name="connsiteX14" fmla="*/ 219814 w 362309"/>
                <a:gd name="connsiteY14" fmla="*/ 177475 h 361971"/>
                <a:gd name="connsiteX15" fmla="*/ 217897 w 362309"/>
                <a:gd name="connsiteY15" fmla="*/ 176198 h 361971"/>
                <a:gd name="connsiteX16" fmla="*/ 217897 w 362309"/>
                <a:gd name="connsiteY16" fmla="*/ 176198 h 361971"/>
                <a:gd name="connsiteX17" fmla="*/ 188503 w 362309"/>
                <a:gd name="connsiteY17" fmla="*/ 162792 h 361971"/>
                <a:gd name="connsiteX18" fmla="*/ 188503 w 362309"/>
                <a:gd name="connsiteY18" fmla="*/ 277703 h 361971"/>
                <a:gd name="connsiteX19" fmla="*/ 166138 w 362309"/>
                <a:gd name="connsiteY19" fmla="*/ 300047 h 361971"/>
                <a:gd name="connsiteX20" fmla="*/ 143774 w 362309"/>
                <a:gd name="connsiteY20" fmla="*/ 277703 h 361971"/>
                <a:gd name="connsiteX21" fmla="*/ 150164 w 362309"/>
                <a:gd name="connsiteY21" fmla="*/ 271319 h 361971"/>
                <a:gd name="connsiteX22" fmla="*/ 156553 w 362309"/>
                <a:gd name="connsiteY22" fmla="*/ 277703 h 361971"/>
                <a:gd name="connsiteX23" fmla="*/ 166138 w 362309"/>
                <a:gd name="connsiteY23" fmla="*/ 287279 h 361971"/>
                <a:gd name="connsiteX24" fmla="*/ 175723 w 362309"/>
                <a:gd name="connsiteY24" fmla="*/ 277703 h 361971"/>
                <a:gd name="connsiteX25" fmla="*/ 175723 w 362309"/>
                <a:gd name="connsiteY25" fmla="*/ 164068 h 361971"/>
                <a:gd name="connsiteX26" fmla="*/ 145690 w 362309"/>
                <a:gd name="connsiteY26" fmla="*/ 178113 h 361971"/>
                <a:gd name="connsiteX27" fmla="*/ 145051 w 362309"/>
                <a:gd name="connsiteY27" fmla="*/ 178752 h 361971"/>
                <a:gd name="connsiteX28" fmla="*/ 144412 w 362309"/>
                <a:gd name="connsiteY28" fmla="*/ 179390 h 361971"/>
                <a:gd name="connsiteX29" fmla="*/ 142495 w 362309"/>
                <a:gd name="connsiteY29" fmla="*/ 180028 h 361971"/>
                <a:gd name="connsiteX30" fmla="*/ 142495 w 362309"/>
                <a:gd name="connsiteY30" fmla="*/ 180028 h 361971"/>
                <a:gd name="connsiteX31" fmla="*/ 142495 w 362309"/>
                <a:gd name="connsiteY31" fmla="*/ 180028 h 361971"/>
                <a:gd name="connsiteX32" fmla="*/ 140579 w 362309"/>
                <a:gd name="connsiteY32" fmla="*/ 179390 h 361971"/>
                <a:gd name="connsiteX33" fmla="*/ 139940 w 362309"/>
                <a:gd name="connsiteY33" fmla="*/ 179390 h 361971"/>
                <a:gd name="connsiteX34" fmla="*/ 139300 w 362309"/>
                <a:gd name="connsiteY34" fmla="*/ 179390 h 361971"/>
                <a:gd name="connsiteX35" fmla="*/ 81152 w 362309"/>
                <a:gd name="connsiteY35" fmla="*/ 179390 h 361971"/>
                <a:gd name="connsiteX36" fmla="*/ 74762 w 362309"/>
                <a:gd name="connsiteY36" fmla="*/ 178752 h 361971"/>
                <a:gd name="connsiteX37" fmla="*/ 72206 w 362309"/>
                <a:gd name="connsiteY37" fmla="*/ 173006 h 361971"/>
                <a:gd name="connsiteX38" fmla="*/ 177640 w 362309"/>
                <a:gd name="connsiteY38" fmla="*/ 78523 h 361971"/>
                <a:gd name="connsiteX39" fmla="*/ 177640 w 362309"/>
                <a:gd name="connsiteY39" fmla="*/ 68309 h 361971"/>
                <a:gd name="connsiteX40" fmla="*/ 184030 w 362309"/>
                <a:gd name="connsiteY40" fmla="*/ 61925 h 361971"/>
                <a:gd name="connsiteX41" fmla="*/ 190420 w 362309"/>
                <a:gd name="connsiteY41" fmla="*/ 68309 h 361971"/>
                <a:gd name="connsiteX42" fmla="*/ 190420 w 362309"/>
                <a:gd name="connsiteY42" fmla="*/ 78523 h 361971"/>
                <a:gd name="connsiteX43" fmla="*/ 295854 w 362309"/>
                <a:gd name="connsiteY43" fmla="*/ 173006 h 361971"/>
                <a:gd name="connsiteX44" fmla="*/ 290103 w 362309"/>
                <a:gd name="connsiteY44" fmla="*/ 178113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81715"/>
                    <a:pt x="281796" y="0"/>
                    <a:pt x="181474" y="0"/>
                  </a:cubicBezTo>
                  <a:close/>
                  <a:moveTo>
                    <a:pt x="290103" y="178113"/>
                  </a:moveTo>
                  <a:cubicBezTo>
                    <a:pt x="288186" y="179390"/>
                    <a:pt x="284991" y="179390"/>
                    <a:pt x="283074" y="177475"/>
                  </a:cubicBezTo>
                  <a:cubicBezTo>
                    <a:pt x="282435" y="176836"/>
                    <a:pt x="261987" y="162153"/>
                    <a:pt x="224925" y="178113"/>
                  </a:cubicBezTo>
                  <a:lnTo>
                    <a:pt x="224925" y="178113"/>
                  </a:lnTo>
                  <a:cubicBezTo>
                    <a:pt x="224287" y="178113"/>
                    <a:pt x="224287" y="178113"/>
                    <a:pt x="223648" y="178113"/>
                  </a:cubicBezTo>
                  <a:cubicBezTo>
                    <a:pt x="223009" y="178113"/>
                    <a:pt x="223009" y="178113"/>
                    <a:pt x="222369" y="178113"/>
                  </a:cubicBezTo>
                  <a:lnTo>
                    <a:pt x="222369" y="178113"/>
                  </a:lnTo>
                  <a:lnTo>
                    <a:pt x="222369" y="178113"/>
                  </a:lnTo>
                  <a:cubicBezTo>
                    <a:pt x="221731" y="178113"/>
                    <a:pt x="220453" y="178113"/>
                    <a:pt x="219814" y="177475"/>
                  </a:cubicBezTo>
                  <a:lnTo>
                    <a:pt x="219814" y="177475"/>
                  </a:lnTo>
                  <a:cubicBezTo>
                    <a:pt x="219174" y="176836"/>
                    <a:pt x="218536" y="176836"/>
                    <a:pt x="217897" y="176198"/>
                  </a:cubicBezTo>
                  <a:lnTo>
                    <a:pt x="217897" y="176198"/>
                  </a:lnTo>
                  <a:cubicBezTo>
                    <a:pt x="217258" y="175560"/>
                    <a:pt x="207034" y="164068"/>
                    <a:pt x="188503" y="162792"/>
                  </a:cubicBezTo>
                  <a:lnTo>
                    <a:pt x="188503" y="277703"/>
                  </a:lnTo>
                  <a:cubicBezTo>
                    <a:pt x="188503" y="289833"/>
                    <a:pt x="178279" y="300047"/>
                    <a:pt x="166138" y="300047"/>
                  </a:cubicBezTo>
                  <a:cubicBezTo>
                    <a:pt x="153997" y="300047"/>
                    <a:pt x="143774" y="289833"/>
                    <a:pt x="143774" y="277703"/>
                  </a:cubicBezTo>
                  <a:cubicBezTo>
                    <a:pt x="143774" y="273873"/>
                    <a:pt x="146330" y="271319"/>
                    <a:pt x="150164" y="271319"/>
                  </a:cubicBezTo>
                  <a:cubicBezTo>
                    <a:pt x="153997" y="271319"/>
                    <a:pt x="156553" y="273873"/>
                    <a:pt x="156553" y="277703"/>
                  </a:cubicBezTo>
                  <a:cubicBezTo>
                    <a:pt x="156553" y="282811"/>
                    <a:pt x="161026" y="287279"/>
                    <a:pt x="166138" y="287279"/>
                  </a:cubicBezTo>
                  <a:cubicBezTo>
                    <a:pt x="171250" y="287279"/>
                    <a:pt x="175723" y="282811"/>
                    <a:pt x="175723" y="277703"/>
                  </a:cubicBezTo>
                  <a:lnTo>
                    <a:pt x="175723" y="164068"/>
                  </a:lnTo>
                  <a:cubicBezTo>
                    <a:pt x="166777" y="165984"/>
                    <a:pt x="156553" y="169814"/>
                    <a:pt x="145690" y="178113"/>
                  </a:cubicBezTo>
                  <a:cubicBezTo>
                    <a:pt x="145690" y="178113"/>
                    <a:pt x="145051" y="178113"/>
                    <a:pt x="145051" y="178752"/>
                  </a:cubicBezTo>
                  <a:cubicBezTo>
                    <a:pt x="145051" y="178752"/>
                    <a:pt x="144412" y="178752"/>
                    <a:pt x="144412" y="179390"/>
                  </a:cubicBezTo>
                  <a:cubicBezTo>
                    <a:pt x="143774" y="179390"/>
                    <a:pt x="143135" y="180028"/>
                    <a:pt x="142495" y="180028"/>
                  </a:cubicBezTo>
                  <a:lnTo>
                    <a:pt x="142495" y="180028"/>
                  </a:lnTo>
                  <a:lnTo>
                    <a:pt x="142495" y="180028"/>
                  </a:lnTo>
                  <a:cubicBezTo>
                    <a:pt x="141856" y="180028"/>
                    <a:pt x="141217" y="180028"/>
                    <a:pt x="140579" y="179390"/>
                  </a:cubicBezTo>
                  <a:lnTo>
                    <a:pt x="139940" y="179390"/>
                  </a:lnTo>
                  <a:lnTo>
                    <a:pt x="139300" y="179390"/>
                  </a:lnTo>
                  <a:cubicBezTo>
                    <a:pt x="113740" y="163430"/>
                    <a:pt x="81152" y="179390"/>
                    <a:pt x="81152" y="179390"/>
                  </a:cubicBezTo>
                  <a:cubicBezTo>
                    <a:pt x="79235" y="180667"/>
                    <a:pt x="76679" y="180028"/>
                    <a:pt x="74762" y="178752"/>
                  </a:cubicBezTo>
                  <a:cubicBezTo>
                    <a:pt x="72845" y="177475"/>
                    <a:pt x="71567" y="175560"/>
                    <a:pt x="72206" y="173006"/>
                  </a:cubicBezTo>
                  <a:cubicBezTo>
                    <a:pt x="76040" y="121934"/>
                    <a:pt x="122048" y="81715"/>
                    <a:pt x="177640" y="78523"/>
                  </a:cubicBezTo>
                  <a:lnTo>
                    <a:pt x="177640" y="68309"/>
                  </a:lnTo>
                  <a:cubicBezTo>
                    <a:pt x="177640" y="64478"/>
                    <a:pt x="180196" y="61925"/>
                    <a:pt x="184030" y="61925"/>
                  </a:cubicBezTo>
                  <a:cubicBezTo>
                    <a:pt x="187864" y="61925"/>
                    <a:pt x="190420" y="64478"/>
                    <a:pt x="190420" y="68309"/>
                  </a:cubicBezTo>
                  <a:lnTo>
                    <a:pt x="190420" y="78523"/>
                  </a:lnTo>
                  <a:cubicBezTo>
                    <a:pt x="246013" y="81715"/>
                    <a:pt x="292020" y="121934"/>
                    <a:pt x="295854" y="173006"/>
                  </a:cubicBezTo>
                  <a:cubicBezTo>
                    <a:pt x="293298" y="174921"/>
                    <a:pt x="292020" y="176836"/>
                    <a:pt x="290103" y="17811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3A1F5311-D46A-4869-F6E3-9065637403B8}"/>
                </a:ext>
              </a:extLst>
            </p:cNvPr>
            <p:cNvSpPr/>
            <p:nvPr/>
          </p:nvSpPr>
          <p:spPr>
            <a:xfrm>
              <a:off x="9425157" y="4401918"/>
              <a:ext cx="67094" cy="69585"/>
            </a:xfrm>
            <a:custGeom>
              <a:avLst/>
              <a:gdLst>
                <a:gd name="connsiteX0" fmla="*/ 33867 w 67094"/>
                <a:gd name="connsiteY0" fmla="*/ 0 h 69585"/>
                <a:gd name="connsiteX1" fmla="*/ 0 w 67094"/>
                <a:gd name="connsiteY1" fmla="*/ 69585 h 69585"/>
                <a:gd name="connsiteX2" fmla="*/ 32589 w 67094"/>
                <a:gd name="connsiteY2" fmla="*/ 59371 h 69585"/>
                <a:gd name="connsiteX3" fmla="*/ 33867 w 67094"/>
                <a:gd name="connsiteY3" fmla="*/ 59371 h 69585"/>
                <a:gd name="connsiteX4" fmla="*/ 34506 w 67094"/>
                <a:gd name="connsiteY4" fmla="*/ 59371 h 69585"/>
                <a:gd name="connsiteX5" fmla="*/ 36422 w 67094"/>
                <a:gd name="connsiteY5" fmla="*/ 59371 h 69585"/>
                <a:gd name="connsiteX6" fmla="*/ 67094 w 67094"/>
                <a:gd name="connsiteY6" fmla="*/ 68308 h 69585"/>
                <a:gd name="connsiteX7" fmla="*/ 33867 w 67094"/>
                <a:gd name="connsiteY7" fmla="*/ 0 h 6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94" h="69585">
                  <a:moveTo>
                    <a:pt x="33867" y="0"/>
                  </a:moveTo>
                  <a:cubicBezTo>
                    <a:pt x="25560" y="5745"/>
                    <a:pt x="3834" y="25536"/>
                    <a:pt x="0" y="69585"/>
                  </a:cubicBezTo>
                  <a:cubicBezTo>
                    <a:pt x="12141" y="62563"/>
                    <a:pt x="23004" y="60009"/>
                    <a:pt x="32589" y="59371"/>
                  </a:cubicBezTo>
                  <a:cubicBezTo>
                    <a:pt x="33227" y="59371"/>
                    <a:pt x="33227" y="59371"/>
                    <a:pt x="33867" y="59371"/>
                  </a:cubicBezTo>
                  <a:lnTo>
                    <a:pt x="34506" y="59371"/>
                  </a:lnTo>
                  <a:cubicBezTo>
                    <a:pt x="35145" y="59371"/>
                    <a:pt x="35783" y="59371"/>
                    <a:pt x="36422" y="59371"/>
                  </a:cubicBezTo>
                  <a:cubicBezTo>
                    <a:pt x="49202" y="59371"/>
                    <a:pt x="59427" y="63840"/>
                    <a:pt x="67094" y="68308"/>
                  </a:cubicBezTo>
                  <a:cubicBezTo>
                    <a:pt x="63261" y="24897"/>
                    <a:pt x="42173" y="5745"/>
                    <a:pt x="33867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4">
            <a:extLst>
              <a:ext uri="{FF2B5EF4-FFF2-40B4-BE49-F238E27FC236}">
                <a16:creationId xmlns:a16="http://schemas.microsoft.com/office/drawing/2014/main" id="{44B0776F-AFBB-EE3A-3351-37F5995BCA50}"/>
              </a:ext>
            </a:extLst>
          </p:cNvPr>
          <p:cNvGrpSpPr>
            <a:grpSpLocks noChangeAspect="1"/>
          </p:cNvGrpSpPr>
          <p:nvPr/>
        </p:nvGrpSpPr>
        <p:grpSpPr>
          <a:xfrm>
            <a:off x="8226101" y="1931529"/>
            <a:ext cx="1081004" cy="1079996"/>
            <a:chOff x="9278827" y="3824168"/>
            <a:chExt cx="362309" cy="361971"/>
          </a:xfrm>
          <a:solidFill>
            <a:schemeClr val="accent1"/>
          </a:solidFill>
        </p:grpSpPr>
        <p:sp>
          <p:nvSpPr>
            <p:cNvPr id="67" name="Graphic 4">
              <a:extLst>
                <a:ext uri="{FF2B5EF4-FFF2-40B4-BE49-F238E27FC236}">
                  <a16:creationId xmlns:a16="http://schemas.microsoft.com/office/drawing/2014/main" id="{0F46279F-A6DE-E527-A232-737AC62026EA}"/>
                </a:ext>
              </a:extLst>
            </p:cNvPr>
            <p:cNvSpPr/>
            <p:nvPr/>
          </p:nvSpPr>
          <p:spPr>
            <a:xfrm>
              <a:off x="9439214" y="4068674"/>
              <a:ext cx="41534" cy="29366"/>
            </a:xfrm>
            <a:custGeom>
              <a:avLst/>
              <a:gdLst>
                <a:gd name="connsiteX0" fmla="*/ 4473 w 41534"/>
                <a:gd name="connsiteY0" fmla="*/ 29366 h 29366"/>
                <a:gd name="connsiteX1" fmla="*/ 36423 w 41534"/>
                <a:gd name="connsiteY1" fmla="*/ 29366 h 29366"/>
                <a:gd name="connsiteX2" fmla="*/ 41535 w 41534"/>
                <a:gd name="connsiteY2" fmla="*/ 0 h 29366"/>
                <a:gd name="connsiteX3" fmla="*/ 0 w 41534"/>
                <a:gd name="connsiteY3" fmla="*/ 0 h 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34" h="29366">
                  <a:moveTo>
                    <a:pt x="4473" y="29366"/>
                  </a:moveTo>
                  <a:lnTo>
                    <a:pt x="36423" y="29366"/>
                  </a:lnTo>
                  <a:lnTo>
                    <a:pt x="415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9B5B5CB9-A3BC-2A55-4023-AF9996F7D1C9}"/>
                </a:ext>
              </a:extLst>
            </p:cNvPr>
            <p:cNvSpPr/>
            <p:nvPr/>
          </p:nvSpPr>
          <p:spPr>
            <a:xfrm>
              <a:off x="9407904" y="3912253"/>
              <a:ext cx="107350" cy="143652"/>
            </a:xfrm>
            <a:custGeom>
              <a:avLst/>
              <a:gdLst>
                <a:gd name="connsiteX0" fmla="*/ 52397 w 107350"/>
                <a:gd name="connsiteY0" fmla="*/ 13 h 143652"/>
                <a:gd name="connsiteX1" fmla="*/ 0 w 107350"/>
                <a:gd name="connsiteY1" fmla="*/ 50447 h 143652"/>
                <a:gd name="connsiteX2" fmla="*/ 10863 w 107350"/>
                <a:gd name="connsiteY2" fmla="*/ 84920 h 143652"/>
                <a:gd name="connsiteX3" fmla="*/ 30671 w 107350"/>
                <a:gd name="connsiteY3" fmla="*/ 128331 h 143652"/>
                <a:gd name="connsiteX4" fmla="*/ 30671 w 107350"/>
                <a:gd name="connsiteY4" fmla="*/ 143653 h 143652"/>
                <a:gd name="connsiteX5" fmla="*/ 46646 w 107350"/>
                <a:gd name="connsiteY5" fmla="*/ 143653 h 143652"/>
                <a:gd name="connsiteX6" fmla="*/ 46646 w 107350"/>
                <a:gd name="connsiteY6" fmla="*/ 143014 h 143652"/>
                <a:gd name="connsiteX7" fmla="*/ 46646 w 107350"/>
                <a:gd name="connsiteY7" fmla="*/ 88112 h 143652"/>
                <a:gd name="connsiteX8" fmla="*/ 34505 w 107350"/>
                <a:gd name="connsiteY8" fmla="*/ 75983 h 143652"/>
                <a:gd name="connsiteX9" fmla="*/ 34505 w 107350"/>
                <a:gd name="connsiteY9" fmla="*/ 67045 h 143652"/>
                <a:gd name="connsiteX10" fmla="*/ 43451 w 107350"/>
                <a:gd name="connsiteY10" fmla="*/ 67045 h 143652"/>
                <a:gd name="connsiteX11" fmla="*/ 53675 w 107350"/>
                <a:gd name="connsiteY11" fmla="*/ 76621 h 143652"/>
                <a:gd name="connsiteX12" fmla="*/ 63260 w 107350"/>
                <a:gd name="connsiteY12" fmla="*/ 67045 h 143652"/>
                <a:gd name="connsiteX13" fmla="*/ 72206 w 107350"/>
                <a:gd name="connsiteY13" fmla="*/ 67045 h 143652"/>
                <a:gd name="connsiteX14" fmla="*/ 72206 w 107350"/>
                <a:gd name="connsiteY14" fmla="*/ 75983 h 143652"/>
                <a:gd name="connsiteX15" fmla="*/ 72206 w 107350"/>
                <a:gd name="connsiteY15" fmla="*/ 75983 h 143652"/>
                <a:gd name="connsiteX16" fmla="*/ 60065 w 107350"/>
                <a:gd name="connsiteY16" fmla="*/ 88112 h 143652"/>
                <a:gd name="connsiteX17" fmla="*/ 60065 w 107350"/>
                <a:gd name="connsiteY17" fmla="*/ 142376 h 143652"/>
                <a:gd name="connsiteX18" fmla="*/ 60065 w 107350"/>
                <a:gd name="connsiteY18" fmla="*/ 143014 h 143652"/>
                <a:gd name="connsiteX19" fmla="*/ 76040 w 107350"/>
                <a:gd name="connsiteY19" fmla="*/ 143014 h 143652"/>
                <a:gd name="connsiteX20" fmla="*/ 76040 w 107350"/>
                <a:gd name="connsiteY20" fmla="*/ 127693 h 143652"/>
                <a:gd name="connsiteX21" fmla="*/ 96488 w 107350"/>
                <a:gd name="connsiteY21" fmla="*/ 84282 h 143652"/>
                <a:gd name="connsiteX22" fmla="*/ 107350 w 107350"/>
                <a:gd name="connsiteY22" fmla="*/ 49808 h 143652"/>
                <a:gd name="connsiteX23" fmla="*/ 52397 w 107350"/>
                <a:gd name="connsiteY23" fmla="*/ 13 h 14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50" h="143652">
                  <a:moveTo>
                    <a:pt x="52397" y="13"/>
                  </a:moveTo>
                  <a:cubicBezTo>
                    <a:pt x="24281" y="13"/>
                    <a:pt x="639" y="21719"/>
                    <a:pt x="0" y="50447"/>
                  </a:cubicBezTo>
                  <a:cubicBezTo>
                    <a:pt x="639" y="62576"/>
                    <a:pt x="3834" y="74706"/>
                    <a:pt x="10863" y="84920"/>
                  </a:cubicBezTo>
                  <a:cubicBezTo>
                    <a:pt x="15335" y="92581"/>
                    <a:pt x="30671" y="118117"/>
                    <a:pt x="30671" y="128331"/>
                  </a:cubicBezTo>
                  <a:lnTo>
                    <a:pt x="30671" y="143653"/>
                  </a:lnTo>
                  <a:lnTo>
                    <a:pt x="46646" y="143653"/>
                  </a:lnTo>
                  <a:cubicBezTo>
                    <a:pt x="46646" y="143653"/>
                    <a:pt x="46646" y="143014"/>
                    <a:pt x="46646" y="143014"/>
                  </a:cubicBezTo>
                  <a:lnTo>
                    <a:pt x="46646" y="88112"/>
                  </a:lnTo>
                  <a:lnTo>
                    <a:pt x="34505" y="75983"/>
                  </a:lnTo>
                  <a:cubicBezTo>
                    <a:pt x="31950" y="73429"/>
                    <a:pt x="31950" y="69599"/>
                    <a:pt x="34505" y="67045"/>
                  </a:cubicBezTo>
                  <a:cubicBezTo>
                    <a:pt x="37061" y="64491"/>
                    <a:pt x="40895" y="64491"/>
                    <a:pt x="43451" y="67045"/>
                  </a:cubicBezTo>
                  <a:lnTo>
                    <a:pt x="53675" y="76621"/>
                  </a:lnTo>
                  <a:lnTo>
                    <a:pt x="63260" y="67045"/>
                  </a:lnTo>
                  <a:cubicBezTo>
                    <a:pt x="65816" y="64491"/>
                    <a:pt x="69650" y="64491"/>
                    <a:pt x="72206" y="67045"/>
                  </a:cubicBezTo>
                  <a:cubicBezTo>
                    <a:pt x="74762" y="69599"/>
                    <a:pt x="74762" y="73429"/>
                    <a:pt x="72206" y="75983"/>
                  </a:cubicBezTo>
                  <a:cubicBezTo>
                    <a:pt x="72206" y="75983"/>
                    <a:pt x="72206" y="75983"/>
                    <a:pt x="72206" y="75983"/>
                  </a:cubicBezTo>
                  <a:lnTo>
                    <a:pt x="60065" y="88112"/>
                  </a:lnTo>
                  <a:lnTo>
                    <a:pt x="60065" y="142376"/>
                  </a:lnTo>
                  <a:cubicBezTo>
                    <a:pt x="60065" y="142376"/>
                    <a:pt x="60065" y="143014"/>
                    <a:pt x="60065" y="143014"/>
                  </a:cubicBezTo>
                  <a:lnTo>
                    <a:pt x="76040" y="143014"/>
                  </a:lnTo>
                  <a:lnTo>
                    <a:pt x="76040" y="127693"/>
                  </a:lnTo>
                  <a:cubicBezTo>
                    <a:pt x="76040" y="116840"/>
                    <a:pt x="91376" y="91304"/>
                    <a:pt x="96488" y="84282"/>
                  </a:cubicBezTo>
                  <a:cubicBezTo>
                    <a:pt x="102878" y="74067"/>
                    <a:pt x="106712" y="61938"/>
                    <a:pt x="107350" y="49808"/>
                  </a:cubicBezTo>
                  <a:cubicBezTo>
                    <a:pt x="104156" y="21719"/>
                    <a:pt x="80513" y="-625"/>
                    <a:pt x="52397" y="1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C7C15EC5-6F16-E32B-2D42-D9A10552C07A}"/>
                </a:ext>
              </a:extLst>
            </p:cNvPr>
            <p:cNvSpPr/>
            <p:nvPr/>
          </p:nvSpPr>
          <p:spPr>
            <a:xfrm>
              <a:off x="9278827" y="3824168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1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233872 w 362309"/>
                <a:gd name="connsiteY6" fmla="*/ 180028 h 361971"/>
                <a:gd name="connsiteX7" fmla="*/ 215980 w 362309"/>
                <a:gd name="connsiteY7" fmla="*/ 216417 h 361971"/>
                <a:gd name="connsiteX8" fmla="*/ 215980 w 362309"/>
                <a:gd name="connsiteY8" fmla="*/ 238122 h 361971"/>
                <a:gd name="connsiteX9" fmla="*/ 215980 w 362309"/>
                <a:gd name="connsiteY9" fmla="*/ 238761 h 361971"/>
                <a:gd name="connsiteX10" fmla="*/ 215980 w 362309"/>
                <a:gd name="connsiteY10" fmla="*/ 239399 h 361971"/>
                <a:gd name="connsiteX11" fmla="*/ 208951 w 362309"/>
                <a:gd name="connsiteY11" fmla="*/ 282172 h 361971"/>
                <a:gd name="connsiteX12" fmla="*/ 202561 w 362309"/>
                <a:gd name="connsiteY12" fmla="*/ 287279 h 361971"/>
                <a:gd name="connsiteX13" fmla="*/ 159748 w 362309"/>
                <a:gd name="connsiteY13" fmla="*/ 287279 h 361971"/>
                <a:gd name="connsiteX14" fmla="*/ 153358 w 362309"/>
                <a:gd name="connsiteY14" fmla="*/ 282172 h 361971"/>
                <a:gd name="connsiteX15" fmla="*/ 146330 w 362309"/>
                <a:gd name="connsiteY15" fmla="*/ 239399 h 361971"/>
                <a:gd name="connsiteX16" fmla="*/ 146330 w 362309"/>
                <a:gd name="connsiteY16" fmla="*/ 238761 h 361971"/>
                <a:gd name="connsiteX17" fmla="*/ 146330 w 362309"/>
                <a:gd name="connsiteY17" fmla="*/ 238122 h 361971"/>
                <a:gd name="connsiteX18" fmla="*/ 146330 w 362309"/>
                <a:gd name="connsiteY18" fmla="*/ 216417 h 361971"/>
                <a:gd name="connsiteX19" fmla="*/ 128438 w 362309"/>
                <a:gd name="connsiteY19" fmla="*/ 179390 h 361971"/>
                <a:gd name="connsiteX20" fmla="*/ 115658 w 362309"/>
                <a:gd name="connsiteY20" fmla="*/ 137894 h 361971"/>
                <a:gd name="connsiteX21" fmla="*/ 180836 w 362309"/>
                <a:gd name="connsiteY21" fmla="*/ 74692 h 361971"/>
                <a:gd name="connsiteX22" fmla="*/ 181474 w 362309"/>
                <a:gd name="connsiteY22" fmla="*/ 74692 h 361971"/>
                <a:gd name="connsiteX23" fmla="*/ 246651 w 362309"/>
                <a:gd name="connsiteY23" fmla="*/ 137894 h 361971"/>
                <a:gd name="connsiteX24" fmla="*/ 233872 w 362309"/>
                <a:gd name="connsiteY24" fmla="*/ 180028 h 361971"/>
                <a:gd name="connsiteX25" fmla="*/ 233872 w 362309"/>
                <a:gd name="connsiteY25" fmla="*/ 18002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3" y="0"/>
                    <a:pt x="0" y="81076"/>
                    <a:pt x="0" y="180667"/>
                  </a:cubicBezTo>
                  <a:cubicBezTo>
                    <a:pt x="0" y="280895"/>
                    <a:pt x="81153" y="361971"/>
                    <a:pt x="180836" y="361971"/>
                  </a:cubicBezTo>
                  <a:cubicBezTo>
                    <a:pt x="281157" y="361971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6"/>
                    <a:pt x="281157" y="0"/>
                    <a:pt x="181474" y="0"/>
                  </a:cubicBezTo>
                  <a:close/>
                  <a:moveTo>
                    <a:pt x="233872" y="180028"/>
                  </a:moveTo>
                  <a:cubicBezTo>
                    <a:pt x="225565" y="193435"/>
                    <a:pt x="215980" y="211948"/>
                    <a:pt x="215980" y="216417"/>
                  </a:cubicBezTo>
                  <a:lnTo>
                    <a:pt x="215980" y="238122"/>
                  </a:lnTo>
                  <a:cubicBezTo>
                    <a:pt x="215980" y="238122"/>
                    <a:pt x="215980" y="238122"/>
                    <a:pt x="215980" y="238761"/>
                  </a:cubicBezTo>
                  <a:cubicBezTo>
                    <a:pt x="215980" y="239399"/>
                    <a:pt x="215980" y="238761"/>
                    <a:pt x="215980" y="239399"/>
                  </a:cubicBezTo>
                  <a:lnTo>
                    <a:pt x="208951" y="282172"/>
                  </a:lnTo>
                  <a:cubicBezTo>
                    <a:pt x="208312" y="285364"/>
                    <a:pt x="205756" y="287279"/>
                    <a:pt x="202561" y="287279"/>
                  </a:cubicBezTo>
                  <a:lnTo>
                    <a:pt x="159748" y="287279"/>
                  </a:lnTo>
                  <a:cubicBezTo>
                    <a:pt x="156553" y="287279"/>
                    <a:pt x="153997" y="285364"/>
                    <a:pt x="153358" y="282172"/>
                  </a:cubicBezTo>
                  <a:lnTo>
                    <a:pt x="146330" y="239399"/>
                  </a:lnTo>
                  <a:cubicBezTo>
                    <a:pt x="146330" y="239399"/>
                    <a:pt x="146330" y="238761"/>
                    <a:pt x="146330" y="238761"/>
                  </a:cubicBezTo>
                  <a:cubicBezTo>
                    <a:pt x="146330" y="238761"/>
                    <a:pt x="146330" y="238761"/>
                    <a:pt x="146330" y="238122"/>
                  </a:cubicBezTo>
                  <a:lnTo>
                    <a:pt x="146330" y="216417"/>
                  </a:lnTo>
                  <a:cubicBezTo>
                    <a:pt x="146330" y="211310"/>
                    <a:pt x="137384" y="193435"/>
                    <a:pt x="128438" y="179390"/>
                  </a:cubicBezTo>
                  <a:cubicBezTo>
                    <a:pt x="120770" y="167260"/>
                    <a:pt x="116297" y="152577"/>
                    <a:pt x="115658" y="137894"/>
                  </a:cubicBezTo>
                  <a:cubicBezTo>
                    <a:pt x="116936" y="102782"/>
                    <a:pt x="145691" y="74692"/>
                    <a:pt x="180836" y="74692"/>
                  </a:cubicBezTo>
                  <a:lnTo>
                    <a:pt x="181474" y="74692"/>
                  </a:lnTo>
                  <a:cubicBezTo>
                    <a:pt x="217258" y="74692"/>
                    <a:pt x="246651" y="103420"/>
                    <a:pt x="246651" y="137894"/>
                  </a:cubicBezTo>
                  <a:cubicBezTo>
                    <a:pt x="246651" y="152577"/>
                    <a:pt x="242179" y="167260"/>
                    <a:pt x="233872" y="180028"/>
                  </a:cubicBezTo>
                  <a:lnTo>
                    <a:pt x="233872" y="18002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aphic 4">
            <a:extLst>
              <a:ext uri="{FF2B5EF4-FFF2-40B4-BE49-F238E27FC236}">
                <a16:creationId xmlns:a16="http://schemas.microsoft.com/office/drawing/2014/main" id="{DEAFA50D-04D7-F582-111D-483DF8087E0D}"/>
              </a:ext>
            </a:extLst>
          </p:cNvPr>
          <p:cNvGrpSpPr/>
          <p:nvPr/>
        </p:nvGrpSpPr>
        <p:grpSpPr>
          <a:xfrm>
            <a:off x="3797324" y="1967134"/>
            <a:ext cx="1080000" cy="1080000"/>
            <a:chOff x="6147119" y="2371173"/>
            <a:chExt cx="361670" cy="361333"/>
          </a:xfrm>
          <a:solidFill>
            <a:schemeClr val="accent1"/>
          </a:solidFill>
        </p:grpSpPr>
        <p:sp>
          <p:nvSpPr>
            <p:cNvPr id="71" name="Graphic 4">
              <a:extLst>
                <a:ext uri="{FF2B5EF4-FFF2-40B4-BE49-F238E27FC236}">
                  <a16:creationId xmlns:a16="http://schemas.microsoft.com/office/drawing/2014/main" id="{B721CF36-6D7E-211A-55AB-D2CE5C782E35}"/>
                </a:ext>
              </a:extLst>
            </p:cNvPr>
            <p:cNvSpPr/>
            <p:nvPr/>
          </p:nvSpPr>
          <p:spPr>
            <a:xfrm>
              <a:off x="6231854" y="2594533"/>
              <a:ext cx="46259" cy="34748"/>
            </a:xfrm>
            <a:custGeom>
              <a:avLst/>
              <a:gdLst>
                <a:gd name="connsiteX0" fmla="*/ 11114 w 46259"/>
                <a:gd name="connsiteY0" fmla="*/ 34553 h 34748"/>
                <a:gd name="connsiteX1" fmla="*/ 14309 w 46259"/>
                <a:gd name="connsiteY1" fmla="*/ 32000 h 34748"/>
                <a:gd name="connsiteX2" fmla="*/ 45620 w 46259"/>
                <a:gd name="connsiteY2" fmla="*/ 6464 h 34748"/>
                <a:gd name="connsiteX3" fmla="*/ 46259 w 46259"/>
                <a:gd name="connsiteY3" fmla="*/ 5825 h 34748"/>
                <a:gd name="connsiteX4" fmla="*/ 44342 w 46259"/>
                <a:gd name="connsiteY4" fmla="*/ 3910 h 34748"/>
                <a:gd name="connsiteX5" fmla="*/ 32201 w 46259"/>
                <a:gd name="connsiteY5" fmla="*/ 1995 h 34748"/>
                <a:gd name="connsiteX6" fmla="*/ 1530 w 46259"/>
                <a:gd name="connsiteY6" fmla="*/ 21147 h 34748"/>
                <a:gd name="connsiteX7" fmla="*/ 891 w 46259"/>
                <a:gd name="connsiteY7" fmla="*/ 28169 h 34748"/>
                <a:gd name="connsiteX8" fmla="*/ 11114 w 46259"/>
                <a:gd name="connsiteY8" fmla="*/ 34553 h 3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59" h="34748">
                  <a:moveTo>
                    <a:pt x="11114" y="34553"/>
                  </a:moveTo>
                  <a:cubicBezTo>
                    <a:pt x="14309" y="32638"/>
                    <a:pt x="14309" y="32638"/>
                    <a:pt x="14309" y="32000"/>
                  </a:cubicBezTo>
                  <a:lnTo>
                    <a:pt x="45620" y="6464"/>
                  </a:lnTo>
                  <a:cubicBezTo>
                    <a:pt x="45620" y="6464"/>
                    <a:pt x="45620" y="6464"/>
                    <a:pt x="46259" y="5825"/>
                  </a:cubicBezTo>
                  <a:cubicBezTo>
                    <a:pt x="46259" y="5187"/>
                    <a:pt x="45620" y="4549"/>
                    <a:pt x="44342" y="3910"/>
                  </a:cubicBezTo>
                  <a:cubicBezTo>
                    <a:pt x="41147" y="-559"/>
                    <a:pt x="37313" y="-1197"/>
                    <a:pt x="32201" y="1995"/>
                  </a:cubicBezTo>
                  <a:lnTo>
                    <a:pt x="1530" y="21147"/>
                  </a:lnTo>
                  <a:cubicBezTo>
                    <a:pt x="-387" y="23062"/>
                    <a:pt x="-387" y="26254"/>
                    <a:pt x="891" y="28169"/>
                  </a:cubicBezTo>
                  <a:cubicBezTo>
                    <a:pt x="4725" y="34553"/>
                    <a:pt x="9836" y="35192"/>
                    <a:pt x="11114" y="3455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F7DE547C-7500-CCB2-4359-49F51301B41F}"/>
                </a:ext>
              </a:extLst>
            </p:cNvPr>
            <p:cNvSpPr/>
            <p:nvPr/>
          </p:nvSpPr>
          <p:spPr>
            <a:xfrm>
              <a:off x="6279391" y="2599720"/>
              <a:ext cx="6389" cy="6383"/>
            </a:xfrm>
            <a:custGeom>
              <a:avLst/>
              <a:gdLst>
                <a:gd name="connsiteX0" fmla="*/ 0 w 6389"/>
                <a:gd name="connsiteY0" fmla="*/ 0 h 6383"/>
                <a:gd name="connsiteX1" fmla="*/ 0 w 6389"/>
                <a:gd name="connsiteY1" fmla="*/ 0 h 6383"/>
                <a:gd name="connsiteX2" fmla="*/ 0 w 6389"/>
                <a:gd name="connsiteY2" fmla="*/ 0 h 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9" h="638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4">
              <a:extLst>
                <a:ext uri="{FF2B5EF4-FFF2-40B4-BE49-F238E27FC236}">
                  <a16:creationId xmlns:a16="http://schemas.microsoft.com/office/drawing/2014/main" id="{78A723F1-E7C5-4462-F274-12236D6CB849}"/>
                </a:ext>
              </a:extLst>
            </p:cNvPr>
            <p:cNvSpPr/>
            <p:nvPr/>
          </p:nvSpPr>
          <p:spPr>
            <a:xfrm>
              <a:off x="6250746" y="2600814"/>
              <a:ext cx="58434" cy="48452"/>
            </a:xfrm>
            <a:custGeom>
              <a:avLst/>
              <a:gdLst>
                <a:gd name="connsiteX0" fmla="*/ 15865 w 58434"/>
                <a:gd name="connsiteY0" fmla="*/ 47424 h 48452"/>
                <a:gd name="connsiteX1" fmla="*/ 54205 w 58434"/>
                <a:gd name="connsiteY1" fmla="*/ 14866 h 48452"/>
                <a:gd name="connsiteX2" fmla="*/ 54844 w 58434"/>
                <a:gd name="connsiteY2" fmla="*/ 14228 h 48452"/>
                <a:gd name="connsiteX3" fmla="*/ 55483 w 58434"/>
                <a:gd name="connsiteY3" fmla="*/ 13589 h 48452"/>
                <a:gd name="connsiteX4" fmla="*/ 56761 w 58434"/>
                <a:gd name="connsiteY4" fmla="*/ 2736 h 48452"/>
                <a:gd name="connsiteX5" fmla="*/ 45898 w 58434"/>
                <a:gd name="connsiteY5" fmla="*/ 2098 h 48452"/>
                <a:gd name="connsiteX6" fmla="*/ 37591 w 58434"/>
                <a:gd name="connsiteY6" fmla="*/ 7844 h 48452"/>
                <a:gd name="connsiteX7" fmla="*/ 36952 w 58434"/>
                <a:gd name="connsiteY7" fmla="*/ 8482 h 48452"/>
                <a:gd name="connsiteX8" fmla="*/ 3724 w 58434"/>
                <a:gd name="connsiteY8" fmla="*/ 35933 h 48452"/>
                <a:gd name="connsiteX9" fmla="*/ 529 w 58434"/>
                <a:gd name="connsiteY9" fmla="*/ 37848 h 48452"/>
                <a:gd name="connsiteX10" fmla="*/ 529 w 58434"/>
                <a:gd name="connsiteY10" fmla="*/ 37848 h 48452"/>
                <a:gd name="connsiteX11" fmla="*/ 1807 w 58434"/>
                <a:gd name="connsiteY11" fmla="*/ 43594 h 48452"/>
                <a:gd name="connsiteX12" fmla="*/ 15865 w 58434"/>
                <a:gd name="connsiteY12" fmla="*/ 47424 h 4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34" h="48452">
                  <a:moveTo>
                    <a:pt x="15865" y="47424"/>
                  </a:moveTo>
                  <a:lnTo>
                    <a:pt x="54205" y="14866"/>
                  </a:lnTo>
                  <a:cubicBezTo>
                    <a:pt x="54205" y="14866"/>
                    <a:pt x="54844" y="14866"/>
                    <a:pt x="54844" y="14228"/>
                  </a:cubicBezTo>
                  <a:cubicBezTo>
                    <a:pt x="54844" y="13589"/>
                    <a:pt x="55483" y="13589"/>
                    <a:pt x="55483" y="13589"/>
                  </a:cubicBezTo>
                  <a:cubicBezTo>
                    <a:pt x="58039" y="11036"/>
                    <a:pt x="59956" y="6567"/>
                    <a:pt x="56761" y="2736"/>
                  </a:cubicBezTo>
                  <a:cubicBezTo>
                    <a:pt x="52927" y="-1732"/>
                    <a:pt x="48454" y="183"/>
                    <a:pt x="45898" y="2098"/>
                  </a:cubicBezTo>
                  <a:lnTo>
                    <a:pt x="37591" y="7844"/>
                  </a:lnTo>
                  <a:cubicBezTo>
                    <a:pt x="37591" y="7844"/>
                    <a:pt x="37591" y="7844"/>
                    <a:pt x="36952" y="8482"/>
                  </a:cubicBezTo>
                  <a:lnTo>
                    <a:pt x="3724" y="35933"/>
                  </a:lnTo>
                  <a:cubicBezTo>
                    <a:pt x="3086" y="36572"/>
                    <a:pt x="2446" y="36572"/>
                    <a:pt x="529" y="37848"/>
                  </a:cubicBezTo>
                  <a:cubicBezTo>
                    <a:pt x="529" y="37848"/>
                    <a:pt x="529" y="37848"/>
                    <a:pt x="529" y="37848"/>
                  </a:cubicBezTo>
                  <a:cubicBezTo>
                    <a:pt x="-749" y="39763"/>
                    <a:pt x="529" y="42317"/>
                    <a:pt x="1807" y="43594"/>
                  </a:cubicBezTo>
                  <a:cubicBezTo>
                    <a:pt x="5641" y="47424"/>
                    <a:pt x="11392" y="49978"/>
                    <a:pt x="15865" y="4742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F0134AE0-184D-6148-EB6D-69D42C01A256}"/>
                </a:ext>
              </a:extLst>
            </p:cNvPr>
            <p:cNvSpPr/>
            <p:nvPr/>
          </p:nvSpPr>
          <p:spPr>
            <a:xfrm>
              <a:off x="6303034" y="2645684"/>
              <a:ext cx="27870" cy="22513"/>
            </a:xfrm>
            <a:custGeom>
              <a:avLst/>
              <a:gdLst>
                <a:gd name="connsiteX0" fmla="*/ 27477 w 27870"/>
                <a:gd name="connsiteY0" fmla="*/ 3830 h 22513"/>
                <a:gd name="connsiteX1" fmla="*/ 21726 w 27870"/>
                <a:gd name="connsiteY1" fmla="*/ 0 h 22513"/>
                <a:gd name="connsiteX2" fmla="*/ 15336 w 27870"/>
                <a:gd name="connsiteY2" fmla="*/ 7022 h 22513"/>
                <a:gd name="connsiteX3" fmla="*/ 9585 w 27870"/>
                <a:gd name="connsiteY3" fmla="*/ 12768 h 22513"/>
                <a:gd name="connsiteX4" fmla="*/ 6390 w 27870"/>
                <a:gd name="connsiteY4" fmla="*/ 15322 h 22513"/>
                <a:gd name="connsiteX5" fmla="*/ 5112 w 27870"/>
                <a:gd name="connsiteY5" fmla="*/ 16598 h 22513"/>
                <a:gd name="connsiteX6" fmla="*/ 0 w 27870"/>
                <a:gd name="connsiteY6" fmla="*/ 20429 h 22513"/>
                <a:gd name="connsiteX7" fmla="*/ 8307 w 27870"/>
                <a:gd name="connsiteY7" fmla="*/ 22344 h 22513"/>
                <a:gd name="connsiteX8" fmla="*/ 22365 w 27870"/>
                <a:gd name="connsiteY8" fmla="*/ 10853 h 22513"/>
                <a:gd name="connsiteX9" fmla="*/ 23004 w 27870"/>
                <a:gd name="connsiteY9" fmla="*/ 10214 h 22513"/>
                <a:gd name="connsiteX10" fmla="*/ 27477 w 27870"/>
                <a:gd name="connsiteY10" fmla="*/ 3830 h 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70" h="22513">
                  <a:moveTo>
                    <a:pt x="27477" y="3830"/>
                  </a:moveTo>
                  <a:cubicBezTo>
                    <a:pt x="24282" y="638"/>
                    <a:pt x="23004" y="0"/>
                    <a:pt x="21726" y="0"/>
                  </a:cubicBezTo>
                  <a:cubicBezTo>
                    <a:pt x="19809" y="3192"/>
                    <a:pt x="17253" y="5107"/>
                    <a:pt x="15336" y="7022"/>
                  </a:cubicBezTo>
                  <a:lnTo>
                    <a:pt x="9585" y="12768"/>
                  </a:lnTo>
                  <a:cubicBezTo>
                    <a:pt x="8307" y="14045"/>
                    <a:pt x="6390" y="15322"/>
                    <a:pt x="6390" y="15322"/>
                  </a:cubicBezTo>
                  <a:lnTo>
                    <a:pt x="5112" y="16598"/>
                  </a:lnTo>
                  <a:cubicBezTo>
                    <a:pt x="3195" y="17875"/>
                    <a:pt x="1917" y="19152"/>
                    <a:pt x="0" y="20429"/>
                  </a:cubicBezTo>
                  <a:cubicBezTo>
                    <a:pt x="1278" y="21706"/>
                    <a:pt x="4473" y="22982"/>
                    <a:pt x="8307" y="22344"/>
                  </a:cubicBezTo>
                  <a:cubicBezTo>
                    <a:pt x="9585" y="22344"/>
                    <a:pt x="12780" y="20429"/>
                    <a:pt x="22365" y="10853"/>
                  </a:cubicBezTo>
                  <a:lnTo>
                    <a:pt x="23004" y="10214"/>
                  </a:lnTo>
                  <a:cubicBezTo>
                    <a:pt x="26837" y="7661"/>
                    <a:pt x="28755" y="5107"/>
                    <a:pt x="27477" y="383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E163F66F-3113-5C0C-9C3F-2BBC6357F67C}"/>
                </a:ext>
              </a:extLst>
            </p:cNvPr>
            <p:cNvSpPr/>
            <p:nvPr/>
          </p:nvSpPr>
          <p:spPr>
            <a:xfrm>
              <a:off x="6147119" y="237117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208951 w 361670"/>
                <a:gd name="connsiteY5" fmla="*/ 93845 h 361333"/>
                <a:gd name="connsiteX6" fmla="*/ 218536 w 361670"/>
                <a:gd name="connsiteY6" fmla="*/ 72139 h 361333"/>
                <a:gd name="connsiteX7" fmla="*/ 226843 w 361670"/>
                <a:gd name="connsiteY7" fmla="*/ 68947 h 361333"/>
                <a:gd name="connsiteX8" fmla="*/ 230038 w 361670"/>
                <a:gd name="connsiteY8" fmla="*/ 77246 h 361333"/>
                <a:gd name="connsiteX9" fmla="*/ 220453 w 361670"/>
                <a:gd name="connsiteY9" fmla="*/ 98952 h 361333"/>
                <a:gd name="connsiteX10" fmla="*/ 214702 w 361670"/>
                <a:gd name="connsiteY10" fmla="*/ 102782 h 361333"/>
                <a:gd name="connsiteX11" fmla="*/ 212146 w 361670"/>
                <a:gd name="connsiteY11" fmla="*/ 102144 h 361333"/>
                <a:gd name="connsiteX12" fmla="*/ 208951 w 361670"/>
                <a:gd name="connsiteY12" fmla="*/ 93845 h 361333"/>
                <a:gd name="connsiteX13" fmla="*/ 170611 w 361670"/>
                <a:gd name="connsiteY13" fmla="*/ 62563 h 361333"/>
                <a:gd name="connsiteX14" fmla="*/ 177001 w 361670"/>
                <a:gd name="connsiteY14" fmla="*/ 56179 h 361333"/>
                <a:gd name="connsiteX15" fmla="*/ 183391 w 361670"/>
                <a:gd name="connsiteY15" fmla="*/ 62563 h 361333"/>
                <a:gd name="connsiteX16" fmla="*/ 183391 w 361670"/>
                <a:gd name="connsiteY16" fmla="*/ 87461 h 361333"/>
                <a:gd name="connsiteX17" fmla="*/ 177001 w 361670"/>
                <a:gd name="connsiteY17" fmla="*/ 93845 h 361333"/>
                <a:gd name="connsiteX18" fmla="*/ 170611 w 361670"/>
                <a:gd name="connsiteY18" fmla="*/ 87461 h 361333"/>
                <a:gd name="connsiteX19" fmla="*/ 170611 w 361670"/>
                <a:gd name="connsiteY19" fmla="*/ 62563 h 361333"/>
                <a:gd name="connsiteX20" fmla="*/ 125243 w 361670"/>
                <a:gd name="connsiteY20" fmla="*/ 68947 h 361333"/>
                <a:gd name="connsiteX21" fmla="*/ 133550 w 361670"/>
                <a:gd name="connsiteY21" fmla="*/ 72139 h 361333"/>
                <a:gd name="connsiteX22" fmla="*/ 143135 w 361670"/>
                <a:gd name="connsiteY22" fmla="*/ 93845 h 361333"/>
                <a:gd name="connsiteX23" fmla="*/ 139940 w 361670"/>
                <a:gd name="connsiteY23" fmla="*/ 102144 h 361333"/>
                <a:gd name="connsiteX24" fmla="*/ 137384 w 361670"/>
                <a:gd name="connsiteY24" fmla="*/ 102782 h 361333"/>
                <a:gd name="connsiteX25" fmla="*/ 131633 w 361670"/>
                <a:gd name="connsiteY25" fmla="*/ 98952 h 361333"/>
                <a:gd name="connsiteX26" fmla="*/ 122048 w 361670"/>
                <a:gd name="connsiteY26" fmla="*/ 77246 h 361333"/>
                <a:gd name="connsiteX27" fmla="*/ 125243 w 361670"/>
                <a:gd name="connsiteY27" fmla="*/ 68947 h 361333"/>
                <a:gd name="connsiteX28" fmla="*/ 313107 w 361670"/>
                <a:gd name="connsiteY28" fmla="*/ 218332 h 361333"/>
                <a:gd name="connsiteX29" fmla="*/ 286908 w 361670"/>
                <a:gd name="connsiteY29" fmla="*/ 229185 h 361333"/>
                <a:gd name="connsiteX30" fmla="*/ 288825 w 361670"/>
                <a:gd name="connsiteY30" fmla="*/ 235569 h 361333"/>
                <a:gd name="connsiteX31" fmla="*/ 282435 w 361670"/>
                <a:gd name="connsiteY31" fmla="*/ 248975 h 361333"/>
                <a:gd name="connsiteX32" fmla="*/ 272211 w 361670"/>
                <a:gd name="connsiteY32" fmla="*/ 254721 h 361333"/>
                <a:gd name="connsiteX33" fmla="*/ 272211 w 361670"/>
                <a:gd name="connsiteY33" fmla="*/ 255998 h 361333"/>
                <a:gd name="connsiteX34" fmla="*/ 265182 w 361670"/>
                <a:gd name="connsiteY34" fmla="*/ 270681 h 361333"/>
                <a:gd name="connsiteX35" fmla="*/ 251124 w 361670"/>
                <a:gd name="connsiteY35" fmla="*/ 276427 h 361333"/>
                <a:gd name="connsiteX36" fmla="*/ 250486 w 361670"/>
                <a:gd name="connsiteY36" fmla="*/ 276427 h 361333"/>
                <a:gd name="connsiteX37" fmla="*/ 248569 w 361670"/>
                <a:gd name="connsiteY37" fmla="*/ 275788 h 361333"/>
                <a:gd name="connsiteX38" fmla="*/ 242818 w 361670"/>
                <a:gd name="connsiteY38" fmla="*/ 284726 h 361333"/>
                <a:gd name="connsiteX39" fmla="*/ 229399 w 361670"/>
                <a:gd name="connsiteY39" fmla="*/ 290471 h 361333"/>
                <a:gd name="connsiteX40" fmla="*/ 228760 w 361670"/>
                <a:gd name="connsiteY40" fmla="*/ 290471 h 361333"/>
                <a:gd name="connsiteX41" fmla="*/ 222370 w 361670"/>
                <a:gd name="connsiteY41" fmla="*/ 288556 h 361333"/>
                <a:gd name="connsiteX42" fmla="*/ 205117 w 361670"/>
                <a:gd name="connsiteY42" fmla="*/ 298771 h 361333"/>
                <a:gd name="connsiteX43" fmla="*/ 203839 w 361670"/>
                <a:gd name="connsiteY43" fmla="*/ 298771 h 361333"/>
                <a:gd name="connsiteX44" fmla="*/ 191059 w 361670"/>
                <a:gd name="connsiteY44" fmla="*/ 293663 h 361333"/>
                <a:gd name="connsiteX45" fmla="*/ 190420 w 361670"/>
                <a:gd name="connsiteY45" fmla="*/ 293025 h 361333"/>
                <a:gd name="connsiteX46" fmla="*/ 188503 w 361670"/>
                <a:gd name="connsiteY46" fmla="*/ 294940 h 361333"/>
                <a:gd name="connsiteX47" fmla="*/ 187864 w 361670"/>
                <a:gd name="connsiteY47" fmla="*/ 295579 h 361333"/>
                <a:gd name="connsiteX48" fmla="*/ 166138 w 361670"/>
                <a:gd name="connsiteY48" fmla="*/ 310900 h 361333"/>
                <a:gd name="connsiteX49" fmla="*/ 164221 w 361670"/>
                <a:gd name="connsiteY49" fmla="*/ 310900 h 361333"/>
                <a:gd name="connsiteX50" fmla="*/ 146969 w 361670"/>
                <a:gd name="connsiteY50" fmla="*/ 303878 h 361333"/>
                <a:gd name="connsiteX51" fmla="*/ 145052 w 361670"/>
                <a:gd name="connsiteY51" fmla="*/ 301324 h 361333"/>
                <a:gd name="connsiteX52" fmla="*/ 138022 w 361670"/>
                <a:gd name="connsiteY52" fmla="*/ 301962 h 361333"/>
                <a:gd name="connsiteX53" fmla="*/ 117575 w 361670"/>
                <a:gd name="connsiteY53" fmla="*/ 291748 h 361333"/>
                <a:gd name="connsiteX54" fmla="*/ 117575 w 361670"/>
                <a:gd name="connsiteY54" fmla="*/ 291110 h 361333"/>
                <a:gd name="connsiteX55" fmla="*/ 116297 w 361670"/>
                <a:gd name="connsiteY55" fmla="*/ 291110 h 361333"/>
                <a:gd name="connsiteX56" fmla="*/ 97127 w 361670"/>
                <a:gd name="connsiteY56" fmla="*/ 282172 h 361333"/>
                <a:gd name="connsiteX57" fmla="*/ 92015 w 361670"/>
                <a:gd name="connsiteY57" fmla="*/ 270681 h 361333"/>
                <a:gd name="connsiteX58" fmla="*/ 91376 w 361670"/>
                <a:gd name="connsiteY58" fmla="*/ 270681 h 361333"/>
                <a:gd name="connsiteX59" fmla="*/ 76040 w 361670"/>
                <a:gd name="connsiteY59" fmla="*/ 258551 h 361333"/>
                <a:gd name="connsiteX60" fmla="*/ 77957 w 361670"/>
                <a:gd name="connsiteY60" fmla="*/ 236846 h 361333"/>
                <a:gd name="connsiteX61" fmla="*/ 75401 w 361670"/>
                <a:gd name="connsiteY61" fmla="*/ 233654 h 361333"/>
                <a:gd name="connsiteX62" fmla="*/ 75401 w 361670"/>
                <a:gd name="connsiteY62" fmla="*/ 233654 h 361333"/>
                <a:gd name="connsiteX63" fmla="*/ 50481 w 361670"/>
                <a:gd name="connsiteY63" fmla="*/ 219609 h 361333"/>
                <a:gd name="connsiteX64" fmla="*/ 46646 w 361670"/>
                <a:gd name="connsiteY64" fmla="*/ 211310 h 361333"/>
                <a:gd name="connsiteX65" fmla="*/ 54953 w 361670"/>
                <a:gd name="connsiteY65" fmla="*/ 207479 h 361333"/>
                <a:gd name="connsiteX66" fmla="*/ 84986 w 361670"/>
                <a:gd name="connsiteY66" fmla="*/ 225355 h 361333"/>
                <a:gd name="connsiteX67" fmla="*/ 88820 w 361670"/>
                <a:gd name="connsiteY67" fmla="*/ 229185 h 361333"/>
                <a:gd name="connsiteX68" fmla="*/ 111824 w 361670"/>
                <a:gd name="connsiteY68" fmla="*/ 214502 h 361333"/>
                <a:gd name="connsiteX69" fmla="*/ 140579 w 361670"/>
                <a:gd name="connsiteY69" fmla="*/ 219609 h 361333"/>
                <a:gd name="connsiteX70" fmla="*/ 142496 w 361670"/>
                <a:gd name="connsiteY70" fmla="*/ 222163 h 361333"/>
                <a:gd name="connsiteX71" fmla="*/ 143774 w 361670"/>
                <a:gd name="connsiteY71" fmla="*/ 221524 h 361333"/>
                <a:gd name="connsiteX72" fmla="*/ 171250 w 361670"/>
                <a:gd name="connsiteY72" fmla="*/ 224716 h 361333"/>
                <a:gd name="connsiteX73" fmla="*/ 173167 w 361670"/>
                <a:gd name="connsiteY73" fmla="*/ 247060 h 361333"/>
                <a:gd name="connsiteX74" fmla="*/ 180196 w 361670"/>
                <a:gd name="connsiteY74" fmla="*/ 252806 h 361333"/>
                <a:gd name="connsiteX75" fmla="*/ 180835 w 361670"/>
                <a:gd name="connsiteY75" fmla="*/ 253444 h 361333"/>
                <a:gd name="connsiteX76" fmla="*/ 184030 w 361670"/>
                <a:gd name="connsiteY76" fmla="*/ 263020 h 361333"/>
                <a:gd name="connsiteX77" fmla="*/ 193615 w 361670"/>
                <a:gd name="connsiteY77" fmla="*/ 270043 h 361333"/>
                <a:gd name="connsiteX78" fmla="*/ 194893 w 361670"/>
                <a:gd name="connsiteY78" fmla="*/ 271319 h 361333"/>
                <a:gd name="connsiteX79" fmla="*/ 197449 w 361670"/>
                <a:gd name="connsiteY79" fmla="*/ 282172 h 361333"/>
                <a:gd name="connsiteX80" fmla="*/ 198727 w 361670"/>
                <a:gd name="connsiteY80" fmla="*/ 283449 h 361333"/>
                <a:gd name="connsiteX81" fmla="*/ 205117 w 361670"/>
                <a:gd name="connsiteY81" fmla="*/ 286003 h 361333"/>
                <a:gd name="connsiteX82" fmla="*/ 212146 w 361670"/>
                <a:gd name="connsiteY82" fmla="*/ 280257 h 361333"/>
                <a:gd name="connsiteX83" fmla="*/ 208312 w 361670"/>
                <a:gd name="connsiteY83" fmla="*/ 277065 h 361333"/>
                <a:gd name="connsiteX84" fmla="*/ 194893 w 361670"/>
                <a:gd name="connsiteY84" fmla="*/ 265574 h 361333"/>
                <a:gd name="connsiteX85" fmla="*/ 193615 w 361670"/>
                <a:gd name="connsiteY85" fmla="*/ 256636 h 361333"/>
                <a:gd name="connsiteX86" fmla="*/ 202561 w 361670"/>
                <a:gd name="connsiteY86" fmla="*/ 255359 h 361333"/>
                <a:gd name="connsiteX87" fmla="*/ 217258 w 361670"/>
                <a:gd name="connsiteY87" fmla="*/ 268127 h 361333"/>
                <a:gd name="connsiteX88" fmla="*/ 230038 w 361670"/>
                <a:gd name="connsiteY88" fmla="*/ 278342 h 361333"/>
                <a:gd name="connsiteX89" fmla="*/ 230038 w 361670"/>
                <a:gd name="connsiteY89" fmla="*/ 278342 h 361333"/>
                <a:gd name="connsiteX90" fmla="*/ 235150 w 361670"/>
                <a:gd name="connsiteY90" fmla="*/ 275788 h 361333"/>
                <a:gd name="connsiteX91" fmla="*/ 237706 w 361670"/>
                <a:gd name="connsiteY91" fmla="*/ 270043 h 361333"/>
                <a:gd name="connsiteX92" fmla="*/ 236428 w 361670"/>
                <a:gd name="connsiteY92" fmla="*/ 268766 h 361333"/>
                <a:gd name="connsiteX93" fmla="*/ 234511 w 361670"/>
                <a:gd name="connsiteY93" fmla="*/ 266851 h 361333"/>
                <a:gd name="connsiteX94" fmla="*/ 227482 w 361670"/>
                <a:gd name="connsiteY94" fmla="*/ 259828 h 361333"/>
                <a:gd name="connsiteX95" fmla="*/ 227482 w 361670"/>
                <a:gd name="connsiteY95" fmla="*/ 259828 h 361333"/>
                <a:gd name="connsiteX96" fmla="*/ 227482 w 361670"/>
                <a:gd name="connsiteY96" fmla="*/ 259828 h 361333"/>
                <a:gd name="connsiteX97" fmla="*/ 225565 w 361670"/>
                <a:gd name="connsiteY97" fmla="*/ 257913 h 361333"/>
                <a:gd name="connsiteX98" fmla="*/ 212785 w 361670"/>
                <a:gd name="connsiteY98" fmla="*/ 246422 h 361333"/>
                <a:gd name="connsiteX99" fmla="*/ 212146 w 361670"/>
                <a:gd name="connsiteY99" fmla="*/ 237484 h 361333"/>
                <a:gd name="connsiteX100" fmla="*/ 221092 w 361670"/>
                <a:gd name="connsiteY100" fmla="*/ 236846 h 361333"/>
                <a:gd name="connsiteX101" fmla="*/ 234511 w 361670"/>
                <a:gd name="connsiteY101" fmla="*/ 249614 h 361333"/>
                <a:gd name="connsiteX102" fmla="*/ 236428 w 361670"/>
                <a:gd name="connsiteY102" fmla="*/ 250891 h 361333"/>
                <a:gd name="connsiteX103" fmla="*/ 246651 w 361670"/>
                <a:gd name="connsiteY103" fmla="*/ 259190 h 361333"/>
                <a:gd name="connsiteX104" fmla="*/ 253041 w 361670"/>
                <a:gd name="connsiteY104" fmla="*/ 264297 h 361333"/>
                <a:gd name="connsiteX105" fmla="*/ 258792 w 361670"/>
                <a:gd name="connsiteY105" fmla="*/ 261743 h 361333"/>
                <a:gd name="connsiteX106" fmla="*/ 261349 w 361670"/>
                <a:gd name="connsiteY106" fmla="*/ 255998 h 361333"/>
                <a:gd name="connsiteX107" fmla="*/ 259431 w 361670"/>
                <a:gd name="connsiteY107" fmla="*/ 251529 h 361333"/>
                <a:gd name="connsiteX108" fmla="*/ 258792 w 361670"/>
                <a:gd name="connsiteY108" fmla="*/ 250891 h 361333"/>
                <a:gd name="connsiteX109" fmla="*/ 247929 w 361670"/>
                <a:gd name="connsiteY109" fmla="*/ 241315 h 361333"/>
                <a:gd name="connsiteX110" fmla="*/ 233872 w 361670"/>
                <a:gd name="connsiteY110" fmla="*/ 229185 h 361333"/>
                <a:gd name="connsiteX111" fmla="*/ 232594 w 361670"/>
                <a:gd name="connsiteY111" fmla="*/ 220247 h 361333"/>
                <a:gd name="connsiteX112" fmla="*/ 241540 w 361670"/>
                <a:gd name="connsiteY112" fmla="*/ 218971 h 361333"/>
                <a:gd name="connsiteX113" fmla="*/ 256236 w 361670"/>
                <a:gd name="connsiteY113" fmla="*/ 231739 h 361333"/>
                <a:gd name="connsiteX114" fmla="*/ 269655 w 361670"/>
                <a:gd name="connsiteY114" fmla="*/ 242591 h 361333"/>
                <a:gd name="connsiteX115" fmla="*/ 274767 w 361670"/>
                <a:gd name="connsiteY115" fmla="*/ 239399 h 361333"/>
                <a:gd name="connsiteX116" fmla="*/ 276684 w 361670"/>
                <a:gd name="connsiteY116" fmla="*/ 235569 h 361333"/>
                <a:gd name="connsiteX117" fmla="*/ 274767 w 361670"/>
                <a:gd name="connsiteY117" fmla="*/ 232377 h 361333"/>
                <a:gd name="connsiteX118" fmla="*/ 272850 w 361670"/>
                <a:gd name="connsiteY118" fmla="*/ 230462 h 361333"/>
                <a:gd name="connsiteX119" fmla="*/ 260709 w 361670"/>
                <a:gd name="connsiteY119" fmla="*/ 215779 h 361333"/>
                <a:gd name="connsiteX120" fmla="*/ 251764 w 361670"/>
                <a:gd name="connsiteY120" fmla="*/ 204926 h 361333"/>
                <a:gd name="connsiteX121" fmla="*/ 239623 w 361670"/>
                <a:gd name="connsiteY121" fmla="*/ 195988 h 361333"/>
                <a:gd name="connsiteX122" fmla="*/ 207673 w 361670"/>
                <a:gd name="connsiteY122" fmla="*/ 183220 h 361333"/>
                <a:gd name="connsiteX123" fmla="*/ 161027 w 361670"/>
                <a:gd name="connsiteY123" fmla="*/ 187689 h 361333"/>
                <a:gd name="connsiteX124" fmla="*/ 133550 w 361670"/>
                <a:gd name="connsiteY124" fmla="*/ 196627 h 361333"/>
                <a:gd name="connsiteX125" fmla="*/ 111185 w 361670"/>
                <a:gd name="connsiteY125" fmla="*/ 183859 h 361333"/>
                <a:gd name="connsiteX126" fmla="*/ 112463 w 361670"/>
                <a:gd name="connsiteY126" fmla="*/ 171091 h 361333"/>
                <a:gd name="connsiteX127" fmla="*/ 118853 w 361670"/>
                <a:gd name="connsiteY127" fmla="*/ 164707 h 361333"/>
                <a:gd name="connsiteX128" fmla="*/ 141217 w 361670"/>
                <a:gd name="connsiteY128" fmla="*/ 145555 h 361333"/>
                <a:gd name="connsiteX129" fmla="*/ 143135 w 361670"/>
                <a:gd name="connsiteY129" fmla="*/ 144278 h 361333"/>
                <a:gd name="connsiteX130" fmla="*/ 156553 w 361670"/>
                <a:gd name="connsiteY130" fmla="*/ 139171 h 361333"/>
                <a:gd name="connsiteX131" fmla="*/ 155275 w 361670"/>
                <a:gd name="connsiteY131" fmla="*/ 138533 h 361333"/>
                <a:gd name="connsiteX132" fmla="*/ 150164 w 361670"/>
                <a:gd name="connsiteY132" fmla="*/ 139171 h 361333"/>
                <a:gd name="connsiteX133" fmla="*/ 116936 w 361670"/>
                <a:gd name="connsiteY133" fmla="*/ 146193 h 361333"/>
                <a:gd name="connsiteX134" fmla="*/ 113102 w 361670"/>
                <a:gd name="connsiteY134" fmla="*/ 146832 h 361333"/>
                <a:gd name="connsiteX135" fmla="*/ 104156 w 361670"/>
                <a:gd name="connsiteY135" fmla="*/ 145555 h 361333"/>
                <a:gd name="connsiteX136" fmla="*/ 84986 w 361670"/>
                <a:gd name="connsiteY136" fmla="*/ 136617 h 361333"/>
                <a:gd name="connsiteX137" fmla="*/ 81791 w 361670"/>
                <a:gd name="connsiteY137" fmla="*/ 128318 h 361333"/>
                <a:gd name="connsiteX138" fmla="*/ 90098 w 361670"/>
                <a:gd name="connsiteY138" fmla="*/ 125126 h 361333"/>
                <a:gd name="connsiteX139" fmla="*/ 109268 w 361670"/>
                <a:gd name="connsiteY139" fmla="*/ 133425 h 361333"/>
                <a:gd name="connsiteX140" fmla="*/ 114380 w 361670"/>
                <a:gd name="connsiteY140" fmla="*/ 134064 h 361333"/>
                <a:gd name="connsiteX141" fmla="*/ 147607 w 361670"/>
                <a:gd name="connsiteY141" fmla="*/ 127041 h 361333"/>
                <a:gd name="connsiteX142" fmla="*/ 157832 w 361670"/>
                <a:gd name="connsiteY142" fmla="*/ 126403 h 361333"/>
                <a:gd name="connsiteX143" fmla="*/ 159110 w 361670"/>
                <a:gd name="connsiteY143" fmla="*/ 126403 h 361333"/>
                <a:gd name="connsiteX144" fmla="*/ 176362 w 361670"/>
                <a:gd name="connsiteY144" fmla="*/ 132149 h 361333"/>
                <a:gd name="connsiteX145" fmla="*/ 177001 w 361670"/>
                <a:gd name="connsiteY145" fmla="*/ 132149 h 361333"/>
                <a:gd name="connsiteX146" fmla="*/ 205756 w 361670"/>
                <a:gd name="connsiteY146" fmla="*/ 130233 h 361333"/>
                <a:gd name="connsiteX147" fmla="*/ 217258 w 361670"/>
                <a:gd name="connsiteY147" fmla="*/ 130872 h 361333"/>
                <a:gd name="connsiteX148" fmla="*/ 256876 w 361670"/>
                <a:gd name="connsiteY148" fmla="*/ 130872 h 361333"/>
                <a:gd name="connsiteX149" fmla="*/ 256876 w 361670"/>
                <a:gd name="connsiteY149" fmla="*/ 130872 h 361333"/>
                <a:gd name="connsiteX150" fmla="*/ 260071 w 361670"/>
                <a:gd name="connsiteY150" fmla="*/ 130233 h 361333"/>
                <a:gd name="connsiteX151" fmla="*/ 281796 w 361670"/>
                <a:gd name="connsiteY151" fmla="*/ 118742 h 361333"/>
                <a:gd name="connsiteX152" fmla="*/ 290742 w 361670"/>
                <a:gd name="connsiteY152" fmla="*/ 121296 h 361333"/>
                <a:gd name="connsiteX153" fmla="*/ 288186 w 361670"/>
                <a:gd name="connsiteY153" fmla="*/ 130233 h 361333"/>
                <a:gd name="connsiteX154" fmla="*/ 267099 w 361670"/>
                <a:gd name="connsiteY154" fmla="*/ 141724 h 361333"/>
                <a:gd name="connsiteX155" fmla="*/ 257514 w 361670"/>
                <a:gd name="connsiteY155" fmla="*/ 144278 h 361333"/>
                <a:gd name="connsiteX156" fmla="*/ 257514 w 361670"/>
                <a:gd name="connsiteY156" fmla="*/ 144278 h 361333"/>
                <a:gd name="connsiteX157" fmla="*/ 217897 w 361670"/>
                <a:gd name="connsiteY157" fmla="*/ 144278 h 361333"/>
                <a:gd name="connsiteX158" fmla="*/ 205117 w 361670"/>
                <a:gd name="connsiteY158" fmla="*/ 143640 h 361333"/>
                <a:gd name="connsiteX159" fmla="*/ 182113 w 361670"/>
                <a:gd name="connsiteY159" fmla="*/ 144278 h 361333"/>
                <a:gd name="connsiteX160" fmla="*/ 150164 w 361670"/>
                <a:gd name="connsiteY160" fmla="*/ 156408 h 361333"/>
                <a:gd name="connsiteX161" fmla="*/ 124604 w 361670"/>
                <a:gd name="connsiteY161" fmla="*/ 178752 h 361333"/>
                <a:gd name="connsiteX162" fmla="*/ 156553 w 361670"/>
                <a:gd name="connsiteY162" fmla="*/ 175560 h 361333"/>
                <a:gd name="connsiteX163" fmla="*/ 159110 w 361670"/>
                <a:gd name="connsiteY163" fmla="*/ 174921 h 361333"/>
                <a:gd name="connsiteX164" fmla="*/ 208951 w 361670"/>
                <a:gd name="connsiteY164" fmla="*/ 169814 h 361333"/>
                <a:gd name="connsiteX165" fmla="*/ 208951 w 361670"/>
                <a:gd name="connsiteY165" fmla="*/ 169814 h 361333"/>
                <a:gd name="connsiteX166" fmla="*/ 210229 w 361670"/>
                <a:gd name="connsiteY166" fmla="*/ 169814 h 361333"/>
                <a:gd name="connsiteX167" fmla="*/ 211507 w 361670"/>
                <a:gd name="connsiteY167" fmla="*/ 169814 h 361333"/>
                <a:gd name="connsiteX168" fmla="*/ 211507 w 361670"/>
                <a:gd name="connsiteY168" fmla="*/ 169814 h 361333"/>
                <a:gd name="connsiteX169" fmla="*/ 245374 w 361670"/>
                <a:gd name="connsiteY169" fmla="*/ 183220 h 361333"/>
                <a:gd name="connsiteX170" fmla="*/ 246013 w 361670"/>
                <a:gd name="connsiteY170" fmla="*/ 183220 h 361333"/>
                <a:gd name="connsiteX171" fmla="*/ 246013 w 361670"/>
                <a:gd name="connsiteY171" fmla="*/ 183220 h 361333"/>
                <a:gd name="connsiteX172" fmla="*/ 280518 w 361670"/>
                <a:gd name="connsiteY172" fmla="*/ 175560 h 361333"/>
                <a:gd name="connsiteX173" fmla="*/ 289464 w 361670"/>
                <a:gd name="connsiteY173" fmla="*/ 177475 h 361333"/>
                <a:gd name="connsiteX174" fmla="*/ 287547 w 361670"/>
                <a:gd name="connsiteY174" fmla="*/ 186412 h 361333"/>
                <a:gd name="connsiteX175" fmla="*/ 261987 w 361670"/>
                <a:gd name="connsiteY175" fmla="*/ 195350 h 361333"/>
                <a:gd name="connsiteX176" fmla="*/ 262626 w 361670"/>
                <a:gd name="connsiteY176" fmla="*/ 195988 h 361333"/>
                <a:gd name="connsiteX177" fmla="*/ 270934 w 361670"/>
                <a:gd name="connsiteY177" fmla="*/ 206203 h 361333"/>
                <a:gd name="connsiteX178" fmla="*/ 280518 w 361670"/>
                <a:gd name="connsiteY178" fmla="*/ 217694 h 361333"/>
                <a:gd name="connsiteX179" fmla="*/ 309912 w 361670"/>
                <a:gd name="connsiteY179" fmla="*/ 205564 h 361333"/>
                <a:gd name="connsiteX180" fmla="*/ 318219 w 361670"/>
                <a:gd name="connsiteY180" fmla="*/ 209395 h 361333"/>
                <a:gd name="connsiteX181" fmla="*/ 313107 w 361670"/>
                <a:gd name="connsiteY181" fmla="*/ 218332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208951" y="93845"/>
                  </a:moveTo>
                  <a:lnTo>
                    <a:pt x="218536" y="72139"/>
                  </a:lnTo>
                  <a:cubicBezTo>
                    <a:pt x="219814" y="68947"/>
                    <a:pt x="223648" y="67670"/>
                    <a:pt x="226843" y="68947"/>
                  </a:cubicBezTo>
                  <a:cubicBezTo>
                    <a:pt x="230038" y="70224"/>
                    <a:pt x="231316" y="74054"/>
                    <a:pt x="230038" y="77246"/>
                  </a:cubicBezTo>
                  <a:lnTo>
                    <a:pt x="220453" y="98952"/>
                  </a:lnTo>
                  <a:cubicBezTo>
                    <a:pt x="219175" y="101505"/>
                    <a:pt x="217258" y="102782"/>
                    <a:pt x="214702" y="102782"/>
                  </a:cubicBezTo>
                  <a:cubicBezTo>
                    <a:pt x="214063" y="102782"/>
                    <a:pt x="212785" y="102782"/>
                    <a:pt x="212146" y="102144"/>
                  </a:cubicBezTo>
                  <a:cubicBezTo>
                    <a:pt x="208951" y="100867"/>
                    <a:pt x="207673" y="97037"/>
                    <a:pt x="208951" y="93845"/>
                  </a:cubicBezTo>
                  <a:close/>
                  <a:moveTo>
                    <a:pt x="170611" y="62563"/>
                  </a:moveTo>
                  <a:cubicBezTo>
                    <a:pt x="170611" y="58733"/>
                    <a:pt x="173167" y="56179"/>
                    <a:pt x="177001" y="56179"/>
                  </a:cubicBezTo>
                  <a:cubicBezTo>
                    <a:pt x="180835" y="56179"/>
                    <a:pt x="183391" y="58733"/>
                    <a:pt x="183391" y="62563"/>
                  </a:cubicBezTo>
                  <a:lnTo>
                    <a:pt x="183391" y="87461"/>
                  </a:lnTo>
                  <a:cubicBezTo>
                    <a:pt x="183391" y="91291"/>
                    <a:pt x="180835" y="93845"/>
                    <a:pt x="177001" y="93845"/>
                  </a:cubicBezTo>
                  <a:cubicBezTo>
                    <a:pt x="173167" y="93845"/>
                    <a:pt x="170611" y="91291"/>
                    <a:pt x="170611" y="87461"/>
                  </a:cubicBezTo>
                  <a:lnTo>
                    <a:pt x="170611" y="62563"/>
                  </a:lnTo>
                  <a:close/>
                  <a:moveTo>
                    <a:pt x="125243" y="68947"/>
                  </a:moveTo>
                  <a:cubicBezTo>
                    <a:pt x="128438" y="67670"/>
                    <a:pt x="132272" y="68947"/>
                    <a:pt x="133550" y="72139"/>
                  </a:cubicBezTo>
                  <a:lnTo>
                    <a:pt x="143135" y="93845"/>
                  </a:lnTo>
                  <a:cubicBezTo>
                    <a:pt x="144412" y="97037"/>
                    <a:pt x="143135" y="100867"/>
                    <a:pt x="139940" y="102144"/>
                  </a:cubicBezTo>
                  <a:cubicBezTo>
                    <a:pt x="139301" y="102782"/>
                    <a:pt x="138022" y="102782"/>
                    <a:pt x="137384" y="102782"/>
                  </a:cubicBezTo>
                  <a:cubicBezTo>
                    <a:pt x="134828" y="102782"/>
                    <a:pt x="132272" y="101505"/>
                    <a:pt x="131633" y="98952"/>
                  </a:cubicBezTo>
                  <a:lnTo>
                    <a:pt x="122048" y="77246"/>
                  </a:lnTo>
                  <a:cubicBezTo>
                    <a:pt x="120770" y="74054"/>
                    <a:pt x="122048" y="70224"/>
                    <a:pt x="125243" y="68947"/>
                  </a:cubicBezTo>
                  <a:close/>
                  <a:moveTo>
                    <a:pt x="313107" y="218332"/>
                  </a:moveTo>
                  <a:lnTo>
                    <a:pt x="286908" y="229185"/>
                  </a:lnTo>
                  <a:cubicBezTo>
                    <a:pt x="287547" y="231100"/>
                    <a:pt x="288825" y="233015"/>
                    <a:pt x="288825" y="235569"/>
                  </a:cubicBezTo>
                  <a:cubicBezTo>
                    <a:pt x="288825" y="240676"/>
                    <a:pt x="286908" y="245145"/>
                    <a:pt x="282435" y="248975"/>
                  </a:cubicBezTo>
                  <a:cubicBezTo>
                    <a:pt x="279240" y="251529"/>
                    <a:pt x="276045" y="253444"/>
                    <a:pt x="272211" y="254721"/>
                  </a:cubicBezTo>
                  <a:cubicBezTo>
                    <a:pt x="272211" y="255359"/>
                    <a:pt x="272211" y="255998"/>
                    <a:pt x="272211" y="255998"/>
                  </a:cubicBezTo>
                  <a:cubicBezTo>
                    <a:pt x="272211" y="260467"/>
                    <a:pt x="270934" y="265574"/>
                    <a:pt x="265182" y="270681"/>
                  </a:cubicBezTo>
                  <a:cubicBezTo>
                    <a:pt x="260071" y="275150"/>
                    <a:pt x="254959" y="276427"/>
                    <a:pt x="251124" y="276427"/>
                  </a:cubicBezTo>
                  <a:cubicBezTo>
                    <a:pt x="251124" y="276427"/>
                    <a:pt x="250486" y="276427"/>
                    <a:pt x="250486" y="276427"/>
                  </a:cubicBezTo>
                  <a:cubicBezTo>
                    <a:pt x="249846" y="276427"/>
                    <a:pt x="249208" y="276427"/>
                    <a:pt x="248569" y="275788"/>
                  </a:cubicBezTo>
                  <a:cubicBezTo>
                    <a:pt x="247929" y="278980"/>
                    <a:pt x="246013" y="282172"/>
                    <a:pt x="242818" y="284726"/>
                  </a:cubicBezTo>
                  <a:cubicBezTo>
                    <a:pt x="238345" y="288556"/>
                    <a:pt x="233872" y="290471"/>
                    <a:pt x="229399" y="290471"/>
                  </a:cubicBezTo>
                  <a:cubicBezTo>
                    <a:pt x="229399" y="290471"/>
                    <a:pt x="228760" y="290471"/>
                    <a:pt x="228760" y="290471"/>
                  </a:cubicBezTo>
                  <a:cubicBezTo>
                    <a:pt x="226843" y="290471"/>
                    <a:pt x="224926" y="289833"/>
                    <a:pt x="222370" y="288556"/>
                  </a:cubicBezTo>
                  <a:cubicBezTo>
                    <a:pt x="216619" y="296855"/>
                    <a:pt x="210229" y="298771"/>
                    <a:pt x="205117" y="298771"/>
                  </a:cubicBezTo>
                  <a:cubicBezTo>
                    <a:pt x="204478" y="298771"/>
                    <a:pt x="204478" y="298771"/>
                    <a:pt x="203839" y="298771"/>
                  </a:cubicBezTo>
                  <a:cubicBezTo>
                    <a:pt x="201283" y="298771"/>
                    <a:pt x="194254" y="295579"/>
                    <a:pt x="191059" y="293663"/>
                  </a:cubicBezTo>
                  <a:cubicBezTo>
                    <a:pt x="191059" y="293663"/>
                    <a:pt x="190420" y="293663"/>
                    <a:pt x="190420" y="293025"/>
                  </a:cubicBezTo>
                  <a:cubicBezTo>
                    <a:pt x="189781" y="293663"/>
                    <a:pt x="189142" y="294302"/>
                    <a:pt x="188503" y="294940"/>
                  </a:cubicBezTo>
                  <a:lnTo>
                    <a:pt x="187864" y="295579"/>
                  </a:lnTo>
                  <a:cubicBezTo>
                    <a:pt x="178918" y="304516"/>
                    <a:pt x="171889" y="310262"/>
                    <a:pt x="166138" y="310900"/>
                  </a:cubicBezTo>
                  <a:cubicBezTo>
                    <a:pt x="165500" y="310900"/>
                    <a:pt x="164860" y="310900"/>
                    <a:pt x="164221" y="310900"/>
                  </a:cubicBezTo>
                  <a:cubicBezTo>
                    <a:pt x="157192" y="310900"/>
                    <a:pt x="150802" y="308346"/>
                    <a:pt x="146969" y="303878"/>
                  </a:cubicBezTo>
                  <a:cubicBezTo>
                    <a:pt x="146330" y="303239"/>
                    <a:pt x="145690" y="302601"/>
                    <a:pt x="145052" y="301324"/>
                  </a:cubicBezTo>
                  <a:cubicBezTo>
                    <a:pt x="143135" y="301962"/>
                    <a:pt x="140579" y="301962"/>
                    <a:pt x="138022" y="301962"/>
                  </a:cubicBezTo>
                  <a:cubicBezTo>
                    <a:pt x="130355" y="301962"/>
                    <a:pt x="121409" y="299409"/>
                    <a:pt x="117575" y="291748"/>
                  </a:cubicBezTo>
                  <a:cubicBezTo>
                    <a:pt x="117575" y="291748"/>
                    <a:pt x="117575" y="291110"/>
                    <a:pt x="117575" y="291110"/>
                  </a:cubicBezTo>
                  <a:cubicBezTo>
                    <a:pt x="116936" y="291110"/>
                    <a:pt x="116936" y="291110"/>
                    <a:pt x="116297" y="291110"/>
                  </a:cubicBezTo>
                  <a:cubicBezTo>
                    <a:pt x="108629" y="291110"/>
                    <a:pt x="101600" y="287279"/>
                    <a:pt x="97127" y="282172"/>
                  </a:cubicBezTo>
                  <a:cubicBezTo>
                    <a:pt x="93932" y="278342"/>
                    <a:pt x="92015" y="274511"/>
                    <a:pt x="92015" y="270681"/>
                  </a:cubicBezTo>
                  <a:cubicBezTo>
                    <a:pt x="92015" y="270681"/>
                    <a:pt x="91376" y="270681"/>
                    <a:pt x="91376" y="270681"/>
                  </a:cubicBezTo>
                  <a:cubicBezTo>
                    <a:pt x="84986" y="269404"/>
                    <a:pt x="79235" y="264935"/>
                    <a:pt x="76040" y="258551"/>
                  </a:cubicBezTo>
                  <a:cubicBezTo>
                    <a:pt x="72206" y="251529"/>
                    <a:pt x="72845" y="242591"/>
                    <a:pt x="77957" y="236846"/>
                  </a:cubicBezTo>
                  <a:cubicBezTo>
                    <a:pt x="76679" y="235569"/>
                    <a:pt x="76040" y="234931"/>
                    <a:pt x="75401" y="233654"/>
                  </a:cubicBezTo>
                  <a:cubicBezTo>
                    <a:pt x="75401" y="233654"/>
                    <a:pt x="75401" y="233654"/>
                    <a:pt x="75401" y="233654"/>
                  </a:cubicBezTo>
                  <a:cubicBezTo>
                    <a:pt x="75401" y="233654"/>
                    <a:pt x="68372" y="226631"/>
                    <a:pt x="50481" y="219609"/>
                  </a:cubicBezTo>
                  <a:cubicBezTo>
                    <a:pt x="47286" y="218332"/>
                    <a:pt x="45368" y="214502"/>
                    <a:pt x="46646" y="211310"/>
                  </a:cubicBezTo>
                  <a:cubicBezTo>
                    <a:pt x="47925" y="208118"/>
                    <a:pt x="51758" y="206203"/>
                    <a:pt x="54953" y="207479"/>
                  </a:cubicBezTo>
                  <a:cubicBezTo>
                    <a:pt x="76040" y="215779"/>
                    <a:pt x="84347" y="224078"/>
                    <a:pt x="84986" y="225355"/>
                  </a:cubicBezTo>
                  <a:cubicBezTo>
                    <a:pt x="86264" y="226631"/>
                    <a:pt x="87542" y="227908"/>
                    <a:pt x="88820" y="229185"/>
                  </a:cubicBezTo>
                  <a:lnTo>
                    <a:pt x="111824" y="214502"/>
                  </a:lnTo>
                  <a:cubicBezTo>
                    <a:pt x="124604" y="206841"/>
                    <a:pt x="135467" y="212587"/>
                    <a:pt x="140579" y="219609"/>
                  </a:cubicBezTo>
                  <a:cubicBezTo>
                    <a:pt x="141217" y="220247"/>
                    <a:pt x="141857" y="221524"/>
                    <a:pt x="142496" y="222163"/>
                  </a:cubicBezTo>
                  <a:lnTo>
                    <a:pt x="143774" y="221524"/>
                  </a:lnTo>
                  <a:cubicBezTo>
                    <a:pt x="153358" y="214502"/>
                    <a:pt x="164221" y="215779"/>
                    <a:pt x="171250" y="224716"/>
                  </a:cubicBezTo>
                  <a:cubicBezTo>
                    <a:pt x="176362" y="231100"/>
                    <a:pt x="177001" y="239399"/>
                    <a:pt x="173167" y="247060"/>
                  </a:cubicBezTo>
                  <a:cubicBezTo>
                    <a:pt x="175723" y="248337"/>
                    <a:pt x="178279" y="250252"/>
                    <a:pt x="180196" y="252806"/>
                  </a:cubicBezTo>
                  <a:cubicBezTo>
                    <a:pt x="180196" y="252806"/>
                    <a:pt x="180835" y="253444"/>
                    <a:pt x="180835" y="253444"/>
                  </a:cubicBezTo>
                  <a:cubicBezTo>
                    <a:pt x="183391" y="256636"/>
                    <a:pt x="184030" y="259828"/>
                    <a:pt x="184030" y="263020"/>
                  </a:cubicBezTo>
                  <a:cubicBezTo>
                    <a:pt x="188503" y="264935"/>
                    <a:pt x="192337" y="268127"/>
                    <a:pt x="193615" y="270043"/>
                  </a:cubicBezTo>
                  <a:cubicBezTo>
                    <a:pt x="194254" y="270681"/>
                    <a:pt x="194254" y="270681"/>
                    <a:pt x="194893" y="271319"/>
                  </a:cubicBezTo>
                  <a:cubicBezTo>
                    <a:pt x="197449" y="275150"/>
                    <a:pt x="198088" y="278980"/>
                    <a:pt x="197449" y="282172"/>
                  </a:cubicBezTo>
                  <a:cubicBezTo>
                    <a:pt x="198088" y="282811"/>
                    <a:pt x="198088" y="282811"/>
                    <a:pt x="198727" y="283449"/>
                  </a:cubicBezTo>
                  <a:cubicBezTo>
                    <a:pt x="200005" y="284087"/>
                    <a:pt x="203839" y="286003"/>
                    <a:pt x="205117" y="286003"/>
                  </a:cubicBezTo>
                  <a:cubicBezTo>
                    <a:pt x="207673" y="286003"/>
                    <a:pt x="210229" y="282811"/>
                    <a:pt x="212146" y="280257"/>
                  </a:cubicBezTo>
                  <a:cubicBezTo>
                    <a:pt x="210868" y="278980"/>
                    <a:pt x="209590" y="278342"/>
                    <a:pt x="208312" y="277065"/>
                  </a:cubicBezTo>
                  <a:cubicBezTo>
                    <a:pt x="203839" y="273235"/>
                    <a:pt x="199366" y="268766"/>
                    <a:pt x="194893" y="265574"/>
                  </a:cubicBezTo>
                  <a:cubicBezTo>
                    <a:pt x="192337" y="263659"/>
                    <a:pt x="191698" y="259190"/>
                    <a:pt x="193615" y="256636"/>
                  </a:cubicBezTo>
                  <a:cubicBezTo>
                    <a:pt x="195532" y="254083"/>
                    <a:pt x="200005" y="253444"/>
                    <a:pt x="202561" y="255359"/>
                  </a:cubicBezTo>
                  <a:cubicBezTo>
                    <a:pt x="207673" y="259190"/>
                    <a:pt x="212785" y="263659"/>
                    <a:pt x="217258" y="268127"/>
                  </a:cubicBezTo>
                  <a:cubicBezTo>
                    <a:pt x="221731" y="271958"/>
                    <a:pt x="227482" y="277703"/>
                    <a:pt x="230038" y="278342"/>
                  </a:cubicBezTo>
                  <a:cubicBezTo>
                    <a:pt x="230038" y="278342"/>
                    <a:pt x="230038" y="278342"/>
                    <a:pt x="230038" y="278342"/>
                  </a:cubicBezTo>
                  <a:cubicBezTo>
                    <a:pt x="231316" y="278342"/>
                    <a:pt x="233233" y="277703"/>
                    <a:pt x="235150" y="275788"/>
                  </a:cubicBezTo>
                  <a:cubicBezTo>
                    <a:pt x="237067" y="273873"/>
                    <a:pt x="237706" y="272596"/>
                    <a:pt x="237706" y="270043"/>
                  </a:cubicBezTo>
                  <a:cubicBezTo>
                    <a:pt x="237706" y="270043"/>
                    <a:pt x="237067" y="269404"/>
                    <a:pt x="236428" y="268766"/>
                  </a:cubicBezTo>
                  <a:cubicBezTo>
                    <a:pt x="235789" y="268127"/>
                    <a:pt x="235150" y="267489"/>
                    <a:pt x="234511" y="266851"/>
                  </a:cubicBezTo>
                  <a:cubicBezTo>
                    <a:pt x="231955" y="264297"/>
                    <a:pt x="229399" y="262382"/>
                    <a:pt x="227482" y="259828"/>
                  </a:cubicBezTo>
                  <a:cubicBezTo>
                    <a:pt x="227482" y="259828"/>
                    <a:pt x="227482" y="259828"/>
                    <a:pt x="227482" y="259828"/>
                  </a:cubicBezTo>
                  <a:cubicBezTo>
                    <a:pt x="227482" y="259828"/>
                    <a:pt x="227482" y="259828"/>
                    <a:pt x="227482" y="259828"/>
                  </a:cubicBezTo>
                  <a:cubicBezTo>
                    <a:pt x="226843" y="259190"/>
                    <a:pt x="226204" y="258551"/>
                    <a:pt x="225565" y="257913"/>
                  </a:cubicBezTo>
                  <a:cubicBezTo>
                    <a:pt x="221092" y="253444"/>
                    <a:pt x="217258" y="249614"/>
                    <a:pt x="212785" y="246422"/>
                  </a:cubicBezTo>
                  <a:cubicBezTo>
                    <a:pt x="210229" y="243868"/>
                    <a:pt x="209590" y="240038"/>
                    <a:pt x="212146" y="237484"/>
                  </a:cubicBezTo>
                  <a:cubicBezTo>
                    <a:pt x="214702" y="234931"/>
                    <a:pt x="218536" y="234292"/>
                    <a:pt x="221092" y="236846"/>
                  </a:cubicBezTo>
                  <a:cubicBezTo>
                    <a:pt x="225565" y="240676"/>
                    <a:pt x="230038" y="245145"/>
                    <a:pt x="234511" y="249614"/>
                  </a:cubicBezTo>
                  <a:cubicBezTo>
                    <a:pt x="235150" y="250252"/>
                    <a:pt x="235789" y="250891"/>
                    <a:pt x="236428" y="250891"/>
                  </a:cubicBezTo>
                  <a:cubicBezTo>
                    <a:pt x="240901" y="254083"/>
                    <a:pt x="244096" y="257275"/>
                    <a:pt x="246651" y="259190"/>
                  </a:cubicBezTo>
                  <a:cubicBezTo>
                    <a:pt x="249208" y="261743"/>
                    <a:pt x="252403" y="264297"/>
                    <a:pt x="253041" y="264297"/>
                  </a:cubicBezTo>
                  <a:cubicBezTo>
                    <a:pt x="254319" y="264297"/>
                    <a:pt x="256236" y="263659"/>
                    <a:pt x="258792" y="261743"/>
                  </a:cubicBezTo>
                  <a:cubicBezTo>
                    <a:pt x="260709" y="260467"/>
                    <a:pt x="261349" y="259190"/>
                    <a:pt x="261349" y="255998"/>
                  </a:cubicBezTo>
                  <a:cubicBezTo>
                    <a:pt x="261349" y="254083"/>
                    <a:pt x="260709" y="252806"/>
                    <a:pt x="259431" y="251529"/>
                  </a:cubicBezTo>
                  <a:cubicBezTo>
                    <a:pt x="259431" y="251529"/>
                    <a:pt x="259431" y="250891"/>
                    <a:pt x="258792" y="250891"/>
                  </a:cubicBezTo>
                  <a:cubicBezTo>
                    <a:pt x="255597" y="248337"/>
                    <a:pt x="252403" y="245145"/>
                    <a:pt x="247929" y="241315"/>
                  </a:cubicBezTo>
                  <a:cubicBezTo>
                    <a:pt x="243456" y="236846"/>
                    <a:pt x="238345" y="232377"/>
                    <a:pt x="233872" y="229185"/>
                  </a:cubicBezTo>
                  <a:cubicBezTo>
                    <a:pt x="231316" y="227270"/>
                    <a:pt x="230677" y="222801"/>
                    <a:pt x="232594" y="220247"/>
                  </a:cubicBezTo>
                  <a:cubicBezTo>
                    <a:pt x="234511" y="217694"/>
                    <a:pt x="238984" y="217055"/>
                    <a:pt x="241540" y="218971"/>
                  </a:cubicBezTo>
                  <a:cubicBezTo>
                    <a:pt x="246651" y="222801"/>
                    <a:pt x="251764" y="227270"/>
                    <a:pt x="256236" y="231739"/>
                  </a:cubicBezTo>
                  <a:cubicBezTo>
                    <a:pt x="260709" y="235569"/>
                    <a:pt x="267099" y="241953"/>
                    <a:pt x="269655" y="242591"/>
                  </a:cubicBezTo>
                  <a:cubicBezTo>
                    <a:pt x="270294" y="242591"/>
                    <a:pt x="272211" y="241953"/>
                    <a:pt x="274767" y="239399"/>
                  </a:cubicBezTo>
                  <a:cubicBezTo>
                    <a:pt x="276684" y="237484"/>
                    <a:pt x="276684" y="236207"/>
                    <a:pt x="276684" y="235569"/>
                  </a:cubicBezTo>
                  <a:cubicBezTo>
                    <a:pt x="276684" y="234931"/>
                    <a:pt x="276045" y="234292"/>
                    <a:pt x="274767" y="232377"/>
                  </a:cubicBezTo>
                  <a:cubicBezTo>
                    <a:pt x="274128" y="231739"/>
                    <a:pt x="273489" y="231100"/>
                    <a:pt x="272850" y="230462"/>
                  </a:cubicBezTo>
                  <a:cubicBezTo>
                    <a:pt x="268377" y="225355"/>
                    <a:pt x="264544" y="220247"/>
                    <a:pt x="260709" y="215779"/>
                  </a:cubicBezTo>
                  <a:cubicBezTo>
                    <a:pt x="257514" y="211948"/>
                    <a:pt x="254319" y="208118"/>
                    <a:pt x="251764" y="204926"/>
                  </a:cubicBezTo>
                  <a:cubicBezTo>
                    <a:pt x="248569" y="201095"/>
                    <a:pt x="244096" y="197903"/>
                    <a:pt x="239623" y="195988"/>
                  </a:cubicBezTo>
                  <a:lnTo>
                    <a:pt x="207673" y="183220"/>
                  </a:lnTo>
                  <a:lnTo>
                    <a:pt x="161027" y="187689"/>
                  </a:lnTo>
                  <a:cubicBezTo>
                    <a:pt x="149525" y="194073"/>
                    <a:pt x="140579" y="196627"/>
                    <a:pt x="133550" y="196627"/>
                  </a:cubicBezTo>
                  <a:cubicBezTo>
                    <a:pt x="120131" y="196627"/>
                    <a:pt x="113741" y="187689"/>
                    <a:pt x="111185" y="183859"/>
                  </a:cubicBezTo>
                  <a:cubicBezTo>
                    <a:pt x="108629" y="180028"/>
                    <a:pt x="109268" y="174283"/>
                    <a:pt x="112463" y="171091"/>
                  </a:cubicBezTo>
                  <a:lnTo>
                    <a:pt x="118853" y="164707"/>
                  </a:lnTo>
                  <a:lnTo>
                    <a:pt x="141217" y="145555"/>
                  </a:lnTo>
                  <a:cubicBezTo>
                    <a:pt x="141857" y="144916"/>
                    <a:pt x="142496" y="144916"/>
                    <a:pt x="143135" y="144278"/>
                  </a:cubicBezTo>
                  <a:lnTo>
                    <a:pt x="156553" y="139171"/>
                  </a:lnTo>
                  <a:lnTo>
                    <a:pt x="155275" y="138533"/>
                  </a:lnTo>
                  <a:cubicBezTo>
                    <a:pt x="153997" y="138533"/>
                    <a:pt x="152720" y="138533"/>
                    <a:pt x="150164" y="139171"/>
                  </a:cubicBezTo>
                  <a:lnTo>
                    <a:pt x="116936" y="146193"/>
                  </a:lnTo>
                  <a:cubicBezTo>
                    <a:pt x="115658" y="146193"/>
                    <a:pt x="114380" y="146832"/>
                    <a:pt x="113102" y="146832"/>
                  </a:cubicBezTo>
                  <a:cubicBezTo>
                    <a:pt x="110546" y="146832"/>
                    <a:pt x="107351" y="146193"/>
                    <a:pt x="104156" y="145555"/>
                  </a:cubicBezTo>
                  <a:lnTo>
                    <a:pt x="84986" y="136617"/>
                  </a:lnTo>
                  <a:cubicBezTo>
                    <a:pt x="81791" y="135341"/>
                    <a:pt x="80513" y="131510"/>
                    <a:pt x="81791" y="128318"/>
                  </a:cubicBezTo>
                  <a:cubicBezTo>
                    <a:pt x="83069" y="125126"/>
                    <a:pt x="86903" y="123849"/>
                    <a:pt x="90098" y="125126"/>
                  </a:cubicBezTo>
                  <a:lnTo>
                    <a:pt x="109268" y="133425"/>
                  </a:lnTo>
                  <a:cubicBezTo>
                    <a:pt x="111185" y="134064"/>
                    <a:pt x="113741" y="134064"/>
                    <a:pt x="114380" y="134064"/>
                  </a:cubicBezTo>
                  <a:lnTo>
                    <a:pt x="147607" y="127041"/>
                  </a:lnTo>
                  <a:cubicBezTo>
                    <a:pt x="151442" y="126403"/>
                    <a:pt x="154637" y="125765"/>
                    <a:pt x="157832" y="126403"/>
                  </a:cubicBezTo>
                  <a:cubicBezTo>
                    <a:pt x="158470" y="126403"/>
                    <a:pt x="158470" y="126403"/>
                    <a:pt x="159110" y="126403"/>
                  </a:cubicBezTo>
                  <a:lnTo>
                    <a:pt x="176362" y="132149"/>
                  </a:lnTo>
                  <a:lnTo>
                    <a:pt x="177001" y="132149"/>
                  </a:lnTo>
                  <a:cubicBezTo>
                    <a:pt x="186586" y="128318"/>
                    <a:pt x="196171" y="129595"/>
                    <a:pt x="205756" y="130233"/>
                  </a:cubicBezTo>
                  <a:cubicBezTo>
                    <a:pt x="209590" y="130872"/>
                    <a:pt x="213424" y="130872"/>
                    <a:pt x="217258" y="130872"/>
                  </a:cubicBezTo>
                  <a:lnTo>
                    <a:pt x="256876" y="130872"/>
                  </a:lnTo>
                  <a:cubicBezTo>
                    <a:pt x="256876" y="130872"/>
                    <a:pt x="256876" y="130872"/>
                    <a:pt x="256876" y="130872"/>
                  </a:cubicBezTo>
                  <a:cubicBezTo>
                    <a:pt x="258154" y="130872"/>
                    <a:pt x="258792" y="130872"/>
                    <a:pt x="260071" y="130233"/>
                  </a:cubicBezTo>
                  <a:lnTo>
                    <a:pt x="281796" y="118742"/>
                  </a:lnTo>
                  <a:cubicBezTo>
                    <a:pt x="284991" y="116827"/>
                    <a:pt x="288825" y="118104"/>
                    <a:pt x="290742" y="121296"/>
                  </a:cubicBezTo>
                  <a:cubicBezTo>
                    <a:pt x="292659" y="124488"/>
                    <a:pt x="291381" y="128318"/>
                    <a:pt x="288186" y="130233"/>
                  </a:cubicBezTo>
                  <a:lnTo>
                    <a:pt x="267099" y="141724"/>
                  </a:lnTo>
                  <a:cubicBezTo>
                    <a:pt x="264544" y="143640"/>
                    <a:pt x="261349" y="144278"/>
                    <a:pt x="257514" y="144278"/>
                  </a:cubicBezTo>
                  <a:cubicBezTo>
                    <a:pt x="257514" y="144278"/>
                    <a:pt x="257514" y="144278"/>
                    <a:pt x="257514" y="144278"/>
                  </a:cubicBezTo>
                  <a:lnTo>
                    <a:pt x="217897" y="144278"/>
                  </a:lnTo>
                  <a:cubicBezTo>
                    <a:pt x="213424" y="144278"/>
                    <a:pt x="209590" y="143640"/>
                    <a:pt x="205117" y="143640"/>
                  </a:cubicBezTo>
                  <a:cubicBezTo>
                    <a:pt x="196810" y="143001"/>
                    <a:pt x="189142" y="142363"/>
                    <a:pt x="182113" y="144278"/>
                  </a:cubicBezTo>
                  <a:lnTo>
                    <a:pt x="150164" y="156408"/>
                  </a:lnTo>
                  <a:lnTo>
                    <a:pt x="124604" y="178752"/>
                  </a:lnTo>
                  <a:cubicBezTo>
                    <a:pt x="128438" y="183220"/>
                    <a:pt x="136106" y="188327"/>
                    <a:pt x="156553" y="175560"/>
                  </a:cubicBezTo>
                  <a:cubicBezTo>
                    <a:pt x="157192" y="174921"/>
                    <a:pt x="158470" y="174921"/>
                    <a:pt x="159110" y="174921"/>
                  </a:cubicBezTo>
                  <a:lnTo>
                    <a:pt x="208951" y="169814"/>
                  </a:lnTo>
                  <a:cubicBezTo>
                    <a:pt x="208951" y="169814"/>
                    <a:pt x="208951" y="169814"/>
                    <a:pt x="208951" y="169814"/>
                  </a:cubicBezTo>
                  <a:cubicBezTo>
                    <a:pt x="209590" y="169814"/>
                    <a:pt x="210229" y="169814"/>
                    <a:pt x="210229" y="169814"/>
                  </a:cubicBezTo>
                  <a:cubicBezTo>
                    <a:pt x="210868" y="169814"/>
                    <a:pt x="210868" y="169814"/>
                    <a:pt x="211507" y="169814"/>
                  </a:cubicBezTo>
                  <a:cubicBezTo>
                    <a:pt x="211507" y="169814"/>
                    <a:pt x="211507" y="169814"/>
                    <a:pt x="211507" y="169814"/>
                  </a:cubicBezTo>
                  <a:lnTo>
                    <a:pt x="245374" y="183220"/>
                  </a:lnTo>
                  <a:cubicBezTo>
                    <a:pt x="245374" y="183220"/>
                    <a:pt x="246013" y="183220"/>
                    <a:pt x="246013" y="183220"/>
                  </a:cubicBezTo>
                  <a:cubicBezTo>
                    <a:pt x="246013" y="183220"/>
                    <a:pt x="246013" y="183220"/>
                    <a:pt x="246013" y="183220"/>
                  </a:cubicBezTo>
                  <a:cubicBezTo>
                    <a:pt x="250486" y="185135"/>
                    <a:pt x="273489" y="180667"/>
                    <a:pt x="280518" y="175560"/>
                  </a:cubicBezTo>
                  <a:cubicBezTo>
                    <a:pt x="283713" y="173644"/>
                    <a:pt x="287547" y="174283"/>
                    <a:pt x="289464" y="177475"/>
                  </a:cubicBezTo>
                  <a:cubicBezTo>
                    <a:pt x="291381" y="180667"/>
                    <a:pt x="290742" y="184497"/>
                    <a:pt x="287547" y="186412"/>
                  </a:cubicBezTo>
                  <a:cubicBezTo>
                    <a:pt x="283074" y="189604"/>
                    <a:pt x="272211" y="193435"/>
                    <a:pt x="261987" y="195350"/>
                  </a:cubicBezTo>
                  <a:cubicBezTo>
                    <a:pt x="261987" y="195350"/>
                    <a:pt x="262626" y="195988"/>
                    <a:pt x="262626" y="195988"/>
                  </a:cubicBezTo>
                  <a:cubicBezTo>
                    <a:pt x="265182" y="199180"/>
                    <a:pt x="267739" y="202372"/>
                    <a:pt x="270934" y="206203"/>
                  </a:cubicBezTo>
                  <a:cubicBezTo>
                    <a:pt x="274128" y="209395"/>
                    <a:pt x="277323" y="213225"/>
                    <a:pt x="280518" y="217694"/>
                  </a:cubicBezTo>
                  <a:lnTo>
                    <a:pt x="309912" y="205564"/>
                  </a:lnTo>
                  <a:cubicBezTo>
                    <a:pt x="313107" y="204287"/>
                    <a:pt x="316941" y="205564"/>
                    <a:pt x="318219" y="209395"/>
                  </a:cubicBezTo>
                  <a:cubicBezTo>
                    <a:pt x="319497" y="213225"/>
                    <a:pt x="316302" y="217055"/>
                    <a:pt x="313107" y="2183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4">
              <a:extLst>
                <a:ext uri="{FF2B5EF4-FFF2-40B4-BE49-F238E27FC236}">
                  <a16:creationId xmlns:a16="http://schemas.microsoft.com/office/drawing/2014/main" id="{06B0431C-F417-BC60-B2F2-28C236BAEE98}"/>
                </a:ext>
              </a:extLst>
            </p:cNvPr>
            <p:cNvSpPr/>
            <p:nvPr/>
          </p:nvSpPr>
          <p:spPr>
            <a:xfrm>
              <a:off x="6276196" y="2628448"/>
              <a:ext cx="41277" cy="31764"/>
            </a:xfrm>
            <a:custGeom>
              <a:avLst/>
              <a:gdLst>
                <a:gd name="connsiteX0" fmla="*/ 24282 w 41277"/>
                <a:gd name="connsiteY0" fmla="*/ 24259 h 31764"/>
                <a:gd name="connsiteX1" fmla="*/ 29394 w 41277"/>
                <a:gd name="connsiteY1" fmla="*/ 19790 h 31764"/>
                <a:gd name="connsiteX2" fmla="*/ 33867 w 41277"/>
                <a:gd name="connsiteY2" fmla="*/ 15322 h 31764"/>
                <a:gd name="connsiteX3" fmla="*/ 40895 w 41277"/>
                <a:gd name="connsiteY3" fmla="*/ 3830 h 31764"/>
                <a:gd name="connsiteX4" fmla="*/ 34505 w 41277"/>
                <a:gd name="connsiteY4" fmla="*/ 0 h 31764"/>
                <a:gd name="connsiteX5" fmla="*/ 33867 w 41277"/>
                <a:gd name="connsiteY5" fmla="*/ 0 h 31764"/>
                <a:gd name="connsiteX6" fmla="*/ 0 w 41277"/>
                <a:gd name="connsiteY6" fmla="*/ 28728 h 31764"/>
                <a:gd name="connsiteX7" fmla="*/ 14697 w 41277"/>
                <a:gd name="connsiteY7" fmla="*/ 31281 h 31764"/>
                <a:gd name="connsiteX8" fmla="*/ 24282 w 41277"/>
                <a:gd name="connsiteY8" fmla="*/ 24259 h 3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7" h="31764">
                  <a:moveTo>
                    <a:pt x="24282" y="24259"/>
                  </a:moveTo>
                  <a:lnTo>
                    <a:pt x="29394" y="19790"/>
                  </a:lnTo>
                  <a:lnTo>
                    <a:pt x="33867" y="15322"/>
                  </a:lnTo>
                  <a:cubicBezTo>
                    <a:pt x="37062" y="12130"/>
                    <a:pt x="42813" y="6384"/>
                    <a:pt x="40895" y="3830"/>
                  </a:cubicBezTo>
                  <a:cubicBezTo>
                    <a:pt x="37700" y="638"/>
                    <a:pt x="35783" y="0"/>
                    <a:pt x="34505" y="0"/>
                  </a:cubicBezTo>
                  <a:cubicBezTo>
                    <a:pt x="34505" y="0"/>
                    <a:pt x="33867" y="0"/>
                    <a:pt x="33867" y="0"/>
                  </a:cubicBezTo>
                  <a:lnTo>
                    <a:pt x="0" y="28728"/>
                  </a:lnTo>
                  <a:cubicBezTo>
                    <a:pt x="2556" y="32558"/>
                    <a:pt x="10863" y="31920"/>
                    <a:pt x="14697" y="31281"/>
                  </a:cubicBezTo>
                  <a:cubicBezTo>
                    <a:pt x="16614" y="30643"/>
                    <a:pt x="21087" y="26813"/>
                    <a:pt x="24282" y="2425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682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23659" y="2224201"/>
            <a:ext cx="2075544" cy="4161729"/>
            <a:chOff x="5043715" y="2553810"/>
            <a:chExt cx="2075544" cy="4161729"/>
          </a:xfrm>
          <a:solidFill>
            <a:srgbClr val="000000"/>
          </a:solidFill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756122B-E38B-45CD-A9B8-A723926DC8EE}"/>
                </a:ext>
              </a:extLst>
            </p:cNvPr>
            <p:cNvSpPr/>
            <p:nvPr/>
          </p:nvSpPr>
          <p:spPr bwMode="gray">
            <a:xfrm>
              <a:off x="5043715" y="2553810"/>
              <a:ext cx="2075544" cy="2075544"/>
            </a:xfrm>
            <a:prstGeom prst="ellipse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5771899-808E-4FAA-B9F6-DDDE059D00EA}"/>
                </a:ext>
              </a:extLst>
            </p:cNvPr>
            <p:cNvSpPr/>
            <p:nvPr/>
          </p:nvSpPr>
          <p:spPr bwMode="gray">
            <a:xfrm>
              <a:off x="6040866" y="4629050"/>
              <a:ext cx="105935" cy="2012950"/>
            </a:xfrm>
            <a:prstGeom prst="rect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8" name="Rectangle: Top Corners Rounded 67">
              <a:extLst>
                <a:ext uri="{FF2B5EF4-FFF2-40B4-BE49-F238E27FC236}">
                  <a16:creationId xmlns:a16="http://schemas.microsoft.com/office/drawing/2014/main" id="{CB2FCBAB-9DD6-4020-8DF2-4BBB2E6046A0}"/>
                </a:ext>
              </a:extLst>
            </p:cNvPr>
            <p:cNvSpPr/>
            <p:nvPr/>
          </p:nvSpPr>
          <p:spPr bwMode="gray">
            <a:xfrm>
              <a:off x="5568696" y="6572149"/>
              <a:ext cx="1025582" cy="1433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24275" y="2461011"/>
            <a:ext cx="1559386" cy="1559386"/>
            <a:chOff x="5301794" y="2811889"/>
            <a:chExt cx="1559386" cy="155938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7D62164-7AA9-4620-99CE-89E451FDB854}"/>
                </a:ext>
              </a:extLst>
            </p:cNvPr>
            <p:cNvSpPr/>
            <p:nvPr/>
          </p:nvSpPr>
          <p:spPr bwMode="gray">
            <a:xfrm>
              <a:off x="5301794" y="2811889"/>
              <a:ext cx="1559386" cy="1559386"/>
            </a:xfrm>
            <a:prstGeom prst="ellipse">
              <a:avLst/>
            </a:prstGeom>
            <a:solidFill>
              <a:srgbClr val="53565A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BC45D38-93D0-43F6-9E37-99671E1A8EEF}"/>
                </a:ext>
              </a:extLst>
            </p:cNvPr>
            <p:cNvSpPr/>
            <p:nvPr/>
          </p:nvSpPr>
          <p:spPr bwMode="gray">
            <a:xfrm>
              <a:off x="5597359" y="3107454"/>
              <a:ext cx="968256" cy="968256"/>
            </a:xfrm>
            <a:prstGeom prst="ellipse">
              <a:avLst/>
            </a:prstGeom>
            <a:solidFill>
              <a:srgbClr val="63666A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DC43865-8C5C-4F44-B0DD-0B8557C87DAE}"/>
                </a:ext>
              </a:extLst>
            </p:cNvPr>
            <p:cNvSpPr/>
            <p:nvPr/>
          </p:nvSpPr>
          <p:spPr bwMode="gray">
            <a:xfrm>
              <a:off x="5833053" y="3343148"/>
              <a:ext cx="496868" cy="496868"/>
            </a:xfrm>
            <a:prstGeom prst="ellipse">
              <a:avLst/>
            </a:prstGeom>
            <a:solidFill>
              <a:srgbClr val="75787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4841CC0-D56E-456D-9FF2-F87578F0B44D}"/>
                </a:ext>
              </a:extLst>
            </p:cNvPr>
            <p:cNvSpPr/>
            <p:nvPr/>
          </p:nvSpPr>
          <p:spPr bwMode="gray">
            <a:xfrm>
              <a:off x="6038809" y="3550961"/>
              <a:ext cx="81242" cy="81242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01E85BC0-2693-4AB4-8D13-51AD94935617}"/>
              </a:ext>
            </a:extLst>
          </p:cNvPr>
          <p:cNvSpPr/>
          <p:nvPr/>
        </p:nvSpPr>
        <p:spPr bwMode="gray">
          <a:xfrm>
            <a:off x="9590567" y="3946222"/>
            <a:ext cx="2185037" cy="5805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75787B"/>
          </a:solidFill>
          <a:ln w="19050" algn="ctr">
            <a:noFill/>
            <a:miter lim="800000"/>
            <a:headEnd/>
            <a:tailEnd/>
          </a:ln>
        </p:spPr>
        <p:txBody>
          <a:bodyPr wrap="square" lIns="45720" tIns="45720" rIns="0" bIns="0" rtlCol="0" anchor="t" anchorCtr="0"/>
          <a:lstStyle/>
          <a:p>
            <a:pPr lvl="0">
              <a:lnSpc>
                <a:spcPct val="100000"/>
              </a:lnSpc>
              <a:defRPr b="1"/>
            </a:pPr>
            <a:r>
              <a:rPr lang="en-US" sz="1600">
                <a:latin typeface="Aptos" panose="020B0004020202020204" pitchFamily="34" charset="0"/>
              </a:rPr>
              <a:t>Purchasing an Annuity for Medical Premiums</a:t>
            </a:r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9711D32A-4F64-428B-9E0F-25D152FA3B84}"/>
              </a:ext>
            </a:extLst>
          </p:cNvPr>
          <p:cNvSpPr/>
          <p:nvPr/>
        </p:nvSpPr>
        <p:spPr bwMode="gray">
          <a:xfrm>
            <a:off x="9388547" y="1204137"/>
            <a:ext cx="2355167" cy="80541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45720" tIns="45720" rIns="0" bIns="0" rtlCol="0" anchor="t" anchorCtr="0"/>
          <a:lstStyle/>
          <a:p>
            <a:pPr lvl="0">
              <a:lnSpc>
                <a:spcPct val="100000"/>
              </a:lnSpc>
              <a:defRPr b="1"/>
            </a:pPr>
            <a:r>
              <a:rPr lang="en-US" sz="1600">
                <a:latin typeface="Aptos" panose="020B0004020202020204" pitchFamily="34" charset="0"/>
              </a:rPr>
              <a:t>Retaining PRMF to Offset Medical Expenses As They Fall Due</a:t>
            </a:r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E3EC22F1-BF91-44BD-944A-DB611005824A}"/>
              </a:ext>
            </a:extLst>
          </p:cNvPr>
          <p:cNvSpPr/>
          <p:nvPr/>
        </p:nvSpPr>
        <p:spPr bwMode="gray">
          <a:xfrm>
            <a:off x="4146696" y="3829264"/>
            <a:ext cx="2360429" cy="58059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45720" tIns="45720" rIns="0" bIns="0" rtlCol="0" anchor="t" anchorCtr="0"/>
          <a:lstStyle/>
          <a:p>
            <a:pPr lvl="0">
              <a:lnSpc>
                <a:spcPct val="100000"/>
              </a:lnSpc>
              <a:defRPr b="1"/>
            </a:pPr>
            <a:r>
              <a:rPr lang="en-US" sz="1600">
                <a:latin typeface="Aptos" panose="020B0004020202020204" pitchFamily="34" charset="0"/>
              </a:rPr>
              <a:t>Transferring PRMF to a Medical Cover Provider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E042B4-E5E2-48F2-80A8-478D276234B0}"/>
              </a:ext>
            </a:extLst>
          </p:cNvPr>
          <p:cNvSpPr txBox="1"/>
          <p:nvPr/>
        </p:nvSpPr>
        <p:spPr>
          <a:xfrm>
            <a:off x="4136063" y="4417525"/>
            <a:ext cx="2371062" cy="107721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lIns="45720" tIns="45720" rIns="756000" bIns="45720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>
                <a:latin typeface="Aptos" panose="020B0004020202020204" pitchFamily="34" charset="0"/>
              </a:rPr>
              <a:t>Tailored coverage, but portability and pricing risks.</a:t>
            </a:r>
          </a:p>
        </p:txBody>
      </p: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DCDF8071-3FDE-4DD2-B004-686CF6C7A014}"/>
              </a:ext>
            </a:extLst>
          </p:cNvPr>
          <p:cNvSpPr/>
          <p:nvPr/>
        </p:nvSpPr>
        <p:spPr bwMode="gray">
          <a:xfrm>
            <a:off x="4093535" y="1321095"/>
            <a:ext cx="2562445" cy="83731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45720" tIns="45720" rIns="0" bIns="0" rtlCol="0" anchor="t" anchorCtr="0"/>
          <a:lstStyle/>
          <a:p>
            <a:pPr lvl="0">
              <a:lnSpc>
                <a:spcPct val="100000"/>
              </a:lnSpc>
              <a:defRPr b="1"/>
            </a:pPr>
            <a:r>
              <a:rPr lang="en-US" sz="1600">
                <a:latin typeface="Aptos" panose="020B0004020202020204" pitchFamily="34" charset="0"/>
              </a:rPr>
              <a:t>Retaining PRMF for Annual Medical Cover Premiums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E64D95E-E275-4554-B540-22F0F5FA0767}"/>
              </a:ext>
            </a:extLst>
          </p:cNvPr>
          <p:cNvSpPr/>
          <p:nvPr/>
        </p:nvSpPr>
        <p:spPr bwMode="gray">
          <a:xfrm>
            <a:off x="5853799" y="4340638"/>
            <a:ext cx="488823" cy="488823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buFont typeface="Wingdings 2" pitchFamily="18" charset="2"/>
              <a:buNone/>
            </a:pPr>
            <a:endParaRPr lang="en-US" sz="1600" b="1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93" name="Freeform 189">
            <a:extLst>
              <a:ext uri="{FF2B5EF4-FFF2-40B4-BE49-F238E27FC236}">
                <a16:creationId xmlns:a16="http://schemas.microsoft.com/office/drawing/2014/main" id="{3956BC6C-32F1-4A1E-91EA-01621830D76F}"/>
              </a:ext>
            </a:extLst>
          </p:cNvPr>
          <p:cNvSpPr>
            <a:spLocks noEditPoints="1"/>
          </p:cNvSpPr>
          <p:nvPr/>
        </p:nvSpPr>
        <p:spPr bwMode="auto">
          <a:xfrm>
            <a:off x="5913511" y="4396240"/>
            <a:ext cx="382385" cy="382385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416 w 512"/>
              <a:gd name="T5" fmla="*/ 330 h 512"/>
              <a:gd name="T6" fmla="*/ 394 w 512"/>
              <a:gd name="T7" fmla="*/ 341 h 512"/>
              <a:gd name="T8" fmla="*/ 384 w 512"/>
              <a:gd name="T9" fmla="*/ 320 h 512"/>
              <a:gd name="T10" fmla="*/ 371 w 512"/>
              <a:gd name="T11" fmla="*/ 334 h 512"/>
              <a:gd name="T12" fmla="*/ 338 w 512"/>
              <a:gd name="T13" fmla="*/ 359 h 512"/>
              <a:gd name="T14" fmla="*/ 318 w 512"/>
              <a:gd name="T15" fmla="*/ 376 h 512"/>
              <a:gd name="T16" fmla="*/ 277 w 512"/>
              <a:gd name="T17" fmla="*/ 370 h 512"/>
              <a:gd name="T18" fmla="*/ 250 w 512"/>
              <a:gd name="T19" fmla="*/ 384 h 512"/>
              <a:gd name="T20" fmla="*/ 217 w 512"/>
              <a:gd name="T21" fmla="*/ 381 h 512"/>
              <a:gd name="T22" fmla="*/ 172 w 512"/>
              <a:gd name="T23" fmla="*/ 368 h 512"/>
              <a:gd name="T24" fmla="*/ 128 w 512"/>
              <a:gd name="T25" fmla="*/ 320 h 512"/>
              <a:gd name="T26" fmla="*/ 117 w 512"/>
              <a:gd name="T27" fmla="*/ 341 h 512"/>
              <a:gd name="T28" fmla="*/ 96 w 512"/>
              <a:gd name="T29" fmla="*/ 330 h 512"/>
              <a:gd name="T30" fmla="*/ 106 w 512"/>
              <a:gd name="T31" fmla="*/ 170 h 512"/>
              <a:gd name="T32" fmla="*/ 106 w 512"/>
              <a:gd name="T33" fmla="*/ 149 h 512"/>
              <a:gd name="T34" fmla="*/ 128 w 512"/>
              <a:gd name="T35" fmla="*/ 160 h 512"/>
              <a:gd name="T36" fmla="*/ 224 w 512"/>
              <a:gd name="T37" fmla="*/ 181 h 512"/>
              <a:gd name="T38" fmla="*/ 261 w 512"/>
              <a:gd name="T39" fmla="*/ 161 h 512"/>
              <a:gd name="T40" fmla="*/ 343 w 512"/>
              <a:gd name="T41" fmla="*/ 181 h 512"/>
              <a:gd name="T42" fmla="*/ 384 w 512"/>
              <a:gd name="T43" fmla="*/ 160 h 512"/>
              <a:gd name="T44" fmla="*/ 405 w 512"/>
              <a:gd name="T45" fmla="*/ 149 h 512"/>
              <a:gd name="T46" fmla="*/ 405 w 512"/>
              <a:gd name="T47" fmla="*/ 170 h 512"/>
              <a:gd name="T48" fmla="*/ 416 w 512"/>
              <a:gd name="T49" fmla="*/ 330 h 512"/>
              <a:gd name="T50" fmla="*/ 350 w 512"/>
              <a:gd name="T51" fmla="*/ 328 h 512"/>
              <a:gd name="T52" fmla="*/ 335 w 512"/>
              <a:gd name="T53" fmla="*/ 337 h 512"/>
              <a:gd name="T54" fmla="*/ 328 w 512"/>
              <a:gd name="T55" fmla="*/ 332 h 512"/>
              <a:gd name="T56" fmla="*/ 294 w 512"/>
              <a:gd name="T57" fmla="*/ 274 h 512"/>
              <a:gd name="T58" fmla="*/ 275 w 512"/>
              <a:gd name="T59" fmla="*/ 284 h 512"/>
              <a:gd name="T60" fmla="*/ 310 w 512"/>
              <a:gd name="T61" fmla="*/ 343 h 512"/>
              <a:gd name="T62" fmla="*/ 290 w 512"/>
              <a:gd name="T63" fmla="*/ 353 h 512"/>
              <a:gd name="T64" fmla="*/ 243 w 512"/>
              <a:gd name="T65" fmla="*/ 296 h 512"/>
              <a:gd name="T66" fmla="*/ 260 w 512"/>
              <a:gd name="T67" fmla="*/ 345 h 512"/>
              <a:gd name="T68" fmla="*/ 256 w 512"/>
              <a:gd name="T69" fmla="*/ 361 h 512"/>
              <a:gd name="T70" fmla="*/ 239 w 512"/>
              <a:gd name="T71" fmla="*/ 357 h 512"/>
              <a:gd name="T72" fmla="*/ 228 w 512"/>
              <a:gd name="T73" fmla="*/ 337 h 512"/>
              <a:gd name="T74" fmla="*/ 220 w 512"/>
              <a:gd name="T75" fmla="*/ 325 h 512"/>
              <a:gd name="T76" fmla="*/ 202 w 512"/>
              <a:gd name="T77" fmla="*/ 337 h 512"/>
              <a:gd name="T78" fmla="*/ 207 w 512"/>
              <a:gd name="T79" fmla="*/ 363 h 512"/>
              <a:gd name="T80" fmla="*/ 158 w 512"/>
              <a:gd name="T81" fmla="*/ 304 h 512"/>
              <a:gd name="T82" fmla="*/ 128 w 512"/>
              <a:gd name="T83" fmla="*/ 298 h 512"/>
              <a:gd name="T84" fmla="*/ 184 w 512"/>
              <a:gd name="T85" fmla="*/ 202 h 512"/>
              <a:gd name="T86" fmla="*/ 160 w 512"/>
              <a:gd name="T87" fmla="*/ 234 h 512"/>
              <a:gd name="T88" fmla="*/ 193 w 512"/>
              <a:gd name="T89" fmla="*/ 266 h 512"/>
              <a:gd name="T90" fmla="*/ 349 w 512"/>
              <a:gd name="T91" fmla="*/ 319 h 512"/>
              <a:gd name="T92" fmla="*/ 384 w 512"/>
              <a:gd name="T93" fmla="*/ 202 h 512"/>
              <a:gd name="T94" fmla="*/ 362 w 512"/>
              <a:gd name="T95" fmla="*/ 298 h 512"/>
              <a:gd name="T96" fmla="*/ 322 w 512"/>
              <a:gd name="T97" fmla="*/ 230 h 512"/>
              <a:gd name="T98" fmla="*/ 190 w 512"/>
              <a:gd name="T99" fmla="*/ 245 h 512"/>
              <a:gd name="T100" fmla="*/ 181 w 512"/>
              <a:gd name="T101" fmla="*/ 234 h 512"/>
              <a:gd name="T102" fmla="*/ 268 w 512"/>
              <a:gd name="T103" fmla="*/ 182 h 512"/>
              <a:gd name="T104" fmla="*/ 341 w 512"/>
              <a:gd name="T10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3FC361-67BF-4C8C-A1EA-E0CDDF0274B8}"/>
              </a:ext>
            </a:extLst>
          </p:cNvPr>
          <p:cNvSpPr txBox="1"/>
          <p:nvPr/>
        </p:nvSpPr>
        <p:spPr>
          <a:xfrm>
            <a:off x="4104167" y="2162590"/>
            <a:ext cx="2519917" cy="132343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lIns="45720" tIns="45720" rIns="756000" bIns="45720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>
                <a:latin typeface="Aptos" panose="020B0004020202020204" pitchFamily="34" charset="0"/>
              </a:rPr>
              <a:t>Centralized management, continuity, but dependent on fund performance.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684630-677F-4E87-B492-6CEB7E0C2781}"/>
              </a:ext>
            </a:extLst>
          </p:cNvPr>
          <p:cNvSpPr txBox="1"/>
          <p:nvPr/>
        </p:nvSpPr>
        <p:spPr>
          <a:xfrm>
            <a:off x="9579935" y="4545116"/>
            <a:ext cx="2200939" cy="156966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lIns="45720" tIns="45720" rIns="756000" bIns="45720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>
                <a:latin typeface="Aptos" panose="020B0004020202020204" pitchFamily="34" charset="0"/>
              </a:rPr>
              <a:t>Longevity  pooling, predictable funding, aligns with lifetime needs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B10A56-DF1F-49DF-9E61-6D19D0FE42AB}"/>
              </a:ext>
            </a:extLst>
          </p:cNvPr>
          <p:cNvSpPr txBox="1"/>
          <p:nvPr/>
        </p:nvSpPr>
        <p:spPr>
          <a:xfrm>
            <a:off x="9377916" y="2020499"/>
            <a:ext cx="2360427" cy="107721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lIns="45720" tIns="45720" rIns="756000" bIns="45720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>
                <a:latin typeface="Aptos" panose="020B0004020202020204" pitchFamily="34" charset="0"/>
              </a:rPr>
              <a:t>Flexibility, but risk of depletion during major health events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5E33D9-43AC-4675-972A-A484A4781BAF}"/>
              </a:ext>
            </a:extLst>
          </p:cNvPr>
          <p:cNvGrpSpPr/>
          <p:nvPr/>
        </p:nvGrpSpPr>
        <p:grpSpPr>
          <a:xfrm rot="15300000">
            <a:off x="8460393" y="2176217"/>
            <a:ext cx="325887" cy="1696979"/>
            <a:chOff x="7491780" y="2505965"/>
            <a:chExt cx="394324" cy="2053345"/>
          </a:xfrm>
          <a:solidFill>
            <a:schemeClr val="accent3"/>
          </a:solidFill>
        </p:grpSpPr>
        <p:sp>
          <p:nvSpPr>
            <p:cNvPr id="80" name="Rectangle: Top Corners Rounded 79">
              <a:extLst>
                <a:ext uri="{FF2B5EF4-FFF2-40B4-BE49-F238E27FC236}">
                  <a16:creationId xmlns:a16="http://schemas.microsoft.com/office/drawing/2014/main" id="{84D13F68-9DDB-4ECC-9296-9DF880D8A6DB}"/>
                </a:ext>
              </a:extLst>
            </p:cNvPr>
            <p:cNvSpPr/>
            <p:nvPr/>
          </p:nvSpPr>
          <p:spPr bwMode="gray">
            <a:xfrm>
              <a:off x="7583714" y="2786743"/>
              <a:ext cx="210457" cy="340632"/>
            </a:xfrm>
            <a:prstGeom prst="round2SameRect">
              <a:avLst>
                <a:gd name="adj1" fmla="val 34771"/>
                <a:gd name="adj2" fmla="val 0"/>
              </a:avLst>
            </a:prstGeom>
            <a:solidFill>
              <a:srgbClr val="43B02A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7AEBA0C-15B3-4CB8-AD8F-0344D1DF911E}"/>
                </a:ext>
              </a:extLst>
            </p:cNvPr>
            <p:cNvSpPr/>
            <p:nvPr/>
          </p:nvSpPr>
          <p:spPr bwMode="gray">
            <a:xfrm>
              <a:off x="7646524" y="3127375"/>
              <a:ext cx="84835" cy="1362075"/>
            </a:xfrm>
            <a:prstGeom prst="rect">
              <a:avLst/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AED8C19-677D-4EB5-8EEB-D681CC2588BB}"/>
                </a:ext>
              </a:extLst>
            </p:cNvPr>
            <p:cNvSpPr/>
            <p:nvPr/>
          </p:nvSpPr>
          <p:spPr bwMode="gray">
            <a:xfrm>
              <a:off x="7653885" y="2686050"/>
              <a:ext cx="70112" cy="100693"/>
            </a:xfrm>
            <a:prstGeom prst="rect">
              <a:avLst/>
            </a:prstGeom>
            <a:solidFill>
              <a:srgbClr val="009A4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EC321275-6C4F-4A14-ADC4-C7A1D8BF5A3E}"/>
                </a:ext>
              </a:extLst>
            </p:cNvPr>
            <p:cNvSpPr/>
            <p:nvPr/>
          </p:nvSpPr>
          <p:spPr bwMode="gray">
            <a:xfrm rot="5400000">
              <a:off x="7594814" y="4267274"/>
              <a:ext cx="426443" cy="156136"/>
            </a:xfrm>
            <a:prstGeom prst="parallelogram">
              <a:avLst>
                <a:gd name="adj" fmla="val 43333"/>
              </a:avLst>
            </a:prstGeom>
            <a:solidFill>
              <a:srgbClr val="43B02A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31D25C54-562A-41FF-A87D-B6BAA5B14FCA}"/>
                </a:ext>
              </a:extLst>
            </p:cNvPr>
            <p:cNvSpPr/>
            <p:nvPr/>
          </p:nvSpPr>
          <p:spPr bwMode="gray">
            <a:xfrm rot="16200000" flipH="1">
              <a:off x="7356626" y="4268021"/>
              <a:ext cx="426443" cy="156136"/>
            </a:xfrm>
            <a:prstGeom prst="parallelogram">
              <a:avLst>
                <a:gd name="adj" fmla="val 43333"/>
              </a:avLst>
            </a:prstGeom>
            <a:solidFill>
              <a:srgbClr val="43B02A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5" name="Arrow: Pentagon 84">
              <a:extLst>
                <a:ext uri="{FF2B5EF4-FFF2-40B4-BE49-F238E27FC236}">
                  <a16:creationId xmlns:a16="http://schemas.microsoft.com/office/drawing/2014/main" id="{15059D5F-8355-4615-A5BC-6A184AB0BA9C}"/>
                </a:ext>
              </a:extLst>
            </p:cNvPr>
            <p:cNvSpPr/>
            <p:nvPr/>
          </p:nvSpPr>
          <p:spPr bwMode="gray">
            <a:xfrm rot="16200000">
              <a:off x="7598898" y="2573148"/>
              <a:ext cx="180085" cy="45719"/>
            </a:xfrm>
            <a:prstGeom prst="homePlate">
              <a:avLst/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C9C55DE-5F67-42DD-9825-FAAB496A2049}"/>
              </a:ext>
            </a:extLst>
          </p:cNvPr>
          <p:cNvSpPr/>
          <p:nvPr/>
        </p:nvSpPr>
        <p:spPr bwMode="gray">
          <a:xfrm>
            <a:off x="6094288" y="1989060"/>
            <a:ext cx="488823" cy="488823"/>
          </a:xfrm>
          <a:prstGeom prst="ellipse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buFont typeface="Wingdings 2" pitchFamily="18" charset="2"/>
              <a:buNone/>
            </a:pPr>
            <a:endParaRPr lang="en-US" sz="1600" b="1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77" name="Freeform 783">
            <a:extLst>
              <a:ext uri="{FF2B5EF4-FFF2-40B4-BE49-F238E27FC236}">
                <a16:creationId xmlns:a16="http://schemas.microsoft.com/office/drawing/2014/main" id="{8DCB21FE-3F48-4E00-924E-9A187D92400C}"/>
              </a:ext>
            </a:extLst>
          </p:cNvPr>
          <p:cNvSpPr>
            <a:spLocks noEditPoints="1"/>
          </p:cNvSpPr>
          <p:nvPr/>
        </p:nvSpPr>
        <p:spPr bwMode="auto">
          <a:xfrm>
            <a:off x="6142317" y="2038536"/>
            <a:ext cx="382385" cy="382385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16 w 512"/>
              <a:gd name="T11" fmla="*/ 266 h 512"/>
              <a:gd name="T12" fmla="*/ 405 w 512"/>
              <a:gd name="T13" fmla="*/ 277 h 512"/>
              <a:gd name="T14" fmla="*/ 394 w 512"/>
              <a:gd name="T15" fmla="*/ 277 h 512"/>
              <a:gd name="T16" fmla="*/ 394 w 512"/>
              <a:gd name="T17" fmla="*/ 373 h 512"/>
              <a:gd name="T18" fmla="*/ 384 w 512"/>
              <a:gd name="T19" fmla="*/ 384 h 512"/>
              <a:gd name="T20" fmla="*/ 128 w 512"/>
              <a:gd name="T21" fmla="*/ 384 h 512"/>
              <a:gd name="T22" fmla="*/ 117 w 512"/>
              <a:gd name="T23" fmla="*/ 373 h 512"/>
              <a:gd name="T24" fmla="*/ 117 w 512"/>
              <a:gd name="T25" fmla="*/ 277 h 512"/>
              <a:gd name="T26" fmla="*/ 106 w 512"/>
              <a:gd name="T27" fmla="*/ 277 h 512"/>
              <a:gd name="T28" fmla="*/ 96 w 512"/>
              <a:gd name="T29" fmla="*/ 266 h 512"/>
              <a:gd name="T30" fmla="*/ 96 w 512"/>
              <a:gd name="T31" fmla="*/ 160 h 512"/>
              <a:gd name="T32" fmla="*/ 106 w 512"/>
              <a:gd name="T33" fmla="*/ 149 h 512"/>
              <a:gd name="T34" fmla="*/ 202 w 512"/>
              <a:gd name="T35" fmla="*/ 149 h 512"/>
              <a:gd name="T36" fmla="*/ 202 w 512"/>
              <a:gd name="T37" fmla="*/ 117 h 512"/>
              <a:gd name="T38" fmla="*/ 213 w 512"/>
              <a:gd name="T39" fmla="*/ 106 h 512"/>
              <a:gd name="T40" fmla="*/ 298 w 512"/>
              <a:gd name="T41" fmla="*/ 106 h 512"/>
              <a:gd name="T42" fmla="*/ 309 w 512"/>
              <a:gd name="T43" fmla="*/ 117 h 512"/>
              <a:gd name="T44" fmla="*/ 309 w 512"/>
              <a:gd name="T45" fmla="*/ 149 h 512"/>
              <a:gd name="T46" fmla="*/ 405 w 512"/>
              <a:gd name="T47" fmla="*/ 149 h 512"/>
              <a:gd name="T48" fmla="*/ 416 w 512"/>
              <a:gd name="T49" fmla="*/ 160 h 512"/>
              <a:gd name="T50" fmla="*/ 416 w 512"/>
              <a:gd name="T51" fmla="*/ 266 h 512"/>
              <a:gd name="T52" fmla="*/ 330 w 512"/>
              <a:gd name="T53" fmla="*/ 277 h 512"/>
              <a:gd name="T54" fmla="*/ 373 w 512"/>
              <a:gd name="T55" fmla="*/ 277 h 512"/>
              <a:gd name="T56" fmla="*/ 373 w 512"/>
              <a:gd name="T57" fmla="*/ 362 h 512"/>
              <a:gd name="T58" fmla="*/ 138 w 512"/>
              <a:gd name="T59" fmla="*/ 362 h 512"/>
              <a:gd name="T60" fmla="*/ 138 w 512"/>
              <a:gd name="T61" fmla="*/ 277 h 512"/>
              <a:gd name="T62" fmla="*/ 181 w 512"/>
              <a:gd name="T63" fmla="*/ 277 h 512"/>
              <a:gd name="T64" fmla="*/ 181 w 512"/>
              <a:gd name="T65" fmla="*/ 288 h 512"/>
              <a:gd name="T66" fmla="*/ 192 w 512"/>
              <a:gd name="T67" fmla="*/ 298 h 512"/>
              <a:gd name="T68" fmla="*/ 202 w 512"/>
              <a:gd name="T69" fmla="*/ 288 h 512"/>
              <a:gd name="T70" fmla="*/ 202 w 512"/>
              <a:gd name="T71" fmla="*/ 277 h 512"/>
              <a:gd name="T72" fmla="*/ 309 w 512"/>
              <a:gd name="T73" fmla="*/ 277 h 512"/>
              <a:gd name="T74" fmla="*/ 309 w 512"/>
              <a:gd name="T75" fmla="*/ 288 h 512"/>
              <a:gd name="T76" fmla="*/ 320 w 512"/>
              <a:gd name="T77" fmla="*/ 298 h 512"/>
              <a:gd name="T78" fmla="*/ 330 w 512"/>
              <a:gd name="T79" fmla="*/ 288 h 512"/>
              <a:gd name="T80" fmla="*/ 330 w 512"/>
              <a:gd name="T81" fmla="*/ 277 h 512"/>
              <a:gd name="T82" fmla="*/ 288 w 512"/>
              <a:gd name="T83" fmla="*/ 149 h 512"/>
              <a:gd name="T84" fmla="*/ 224 w 512"/>
              <a:gd name="T85" fmla="*/ 149 h 512"/>
              <a:gd name="T86" fmla="*/ 224 w 512"/>
              <a:gd name="T87" fmla="*/ 128 h 512"/>
              <a:gd name="T88" fmla="*/ 288 w 512"/>
              <a:gd name="T89" fmla="*/ 128 h 512"/>
              <a:gd name="T90" fmla="*/ 288 w 512"/>
              <a:gd name="T91" fmla="*/ 149 h 512"/>
              <a:gd name="T92" fmla="*/ 117 w 512"/>
              <a:gd name="T93" fmla="*/ 170 h 512"/>
              <a:gd name="T94" fmla="*/ 394 w 512"/>
              <a:gd name="T95" fmla="*/ 170 h 512"/>
              <a:gd name="T96" fmla="*/ 394 w 512"/>
              <a:gd name="T97" fmla="*/ 256 h 512"/>
              <a:gd name="T98" fmla="*/ 330 w 512"/>
              <a:gd name="T99" fmla="*/ 256 h 512"/>
              <a:gd name="T100" fmla="*/ 330 w 512"/>
              <a:gd name="T101" fmla="*/ 245 h 512"/>
              <a:gd name="T102" fmla="*/ 320 w 512"/>
              <a:gd name="T103" fmla="*/ 234 h 512"/>
              <a:gd name="T104" fmla="*/ 309 w 512"/>
              <a:gd name="T105" fmla="*/ 245 h 512"/>
              <a:gd name="T106" fmla="*/ 309 w 512"/>
              <a:gd name="T107" fmla="*/ 256 h 512"/>
              <a:gd name="T108" fmla="*/ 202 w 512"/>
              <a:gd name="T109" fmla="*/ 256 h 512"/>
              <a:gd name="T110" fmla="*/ 202 w 512"/>
              <a:gd name="T111" fmla="*/ 245 h 512"/>
              <a:gd name="T112" fmla="*/ 192 w 512"/>
              <a:gd name="T113" fmla="*/ 234 h 512"/>
              <a:gd name="T114" fmla="*/ 181 w 512"/>
              <a:gd name="T115" fmla="*/ 245 h 512"/>
              <a:gd name="T116" fmla="*/ 181 w 512"/>
              <a:gd name="T117" fmla="*/ 256 h 512"/>
              <a:gd name="T118" fmla="*/ 117 w 512"/>
              <a:gd name="T119" fmla="*/ 256 h 512"/>
              <a:gd name="T120" fmla="*/ 117 w 512"/>
              <a:gd name="T121" fmla="*/ 17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266"/>
                </a:moveTo>
                <a:cubicBezTo>
                  <a:pt x="416" y="272"/>
                  <a:pt x="411" y="277"/>
                  <a:pt x="405" y="277"/>
                </a:cubicBezTo>
                <a:cubicBezTo>
                  <a:pt x="394" y="277"/>
                  <a:pt x="394" y="277"/>
                  <a:pt x="394" y="277"/>
                </a:cubicBezTo>
                <a:cubicBezTo>
                  <a:pt x="394" y="373"/>
                  <a:pt x="394" y="373"/>
                  <a:pt x="394" y="373"/>
                </a:cubicBezTo>
                <a:cubicBezTo>
                  <a:pt x="394" y="379"/>
                  <a:pt x="390" y="384"/>
                  <a:pt x="384" y="38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2" y="384"/>
                  <a:pt x="117" y="379"/>
                  <a:pt x="117" y="373"/>
                </a:cubicBezTo>
                <a:cubicBezTo>
                  <a:pt x="117" y="277"/>
                  <a:pt x="117" y="277"/>
                  <a:pt x="117" y="277"/>
                </a:cubicBezTo>
                <a:cubicBezTo>
                  <a:pt x="106" y="277"/>
                  <a:pt x="106" y="277"/>
                  <a:pt x="106" y="277"/>
                </a:cubicBezTo>
                <a:cubicBezTo>
                  <a:pt x="100" y="277"/>
                  <a:pt x="96" y="272"/>
                  <a:pt x="96" y="266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02" y="111"/>
                  <a:pt x="207" y="106"/>
                  <a:pt x="213" y="106"/>
                </a:cubicBezTo>
                <a:cubicBezTo>
                  <a:pt x="298" y="106"/>
                  <a:pt x="298" y="106"/>
                  <a:pt x="298" y="106"/>
                </a:cubicBezTo>
                <a:cubicBezTo>
                  <a:pt x="304" y="106"/>
                  <a:pt x="309" y="111"/>
                  <a:pt x="309" y="117"/>
                </a:cubicBezTo>
                <a:cubicBezTo>
                  <a:pt x="309" y="149"/>
                  <a:pt x="309" y="149"/>
                  <a:pt x="309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lnTo>
                  <a:pt x="416" y="266"/>
                </a:lnTo>
                <a:close/>
                <a:moveTo>
                  <a:pt x="330" y="277"/>
                </a:moveTo>
                <a:cubicBezTo>
                  <a:pt x="373" y="277"/>
                  <a:pt x="373" y="277"/>
                  <a:pt x="373" y="277"/>
                </a:cubicBezTo>
                <a:cubicBezTo>
                  <a:pt x="373" y="362"/>
                  <a:pt x="373" y="362"/>
                  <a:pt x="373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277"/>
                  <a:pt x="138" y="277"/>
                  <a:pt x="138" y="277"/>
                </a:cubicBezTo>
                <a:cubicBezTo>
                  <a:pt x="181" y="277"/>
                  <a:pt x="181" y="277"/>
                  <a:pt x="181" y="277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94"/>
                  <a:pt x="186" y="298"/>
                  <a:pt x="192" y="298"/>
                </a:cubicBezTo>
                <a:cubicBezTo>
                  <a:pt x="198" y="298"/>
                  <a:pt x="202" y="294"/>
                  <a:pt x="202" y="288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94"/>
                  <a:pt x="314" y="298"/>
                  <a:pt x="320" y="298"/>
                </a:cubicBezTo>
                <a:cubicBezTo>
                  <a:pt x="326" y="298"/>
                  <a:pt x="330" y="294"/>
                  <a:pt x="330" y="288"/>
                </a:cubicBezTo>
                <a:lnTo>
                  <a:pt x="330" y="277"/>
                </a:lnTo>
                <a:close/>
                <a:moveTo>
                  <a:pt x="288" y="149"/>
                </a:moveTo>
                <a:cubicBezTo>
                  <a:pt x="224" y="149"/>
                  <a:pt x="224" y="149"/>
                  <a:pt x="224" y="149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88" y="128"/>
                  <a:pt x="288" y="128"/>
                  <a:pt x="288" y="128"/>
                </a:cubicBezTo>
                <a:lnTo>
                  <a:pt x="288" y="149"/>
                </a:lnTo>
                <a:close/>
                <a:moveTo>
                  <a:pt x="117" y="170"/>
                </a:moveTo>
                <a:cubicBezTo>
                  <a:pt x="394" y="170"/>
                  <a:pt x="394" y="170"/>
                  <a:pt x="394" y="170"/>
                </a:cubicBezTo>
                <a:cubicBezTo>
                  <a:pt x="394" y="256"/>
                  <a:pt x="394" y="256"/>
                  <a:pt x="394" y="256"/>
                </a:cubicBezTo>
                <a:cubicBezTo>
                  <a:pt x="330" y="256"/>
                  <a:pt x="330" y="256"/>
                  <a:pt x="330" y="256"/>
                </a:cubicBezTo>
                <a:cubicBezTo>
                  <a:pt x="330" y="245"/>
                  <a:pt x="330" y="245"/>
                  <a:pt x="330" y="245"/>
                </a:cubicBezTo>
                <a:cubicBezTo>
                  <a:pt x="330" y="239"/>
                  <a:pt x="326" y="234"/>
                  <a:pt x="320" y="234"/>
                </a:cubicBezTo>
                <a:cubicBezTo>
                  <a:pt x="314" y="234"/>
                  <a:pt x="309" y="239"/>
                  <a:pt x="309" y="245"/>
                </a:cubicBezTo>
                <a:cubicBezTo>
                  <a:pt x="309" y="256"/>
                  <a:pt x="309" y="256"/>
                  <a:pt x="309" y="256"/>
                </a:cubicBezTo>
                <a:cubicBezTo>
                  <a:pt x="202" y="256"/>
                  <a:pt x="202" y="256"/>
                  <a:pt x="202" y="256"/>
                </a:cubicBezTo>
                <a:cubicBezTo>
                  <a:pt x="202" y="245"/>
                  <a:pt x="202" y="245"/>
                  <a:pt x="202" y="245"/>
                </a:cubicBezTo>
                <a:cubicBezTo>
                  <a:pt x="202" y="239"/>
                  <a:pt x="198" y="234"/>
                  <a:pt x="192" y="234"/>
                </a:cubicBezTo>
                <a:cubicBezTo>
                  <a:pt x="186" y="234"/>
                  <a:pt x="181" y="239"/>
                  <a:pt x="181" y="245"/>
                </a:cubicBezTo>
                <a:cubicBezTo>
                  <a:pt x="181" y="256"/>
                  <a:pt x="181" y="256"/>
                  <a:pt x="181" y="256"/>
                </a:cubicBezTo>
                <a:cubicBezTo>
                  <a:pt x="117" y="256"/>
                  <a:pt x="117" y="256"/>
                  <a:pt x="117" y="256"/>
                </a:cubicBezTo>
                <a:lnTo>
                  <a:pt x="117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382F7F3-A4AC-4811-BF5C-CCA571434C0F}"/>
              </a:ext>
            </a:extLst>
          </p:cNvPr>
          <p:cNvSpPr/>
          <p:nvPr/>
        </p:nvSpPr>
        <p:spPr bwMode="gray">
          <a:xfrm>
            <a:off x="11226771" y="1712425"/>
            <a:ext cx="488823" cy="488823"/>
          </a:xfrm>
          <a:prstGeom prst="ellipse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buFont typeface="Wingdings 2" pitchFamily="18" charset="2"/>
              <a:buNone/>
            </a:pPr>
            <a:endParaRPr lang="en-US" sz="1600" b="1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75" name="Freeform 751">
            <a:extLst>
              <a:ext uri="{FF2B5EF4-FFF2-40B4-BE49-F238E27FC236}">
                <a16:creationId xmlns:a16="http://schemas.microsoft.com/office/drawing/2014/main" id="{96EAE4C9-6768-45FC-A15F-00BD25602B95}"/>
              </a:ext>
            </a:extLst>
          </p:cNvPr>
          <p:cNvSpPr>
            <a:spLocks noEditPoints="1"/>
          </p:cNvSpPr>
          <p:nvPr/>
        </p:nvSpPr>
        <p:spPr bwMode="auto">
          <a:xfrm>
            <a:off x="11285335" y="1761784"/>
            <a:ext cx="382385" cy="382385"/>
          </a:xfrm>
          <a:custGeom>
            <a:avLst/>
            <a:gdLst>
              <a:gd name="T0" fmla="*/ 256 w 512"/>
              <a:gd name="T1" fmla="*/ 512 h 512"/>
              <a:gd name="T2" fmla="*/ 165 w 512"/>
              <a:gd name="T3" fmla="*/ 158 h 512"/>
              <a:gd name="T4" fmla="*/ 207 w 512"/>
              <a:gd name="T5" fmla="*/ 162 h 512"/>
              <a:gd name="T6" fmla="*/ 160 w 512"/>
              <a:gd name="T7" fmla="*/ 172 h 512"/>
              <a:gd name="T8" fmla="*/ 174 w 512"/>
              <a:gd name="T9" fmla="*/ 206 h 512"/>
              <a:gd name="T10" fmla="*/ 203 w 512"/>
              <a:gd name="T11" fmla="*/ 242 h 512"/>
              <a:gd name="T12" fmla="*/ 160 w 512"/>
              <a:gd name="T13" fmla="*/ 212 h 512"/>
              <a:gd name="T14" fmla="*/ 128 w 512"/>
              <a:gd name="T15" fmla="*/ 245 h 512"/>
              <a:gd name="T16" fmla="*/ 106 w 512"/>
              <a:gd name="T17" fmla="*/ 277 h 512"/>
              <a:gd name="T18" fmla="*/ 136 w 512"/>
              <a:gd name="T19" fmla="*/ 351 h 512"/>
              <a:gd name="T20" fmla="*/ 106 w 512"/>
              <a:gd name="T21" fmla="*/ 330 h 512"/>
              <a:gd name="T22" fmla="*/ 128 w 512"/>
              <a:gd name="T23" fmla="*/ 309 h 512"/>
              <a:gd name="T24" fmla="*/ 145 w 512"/>
              <a:gd name="T25" fmla="*/ 346 h 512"/>
              <a:gd name="T26" fmla="*/ 132 w 512"/>
              <a:gd name="T27" fmla="*/ 210 h 512"/>
              <a:gd name="T28" fmla="*/ 117 w 512"/>
              <a:gd name="T29" fmla="*/ 224 h 512"/>
              <a:gd name="T30" fmla="*/ 113 w 512"/>
              <a:gd name="T31" fmla="*/ 182 h 512"/>
              <a:gd name="T32" fmla="*/ 142 w 512"/>
              <a:gd name="T33" fmla="*/ 192 h 512"/>
              <a:gd name="T34" fmla="*/ 203 w 512"/>
              <a:gd name="T35" fmla="*/ 387 h 512"/>
              <a:gd name="T36" fmla="*/ 160 w 512"/>
              <a:gd name="T37" fmla="*/ 354 h 512"/>
              <a:gd name="T38" fmla="*/ 213 w 512"/>
              <a:gd name="T39" fmla="*/ 382 h 512"/>
              <a:gd name="T40" fmla="*/ 260 w 512"/>
              <a:gd name="T41" fmla="*/ 415 h 512"/>
              <a:gd name="T42" fmla="*/ 232 w 512"/>
              <a:gd name="T43" fmla="*/ 404 h 512"/>
              <a:gd name="T44" fmla="*/ 245 w 512"/>
              <a:gd name="T45" fmla="*/ 387 h 512"/>
              <a:gd name="T46" fmla="*/ 266 w 512"/>
              <a:gd name="T47" fmla="*/ 384 h 512"/>
              <a:gd name="T48" fmla="*/ 285 w 512"/>
              <a:gd name="T49" fmla="*/ 392 h 512"/>
              <a:gd name="T50" fmla="*/ 245 w 512"/>
              <a:gd name="T51" fmla="*/ 320 h 512"/>
              <a:gd name="T52" fmla="*/ 266 w 512"/>
              <a:gd name="T53" fmla="*/ 352 h 512"/>
              <a:gd name="T54" fmla="*/ 280 w 512"/>
              <a:gd name="T55" fmla="*/ 256 h 512"/>
              <a:gd name="T56" fmla="*/ 256 w 512"/>
              <a:gd name="T57" fmla="*/ 288 h 512"/>
              <a:gd name="T58" fmla="*/ 232 w 512"/>
              <a:gd name="T59" fmla="*/ 256 h 512"/>
              <a:gd name="T60" fmla="*/ 256 w 512"/>
              <a:gd name="T61" fmla="*/ 244 h 512"/>
              <a:gd name="T62" fmla="*/ 280 w 512"/>
              <a:gd name="T63" fmla="*/ 256 h 512"/>
              <a:gd name="T64" fmla="*/ 271 w 512"/>
              <a:gd name="T65" fmla="*/ 146 h 512"/>
              <a:gd name="T66" fmla="*/ 227 w 512"/>
              <a:gd name="T67" fmla="*/ 141 h 512"/>
              <a:gd name="T68" fmla="*/ 260 w 512"/>
              <a:gd name="T69" fmla="*/ 118 h 512"/>
              <a:gd name="T70" fmla="*/ 346 w 512"/>
              <a:gd name="T71" fmla="*/ 375 h 512"/>
              <a:gd name="T72" fmla="*/ 299 w 512"/>
              <a:gd name="T73" fmla="*/ 385 h 512"/>
              <a:gd name="T74" fmla="*/ 351 w 512"/>
              <a:gd name="T75" fmla="*/ 361 h 512"/>
              <a:gd name="T76" fmla="*/ 313 w 512"/>
              <a:gd name="T77" fmla="*/ 241 h 512"/>
              <a:gd name="T78" fmla="*/ 304 w 512"/>
              <a:gd name="T79" fmla="*/ 222 h 512"/>
              <a:gd name="T80" fmla="*/ 346 w 512"/>
              <a:gd name="T81" fmla="*/ 226 h 512"/>
              <a:gd name="T82" fmla="*/ 337 w 512"/>
              <a:gd name="T83" fmla="*/ 177 h 512"/>
              <a:gd name="T84" fmla="*/ 313 w 512"/>
              <a:gd name="T85" fmla="*/ 142 h 512"/>
              <a:gd name="T86" fmla="*/ 405 w 512"/>
              <a:gd name="T87" fmla="*/ 341 h 512"/>
              <a:gd name="T88" fmla="*/ 375 w 512"/>
              <a:gd name="T89" fmla="*/ 361 h 512"/>
              <a:gd name="T90" fmla="*/ 384 w 512"/>
              <a:gd name="T91" fmla="*/ 334 h 512"/>
              <a:gd name="T92" fmla="*/ 405 w 512"/>
              <a:gd name="T93" fmla="*/ 320 h 512"/>
              <a:gd name="T94" fmla="*/ 394 w 512"/>
              <a:gd name="T95" fmla="*/ 298 h 512"/>
              <a:gd name="T96" fmla="*/ 394 w 512"/>
              <a:gd name="T97" fmla="*/ 245 h 512"/>
              <a:gd name="T98" fmla="*/ 405 w 512"/>
              <a:gd name="T99" fmla="*/ 213 h 512"/>
              <a:gd name="T100" fmla="*/ 384 w 512"/>
              <a:gd name="T101" fmla="*/ 208 h 512"/>
              <a:gd name="T102" fmla="*/ 365 w 512"/>
              <a:gd name="T103" fmla="*/ 205 h 512"/>
              <a:gd name="T104" fmla="*/ 379 w 512"/>
              <a:gd name="T105" fmla="*/ 173 h 512"/>
              <a:gd name="T106" fmla="*/ 405 w 512"/>
              <a:gd name="T107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65" y="158"/>
                </a:moveTo>
                <a:cubicBezTo>
                  <a:pt x="199" y="142"/>
                  <a:pt x="199" y="142"/>
                  <a:pt x="199" y="142"/>
                </a:cubicBezTo>
                <a:cubicBezTo>
                  <a:pt x="204" y="140"/>
                  <a:pt x="210" y="142"/>
                  <a:pt x="213" y="148"/>
                </a:cubicBezTo>
                <a:cubicBezTo>
                  <a:pt x="215" y="153"/>
                  <a:pt x="213" y="159"/>
                  <a:pt x="207" y="162"/>
                </a:cubicBezTo>
                <a:cubicBezTo>
                  <a:pt x="174" y="177"/>
                  <a:pt x="174" y="177"/>
                  <a:pt x="174" y="177"/>
                </a:cubicBezTo>
                <a:cubicBezTo>
                  <a:pt x="173" y="178"/>
                  <a:pt x="171" y="178"/>
                  <a:pt x="170" y="178"/>
                </a:cubicBezTo>
                <a:cubicBezTo>
                  <a:pt x="166" y="178"/>
                  <a:pt x="162" y="176"/>
                  <a:pt x="160" y="172"/>
                </a:cubicBezTo>
                <a:cubicBezTo>
                  <a:pt x="158" y="166"/>
                  <a:pt x="160" y="160"/>
                  <a:pt x="165" y="158"/>
                </a:cubicBezTo>
                <a:close/>
                <a:moveTo>
                  <a:pt x="160" y="212"/>
                </a:moveTo>
                <a:cubicBezTo>
                  <a:pt x="162" y="206"/>
                  <a:pt x="169" y="204"/>
                  <a:pt x="174" y="206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3" y="224"/>
                  <a:pt x="215" y="230"/>
                  <a:pt x="213" y="236"/>
                </a:cubicBezTo>
                <a:cubicBezTo>
                  <a:pt x="211" y="240"/>
                  <a:pt x="207" y="242"/>
                  <a:pt x="203" y="242"/>
                </a:cubicBezTo>
                <a:cubicBezTo>
                  <a:pt x="201" y="242"/>
                  <a:pt x="200" y="242"/>
                  <a:pt x="199" y="241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60" y="223"/>
                  <a:pt x="158" y="217"/>
                  <a:pt x="160" y="212"/>
                </a:cubicBezTo>
                <a:close/>
                <a:moveTo>
                  <a:pt x="106" y="245"/>
                </a:moveTo>
                <a:cubicBezTo>
                  <a:pt x="106" y="239"/>
                  <a:pt x="111" y="234"/>
                  <a:pt x="117" y="234"/>
                </a:cubicBezTo>
                <a:cubicBezTo>
                  <a:pt x="123" y="234"/>
                  <a:pt x="128" y="239"/>
                  <a:pt x="128" y="245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8" y="283"/>
                  <a:pt x="123" y="288"/>
                  <a:pt x="117" y="288"/>
                </a:cubicBezTo>
                <a:cubicBezTo>
                  <a:pt x="111" y="288"/>
                  <a:pt x="106" y="283"/>
                  <a:pt x="106" y="277"/>
                </a:cubicBezTo>
                <a:lnTo>
                  <a:pt x="106" y="245"/>
                </a:lnTo>
                <a:close/>
                <a:moveTo>
                  <a:pt x="145" y="346"/>
                </a:moveTo>
                <a:cubicBezTo>
                  <a:pt x="143" y="349"/>
                  <a:pt x="140" y="351"/>
                  <a:pt x="136" y="351"/>
                </a:cubicBezTo>
                <a:cubicBezTo>
                  <a:pt x="134" y="351"/>
                  <a:pt x="132" y="351"/>
                  <a:pt x="131" y="350"/>
                </a:cubicBezTo>
                <a:cubicBezTo>
                  <a:pt x="112" y="340"/>
                  <a:pt x="112" y="340"/>
                  <a:pt x="112" y="340"/>
                </a:cubicBezTo>
                <a:cubicBezTo>
                  <a:pt x="108" y="338"/>
                  <a:pt x="106" y="334"/>
                  <a:pt x="106" y="330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06" y="303"/>
                  <a:pt x="111" y="298"/>
                  <a:pt x="117" y="298"/>
                </a:cubicBezTo>
                <a:cubicBezTo>
                  <a:pt x="123" y="298"/>
                  <a:pt x="128" y="303"/>
                  <a:pt x="128" y="309"/>
                </a:cubicBezTo>
                <a:cubicBezTo>
                  <a:pt x="128" y="324"/>
                  <a:pt x="128" y="324"/>
                  <a:pt x="128" y="324"/>
                </a:cubicBezTo>
                <a:cubicBezTo>
                  <a:pt x="141" y="331"/>
                  <a:pt x="141" y="331"/>
                  <a:pt x="141" y="331"/>
                </a:cubicBezTo>
                <a:cubicBezTo>
                  <a:pt x="146" y="334"/>
                  <a:pt x="148" y="340"/>
                  <a:pt x="145" y="346"/>
                </a:cubicBezTo>
                <a:close/>
                <a:moveTo>
                  <a:pt x="146" y="205"/>
                </a:moveTo>
                <a:cubicBezTo>
                  <a:pt x="144" y="209"/>
                  <a:pt x="140" y="211"/>
                  <a:pt x="136" y="211"/>
                </a:cubicBezTo>
                <a:cubicBezTo>
                  <a:pt x="135" y="211"/>
                  <a:pt x="133" y="211"/>
                  <a:pt x="132" y="210"/>
                </a:cubicBezTo>
                <a:cubicBezTo>
                  <a:pt x="128" y="208"/>
                  <a:pt x="128" y="208"/>
                  <a:pt x="128" y="208"/>
                </a:cubicBezTo>
                <a:cubicBezTo>
                  <a:pt x="128" y="213"/>
                  <a:pt x="128" y="213"/>
                  <a:pt x="128" y="213"/>
                </a:cubicBezTo>
                <a:cubicBezTo>
                  <a:pt x="128" y="219"/>
                  <a:pt x="123" y="224"/>
                  <a:pt x="117" y="224"/>
                </a:cubicBezTo>
                <a:cubicBezTo>
                  <a:pt x="111" y="224"/>
                  <a:pt x="106" y="219"/>
                  <a:pt x="106" y="213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6" y="188"/>
                  <a:pt x="109" y="184"/>
                  <a:pt x="113" y="18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7" y="171"/>
                  <a:pt x="144" y="173"/>
                  <a:pt x="146" y="178"/>
                </a:cubicBezTo>
                <a:cubicBezTo>
                  <a:pt x="148" y="183"/>
                  <a:pt x="147" y="189"/>
                  <a:pt x="142" y="192"/>
                </a:cubicBezTo>
                <a:cubicBezTo>
                  <a:pt x="147" y="195"/>
                  <a:pt x="148" y="200"/>
                  <a:pt x="146" y="205"/>
                </a:cubicBezTo>
                <a:close/>
                <a:moveTo>
                  <a:pt x="213" y="382"/>
                </a:moveTo>
                <a:cubicBezTo>
                  <a:pt x="211" y="385"/>
                  <a:pt x="207" y="387"/>
                  <a:pt x="203" y="387"/>
                </a:cubicBezTo>
                <a:cubicBezTo>
                  <a:pt x="201" y="387"/>
                  <a:pt x="200" y="387"/>
                  <a:pt x="198" y="386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59" y="365"/>
                  <a:pt x="157" y="359"/>
                  <a:pt x="160" y="354"/>
                </a:cubicBezTo>
                <a:cubicBezTo>
                  <a:pt x="163" y="348"/>
                  <a:pt x="169" y="346"/>
                  <a:pt x="175" y="349"/>
                </a:cubicBezTo>
                <a:cubicBezTo>
                  <a:pt x="208" y="367"/>
                  <a:pt x="208" y="367"/>
                  <a:pt x="208" y="367"/>
                </a:cubicBezTo>
                <a:cubicBezTo>
                  <a:pt x="213" y="370"/>
                  <a:pt x="215" y="377"/>
                  <a:pt x="213" y="382"/>
                </a:cubicBezTo>
                <a:close/>
                <a:moveTo>
                  <a:pt x="280" y="406"/>
                </a:moveTo>
                <a:cubicBezTo>
                  <a:pt x="260" y="415"/>
                  <a:pt x="260" y="415"/>
                  <a:pt x="260" y="415"/>
                </a:cubicBezTo>
                <a:cubicBezTo>
                  <a:pt x="260" y="415"/>
                  <a:pt x="260" y="415"/>
                  <a:pt x="260" y="415"/>
                </a:cubicBezTo>
                <a:cubicBezTo>
                  <a:pt x="259" y="415"/>
                  <a:pt x="257" y="416"/>
                  <a:pt x="256" y="416"/>
                </a:cubicBezTo>
                <a:cubicBezTo>
                  <a:pt x="254" y="416"/>
                  <a:pt x="252" y="415"/>
                  <a:pt x="251" y="414"/>
                </a:cubicBezTo>
                <a:cubicBezTo>
                  <a:pt x="232" y="404"/>
                  <a:pt x="232" y="404"/>
                  <a:pt x="232" y="404"/>
                </a:cubicBezTo>
                <a:cubicBezTo>
                  <a:pt x="227" y="401"/>
                  <a:pt x="225" y="395"/>
                  <a:pt x="227" y="390"/>
                </a:cubicBezTo>
                <a:cubicBezTo>
                  <a:pt x="230" y="385"/>
                  <a:pt x="237" y="383"/>
                  <a:pt x="242" y="385"/>
                </a:cubicBezTo>
                <a:cubicBezTo>
                  <a:pt x="245" y="387"/>
                  <a:pt x="245" y="387"/>
                  <a:pt x="245" y="387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ubicBezTo>
                  <a:pt x="266" y="388"/>
                  <a:pt x="266" y="388"/>
                  <a:pt x="266" y="388"/>
                </a:cubicBezTo>
                <a:cubicBezTo>
                  <a:pt x="271" y="386"/>
                  <a:pt x="271" y="386"/>
                  <a:pt x="271" y="386"/>
                </a:cubicBezTo>
                <a:cubicBezTo>
                  <a:pt x="276" y="384"/>
                  <a:pt x="282" y="386"/>
                  <a:pt x="285" y="392"/>
                </a:cubicBezTo>
                <a:cubicBezTo>
                  <a:pt x="287" y="397"/>
                  <a:pt x="285" y="403"/>
                  <a:pt x="280" y="406"/>
                </a:cubicBezTo>
                <a:close/>
                <a:moveTo>
                  <a:pt x="245" y="352"/>
                </a:moveTo>
                <a:cubicBezTo>
                  <a:pt x="245" y="320"/>
                  <a:pt x="245" y="320"/>
                  <a:pt x="245" y="320"/>
                </a:cubicBezTo>
                <a:cubicBezTo>
                  <a:pt x="245" y="314"/>
                  <a:pt x="250" y="309"/>
                  <a:pt x="256" y="309"/>
                </a:cubicBezTo>
                <a:cubicBezTo>
                  <a:pt x="262" y="309"/>
                  <a:pt x="266" y="314"/>
                  <a:pt x="266" y="320"/>
                </a:cubicBezTo>
                <a:cubicBezTo>
                  <a:pt x="266" y="352"/>
                  <a:pt x="266" y="352"/>
                  <a:pt x="266" y="352"/>
                </a:cubicBezTo>
                <a:cubicBezTo>
                  <a:pt x="266" y="358"/>
                  <a:pt x="262" y="362"/>
                  <a:pt x="256" y="362"/>
                </a:cubicBezTo>
                <a:cubicBezTo>
                  <a:pt x="250" y="362"/>
                  <a:pt x="245" y="358"/>
                  <a:pt x="245" y="352"/>
                </a:cubicBezTo>
                <a:close/>
                <a:moveTo>
                  <a:pt x="280" y="256"/>
                </a:moveTo>
                <a:cubicBezTo>
                  <a:pt x="266" y="262"/>
                  <a:pt x="266" y="262"/>
                  <a:pt x="266" y="262"/>
                </a:cubicBezTo>
                <a:cubicBezTo>
                  <a:pt x="266" y="277"/>
                  <a:pt x="266" y="277"/>
                  <a:pt x="266" y="277"/>
                </a:cubicBezTo>
                <a:cubicBezTo>
                  <a:pt x="266" y="283"/>
                  <a:pt x="262" y="288"/>
                  <a:pt x="256" y="288"/>
                </a:cubicBezTo>
                <a:cubicBezTo>
                  <a:pt x="250" y="288"/>
                  <a:pt x="245" y="283"/>
                  <a:pt x="245" y="277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32" y="256"/>
                  <a:pt x="232" y="256"/>
                  <a:pt x="232" y="256"/>
                </a:cubicBezTo>
                <a:cubicBezTo>
                  <a:pt x="226" y="254"/>
                  <a:pt x="224" y="248"/>
                  <a:pt x="227" y="242"/>
                </a:cubicBezTo>
                <a:cubicBezTo>
                  <a:pt x="229" y="237"/>
                  <a:pt x="235" y="235"/>
                  <a:pt x="241" y="237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71" y="237"/>
                  <a:pt x="271" y="237"/>
                  <a:pt x="271" y="237"/>
                </a:cubicBezTo>
                <a:cubicBezTo>
                  <a:pt x="276" y="235"/>
                  <a:pt x="282" y="237"/>
                  <a:pt x="285" y="242"/>
                </a:cubicBezTo>
                <a:cubicBezTo>
                  <a:pt x="287" y="248"/>
                  <a:pt x="285" y="254"/>
                  <a:pt x="280" y="256"/>
                </a:cubicBezTo>
                <a:close/>
                <a:moveTo>
                  <a:pt x="285" y="141"/>
                </a:moveTo>
                <a:cubicBezTo>
                  <a:pt x="283" y="145"/>
                  <a:pt x="279" y="147"/>
                  <a:pt x="275" y="147"/>
                </a:cubicBezTo>
                <a:cubicBezTo>
                  <a:pt x="274" y="147"/>
                  <a:pt x="272" y="147"/>
                  <a:pt x="271" y="146"/>
                </a:cubicBezTo>
                <a:cubicBezTo>
                  <a:pt x="256" y="139"/>
                  <a:pt x="256" y="139"/>
                  <a:pt x="256" y="139"/>
                </a:cubicBezTo>
                <a:cubicBezTo>
                  <a:pt x="241" y="146"/>
                  <a:pt x="241" y="146"/>
                  <a:pt x="241" y="146"/>
                </a:cubicBezTo>
                <a:cubicBezTo>
                  <a:pt x="235" y="149"/>
                  <a:pt x="229" y="146"/>
                  <a:pt x="227" y="141"/>
                </a:cubicBezTo>
                <a:cubicBezTo>
                  <a:pt x="224" y="136"/>
                  <a:pt x="226" y="129"/>
                  <a:pt x="232" y="127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54" y="117"/>
                  <a:pt x="257" y="117"/>
                  <a:pt x="260" y="118"/>
                </a:cubicBezTo>
                <a:cubicBezTo>
                  <a:pt x="280" y="127"/>
                  <a:pt x="280" y="127"/>
                  <a:pt x="280" y="127"/>
                </a:cubicBezTo>
                <a:cubicBezTo>
                  <a:pt x="285" y="129"/>
                  <a:pt x="287" y="136"/>
                  <a:pt x="285" y="141"/>
                </a:cubicBezTo>
                <a:close/>
                <a:moveTo>
                  <a:pt x="346" y="375"/>
                </a:moveTo>
                <a:cubicBezTo>
                  <a:pt x="313" y="390"/>
                  <a:pt x="313" y="390"/>
                  <a:pt x="313" y="390"/>
                </a:cubicBezTo>
                <a:cubicBezTo>
                  <a:pt x="311" y="391"/>
                  <a:pt x="310" y="391"/>
                  <a:pt x="308" y="391"/>
                </a:cubicBezTo>
                <a:cubicBezTo>
                  <a:pt x="304" y="391"/>
                  <a:pt x="300" y="389"/>
                  <a:pt x="299" y="385"/>
                </a:cubicBezTo>
                <a:cubicBezTo>
                  <a:pt x="296" y="380"/>
                  <a:pt x="299" y="373"/>
                  <a:pt x="304" y="371"/>
                </a:cubicBezTo>
                <a:cubicBezTo>
                  <a:pt x="337" y="356"/>
                  <a:pt x="337" y="356"/>
                  <a:pt x="337" y="356"/>
                </a:cubicBezTo>
                <a:cubicBezTo>
                  <a:pt x="343" y="353"/>
                  <a:pt x="349" y="355"/>
                  <a:pt x="351" y="361"/>
                </a:cubicBezTo>
                <a:cubicBezTo>
                  <a:pt x="354" y="366"/>
                  <a:pt x="351" y="373"/>
                  <a:pt x="346" y="375"/>
                </a:cubicBezTo>
                <a:close/>
                <a:moveTo>
                  <a:pt x="346" y="226"/>
                </a:moveTo>
                <a:cubicBezTo>
                  <a:pt x="313" y="241"/>
                  <a:pt x="313" y="241"/>
                  <a:pt x="313" y="241"/>
                </a:cubicBezTo>
                <a:cubicBezTo>
                  <a:pt x="311" y="242"/>
                  <a:pt x="310" y="242"/>
                  <a:pt x="308" y="242"/>
                </a:cubicBezTo>
                <a:cubicBezTo>
                  <a:pt x="304" y="242"/>
                  <a:pt x="300" y="240"/>
                  <a:pt x="299" y="236"/>
                </a:cubicBezTo>
                <a:cubicBezTo>
                  <a:pt x="296" y="230"/>
                  <a:pt x="299" y="224"/>
                  <a:pt x="304" y="222"/>
                </a:cubicBezTo>
                <a:cubicBezTo>
                  <a:pt x="337" y="206"/>
                  <a:pt x="337" y="206"/>
                  <a:pt x="337" y="206"/>
                </a:cubicBezTo>
                <a:cubicBezTo>
                  <a:pt x="343" y="204"/>
                  <a:pt x="349" y="206"/>
                  <a:pt x="351" y="212"/>
                </a:cubicBezTo>
                <a:cubicBezTo>
                  <a:pt x="354" y="217"/>
                  <a:pt x="351" y="223"/>
                  <a:pt x="346" y="226"/>
                </a:cubicBezTo>
                <a:close/>
                <a:moveTo>
                  <a:pt x="351" y="172"/>
                </a:moveTo>
                <a:cubicBezTo>
                  <a:pt x="350" y="176"/>
                  <a:pt x="346" y="178"/>
                  <a:pt x="342" y="178"/>
                </a:cubicBezTo>
                <a:cubicBezTo>
                  <a:pt x="340" y="178"/>
                  <a:pt x="339" y="178"/>
                  <a:pt x="337" y="177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299" y="159"/>
                  <a:pt x="296" y="153"/>
                  <a:pt x="299" y="148"/>
                </a:cubicBezTo>
                <a:cubicBezTo>
                  <a:pt x="301" y="142"/>
                  <a:pt x="307" y="140"/>
                  <a:pt x="313" y="142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51" y="160"/>
                  <a:pt x="354" y="166"/>
                  <a:pt x="351" y="172"/>
                </a:cubicBezTo>
                <a:close/>
                <a:moveTo>
                  <a:pt x="405" y="341"/>
                </a:moveTo>
                <a:cubicBezTo>
                  <a:pt x="405" y="345"/>
                  <a:pt x="403" y="349"/>
                  <a:pt x="399" y="351"/>
                </a:cubicBezTo>
                <a:cubicBezTo>
                  <a:pt x="379" y="360"/>
                  <a:pt x="379" y="360"/>
                  <a:pt x="379" y="360"/>
                </a:cubicBezTo>
                <a:cubicBezTo>
                  <a:pt x="378" y="360"/>
                  <a:pt x="376" y="361"/>
                  <a:pt x="375" y="361"/>
                </a:cubicBezTo>
                <a:cubicBezTo>
                  <a:pt x="371" y="361"/>
                  <a:pt x="367" y="358"/>
                  <a:pt x="365" y="354"/>
                </a:cubicBezTo>
                <a:cubicBezTo>
                  <a:pt x="363" y="349"/>
                  <a:pt x="365" y="343"/>
                  <a:pt x="370" y="340"/>
                </a:cubicBezTo>
                <a:cubicBezTo>
                  <a:pt x="384" y="334"/>
                  <a:pt x="384" y="334"/>
                  <a:pt x="384" y="334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84" y="314"/>
                  <a:pt x="388" y="309"/>
                  <a:pt x="394" y="309"/>
                </a:cubicBezTo>
                <a:cubicBezTo>
                  <a:pt x="400" y="309"/>
                  <a:pt x="405" y="314"/>
                  <a:pt x="405" y="320"/>
                </a:cubicBezTo>
                <a:lnTo>
                  <a:pt x="405" y="341"/>
                </a:lnTo>
                <a:close/>
                <a:moveTo>
                  <a:pt x="405" y="288"/>
                </a:moveTo>
                <a:cubicBezTo>
                  <a:pt x="405" y="294"/>
                  <a:pt x="400" y="298"/>
                  <a:pt x="394" y="298"/>
                </a:cubicBezTo>
                <a:cubicBezTo>
                  <a:pt x="388" y="298"/>
                  <a:pt x="384" y="294"/>
                  <a:pt x="384" y="288"/>
                </a:cubicBezTo>
                <a:cubicBezTo>
                  <a:pt x="384" y="256"/>
                  <a:pt x="384" y="256"/>
                  <a:pt x="384" y="256"/>
                </a:cubicBezTo>
                <a:cubicBezTo>
                  <a:pt x="384" y="250"/>
                  <a:pt x="388" y="245"/>
                  <a:pt x="394" y="245"/>
                </a:cubicBezTo>
                <a:cubicBezTo>
                  <a:pt x="400" y="245"/>
                  <a:pt x="405" y="250"/>
                  <a:pt x="405" y="256"/>
                </a:cubicBezTo>
                <a:lnTo>
                  <a:pt x="405" y="288"/>
                </a:lnTo>
                <a:close/>
                <a:moveTo>
                  <a:pt x="405" y="213"/>
                </a:moveTo>
                <a:cubicBezTo>
                  <a:pt x="405" y="219"/>
                  <a:pt x="400" y="224"/>
                  <a:pt x="394" y="224"/>
                </a:cubicBezTo>
                <a:cubicBezTo>
                  <a:pt x="388" y="224"/>
                  <a:pt x="384" y="219"/>
                  <a:pt x="384" y="213"/>
                </a:cubicBezTo>
                <a:cubicBezTo>
                  <a:pt x="384" y="208"/>
                  <a:pt x="384" y="208"/>
                  <a:pt x="384" y="208"/>
                </a:cubicBezTo>
                <a:cubicBezTo>
                  <a:pt x="379" y="210"/>
                  <a:pt x="379" y="210"/>
                  <a:pt x="379" y="210"/>
                </a:cubicBezTo>
                <a:cubicBezTo>
                  <a:pt x="378" y="211"/>
                  <a:pt x="376" y="211"/>
                  <a:pt x="375" y="211"/>
                </a:cubicBezTo>
                <a:cubicBezTo>
                  <a:pt x="371" y="211"/>
                  <a:pt x="367" y="209"/>
                  <a:pt x="365" y="205"/>
                </a:cubicBezTo>
                <a:cubicBezTo>
                  <a:pt x="363" y="200"/>
                  <a:pt x="365" y="195"/>
                  <a:pt x="369" y="192"/>
                </a:cubicBezTo>
                <a:cubicBezTo>
                  <a:pt x="365" y="189"/>
                  <a:pt x="363" y="183"/>
                  <a:pt x="365" y="178"/>
                </a:cubicBezTo>
                <a:cubicBezTo>
                  <a:pt x="368" y="173"/>
                  <a:pt x="374" y="171"/>
                  <a:pt x="379" y="173"/>
                </a:cubicBezTo>
                <a:cubicBezTo>
                  <a:pt x="399" y="182"/>
                  <a:pt x="399" y="182"/>
                  <a:pt x="399" y="182"/>
                </a:cubicBezTo>
                <a:cubicBezTo>
                  <a:pt x="403" y="184"/>
                  <a:pt x="405" y="188"/>
                  <a:pt x="405" y="192"/>
                </a:cubicBezTo>
                <a:lnTo>
                  <a:pt x="405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4F00C71-98B2-486C-94F8-53DF36FF2AB1}"/>
              </a:ext>
            </a:extLst>
          </p:cNvPr>
          <p:cNvSpPr/>
          <p:nvPr/>
        </p:nvSpPr>
        <p:spPr bwMode="gray">
          <a:xfrm>
            <a:off x="11045911" y="4369577"/>
            <a:ext cx="488823" cy="488823"/>
          </a:xfrm>
          <a:prstGeom prst="ellipse">
            <a:avLst/>
          </a:prstGeom>
          <a:solidFill>
            <a:srgbClr val="75787B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buFont typeface="Wingdings 2" pitchFamily="18" charset="2"/>
              <a:buNone/>
            </a:pPr>
            <a:endParaRPr lang="en-US" sz="1600" b="1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73" name="Freeform 575">
            <a:extLst>
              <a:ext uri="{FF2B5EF4-FFF2-40B4-BE49-F238E27FC236}">
                <a16:creationId xmlns:a16="http://schemas.microsoft.com/office/drawing/2014/main" id="{30FD6902-B0CE-43C1-9922-17C374C08162}"/>
              </a:ext>
            </a:extLst>
          </p:cNvPr>
          <p:cNvSpPr>
            <a:spLocks noEditPoints="1"/>
          </p:cNvSpPr>
          <p:nvPr/>
        </p:nvSpPr>
        <p:spPr bwMode="auto">
          <a:xfrm>
            <a:off x="11115682" y="4420032"/>
            <a:ext cx="382385" cy="382385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70 w 512"/>
              <a:gd name="T11" fmla="*/ 362 h 512"/>
              <a:gd name="T12" fmla="*/ 320 w 512"/>
              <a:gd name="T13" fmla="*/ 384 h 512"/>
              <a:gd name="T14" fmla="*/ 224 w 512"/>
              <a:gd name="T15" fmla="*/ 384 h 512"/>
              <a:gd name="T16" fmla="*/ 191 w 512"/>
              <a:gd name="T17" fmla="*/ 373 h 512"/>
              <a:gd name="T18" fmla="*/ 106 w 512"/>
              <a:gd name="T19" fmla="*/ 373 h 512"/>
              <a:gd name="T20" fmla="*/ 96 w 512"/>
              <a:gd name="T21" fmla="*/ 362 h 512"/>
              <a:gd name="T22" fmla="*/ 96 w 512"/>
              <a:gd name="T23" fmla="*/ 245 h 512"/>
              <a:gd name="T24" fmla="*/ 106 w 512"/>
              <a:gd name="T25" fmla="*/ 234 h 512"/>
              <a:gd name="T26" fmla="*/ 175 w 512"/>
              <a:gd name="T27" fmla="*/ 234 h 512"/>
              <a:gd name="T28" fmla="*/ 184 w 512"/>
              <a:gd name="T29" fmla="*/ 220 h 512"/>
              <a:gd name="T30" fmla="*/ 185 w 512"/>
              <a:gd name="T31" fmla="*/ 218 h 512"/>
              <a:gd name="T32" fmla="*/ 280 w 512"/>
              <a:gd name="T33" fmla="*/ 110 h 512"/>
              <a:gd name="T34" fmla="*/ 287 w 512"/>
              <a:gd name="T35" fmla="*/ 106 h 512"/>
              <a:gd name="T36" fmla="*/ 295 w 512"/>
              <a:gd name="T37" fmla="*/ 109 h 512"/>
              <a:gd name="T38" fmla="*/ 309 w 512"/>
              <a:gd name="T39" fmla="*/ 152 h 512"/>
              <a:gd name="T40" fmla="*/ 292 w 512"/>
              <a:gd name="T41" fmla="*/ 202 h 512"/>
              <a:gd name="T42" fmla="*/ 330 w 512"/>
              <a:gd name="T43" fmla="*/ 202 h 512"/>
              <a:gd name="T44" fmla="*/ 394 w 512"/>
              <a:gd name="T45" fmla="*/ 266 h 512"/>
              <a:gd name="T46" fmla="*/ 370 w 512"/>
              <a:gd name="T47" fmla="*/ 362 h 512"/>
              <a:gd name="T48" fmla="*/ 170 w 512"/>
              <a:gd name="T49" fmla="*/ 330 h 512"/>
              <a:gd name="T50" fmla="*/ 174 w 512"/>
              <a:gd name="T51" fmla="*/ 352 h 512"/>
              <a:gd name="T52" fmla="*/ 117 w 512"/>
              <a:gd name="T53" fmla="*/ 352 h 512"/>
              <a:gd name="T54" fmla="*/ 117 w 512"/>
              <a:gd name="T55" fmla="*/ 256 h 512"/>
              <a:gd name="T56" fmla="*/ 170 w 512"/>
              <a:gd name="T57" fmla="*/ 256 h 512"/>
              <a:gd name="T58" fmla="*/ 170 w 512"/>
              <a:gd name="T59" fmla="*/ 256 h 512"/>
              <a:gd name="T60" fmla="*/ 170 w 512"/>
              <a:gd name="T61" fmla="*/ 330 h 512"/>
              <a:gd name="T62" fmla="*/ 373 w 512"/>
              <a:gd name="T63" fmla="*/ 267 h 512"/>
              <a:gd name="T64" fmla="*/ 354 w 512"/>
              <a:gd name="T65" fmla="*/ 348 h 512"/>
              <a:gd name="T66" fmla="*/ 320 w 512"/>
              <a:gd name="T67" fmla="*/ 362 h 512"/>
              <a:gd name="T68" fmla="*/ 224 w 512"/>
              <a:gd name="T69" fmla="*/ 362 h 512"/>
              <a:gd name="T70" fmla="*/ 192 w 512"/>
              <a:gd name="T71" fmla="*/ 330 h 512"/>
              <a:gd name="T72" fmla="*/ 192 w 512"/>
              <a:gd name="T73" fmla="*/ 256 h 512"/>
              <a:gd name="T74" fmla="*/ 200 w 512"/>
              <a:gd name="T75" fmla="*/ 233 h 512"/>
              <a:gd name="T76" fmla="*/ 201 w 512"/>
              <a:gd name="T77" fmla="*/ 233 h 512"/>
              <a:gd name="T78" fmla="*/ 287 w 512"/>
              <a:gd name="T79" fmla="*/ 134 h 512"/>
              <a:gd name="T80" fmla="*/ 288 w 512"/>
              <a:gd name="T81" fmla="*/ 146 h 512"/>
              <a:gd name="T82" fmla="*/ 267 w 512"/>
              <a:gd name="T83" fmla="*/ 210 h 512"/>
              <a:gd name="T84" fmla="*/ 267 w 512"/>
              <a:gd name="T85" fmla="*/ 210 h 512"/>
              <a:gd name="T86" fmla="*/ 266 w 512"/>
              <a:gd name="T87" fmla="*/ 213 h 512"/>
              <a:gd name="T88" fmla="*/ 277 w 512"/>
              <a:gd name="T89" fmla="*/ 224 h 512"/>
              <a:gd name="T90" fmla="*/ 330 w 512"/>
              <a:gd name="T91" fmla="*/ 224 h 512"/>
              <a:gd name="T92" fmla="*/ 373 w 512"/>
              <a:gd name="T93" fmla="*/ 26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70" y="362"/>
                </a:moveTo>
                <a:cubicBezTo>
                  <a:pt x="357" y="377"/>
                  <a:pt x="340" y="384"/>
                  <a:pt x="320" y="384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11" y="384"/>
                  <a:pt x="200" y="380"/>
                  <a:pt x="191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245"/>
                  <a:pt x="96" y="245"/>
                  <a:pt x="96" y="245"/>
                </a:cubicBezTo>
                <a:cubicBezTo>
                  <a:pt x="96" y="239"/>
                  <a:pt x="100" y="234"/>
                  <a:pt x="106" y="234"/>
                </a:cubicBezTo>
                <a:cubicBezTo>
                  <a:pt x="175" y="234"/>
                  <a:pt x="175" y="234"/>
                  <a:pt x="175" y="234"/>
                </a:cubicBezTo>
                <a:cubicBezTo>
                  <a:pt x="177" y="229"/>
                  <a:pt x="180" y="224"/>
                  <a:pt x="184" y="220"/>
                </a:cubicBezTo>
                <a:cubicBezTo>
                  <a:pt x="185" y="218"/>
                  <a:pt x="185" y="218"/>
                  <a:pt x="185" y="218"/>
                </a:cubicBezTo>
                <a:cubicBezTo>
                  <a:pt x="280" y="110"/>
                  <a:pt x="280" y="110"/>
                  <a:pt x="280" y="110"/>
                </a:cubicBezTo>
                <a:cubicBezTo>
                  <a:pt x="282" y="108"/>
                  <a:pt x="284" y="106"/>
                  <a:pt x="287" y="106"/>
                </a:cubicBezTo>
                <a:cubicBezTo>
                  <a:pt x="290" y="106"/>
                  <a:pt x="293" y="107"/>
                  <a:pt x="295" y="109"/>
                </a:cubicBezTo>
                <a:cubicBezTo>
                  <a:pt x="296" y="110"/>
                  <a:pt x="315" y="129"/>
                  <a:pt x="309" y="152"/>
                </a:cubicBezTo>
                <a:cubicBezTo>
                  <a:pt x="292" y="202"/>
                  <a:pt x="292" y="202"/>
                  <a:pt x="292" y="202"/>
                </a:cubicBezTo>
                <a:cubicBezTo>
                  <a:pt x="330" y="202"/>
                  <a:pt x="330" y="202"/>
                  <a:pt x="330" y="202"/>
                </a:cubicBezTo>
                <a:cubicBezTo>
                  <a:pt x="361" y="202"/>
                  <a:pt x="394" y="235"/>
                  <a:pt x="394" y="266"/>
                </a:cubicBezTo>
                <a:cubicBezTo>
                  <a:pt x="395" y="268"/>
                  <a:pt x="400" y="329"/>
                  <a:pt x="370" y="362"/>
                </a:cubicBezTo>
                <a:close/>
                <a:moveTo>
                  <a:pt x="170" y="330"/>
                </a:moveTo>
                <a:cubicBezTo>
                  <a:pt x="170" y="338"/>
                  <a:pt x="172" y="345"/>
                  <a:pt x="174" y="352"/>
                </a:cubicBezTo>
                <a:cubicBezTo>
                  <a:pt x="117" y="352"/>
                  <a:pt x="117" y="352"/>
                  <a:pt x="117" y="352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70" y="256"/>
                  <a:pt x="170" y="256"/>
                  <a:pt x="170" y="256"/>
                </a:cubicBezTo>
                <a:cubicBezTo>
                  <a:pt x="170" y="256"/>
                  <a:pt x="170" y="256"/>
                  <a:pt x="170" y="256"/>
                </a:cubicBezTo>
                <a:lnTo>
                  <a:pt x="170" y="330"/>
                </a:lnTo>
                <a:close/>
                <a:moveTo>
                  <a:pt x="373" y="267"/>
                </a:moveTo>
                <a:cubicBezTo>
                  <a:pt x="373" y="268"/>
                  <a:pt x="378" y="322"/>
                  <a:pt x="354" y="348"/>
                </a:cubicBezTo>
                <a:cubicBezTo>
                  <a:pt x="346" y="358"/>
                  <a:pt x="334" y="362"/>
                  <a:pt x="320" y="362"/>
                </a:cubicBezTo>
                <a:cubicBezTo>
                  <a:pt x="224" y="362"/>
                  <a:pt x="224" y="362"/>
                  <a:pt x="224" y="362"/>
                </a:cubicBezTo>
                <a:cubicBezTo>
                  <a:pt x="205" y="362"/>
                  <a:pt x="192" y="349"/>
                  <a:pt x="192" y="330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2" y="248"/>
                  <a:pt x="195" y="240"/>
                  <a:pt x="200" y="233"/>
                </a:cubicBezTo>
                <a:cubicBezTo>
                  <a:pt x="201" y="233"/>
                  <a:pt x="201" y="233"/>
                  <a:pt x="201" y="233"/>
                </a:cubicBezTo>
                <a:cubicBezTo>
                  <a:pt x="287" y="134"/>
                  <a:pt x="287" y="134"/>
                  <a:pt x="287" y="134"/>
                </a:cubicBezTo>
                <a:cubicBezTo>
                  <a:pt x="288" y="138"/>
                  <a:pt x="289" y="142"/>
                  <a:pt x="288" y="146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7" y="211"/>
                  <a:pt x="266" y="212"/>
                  <a:pt x="266" y="213"/>
                </a:cubicBezTo>
                <a:cubicBezTo>
                  <a:pt x="266" y="219"/>
                  <a:pt x="271" y="224"/>
                  <a:pt x="277" y="224"/>
                </a:cubicBezTo>
                <a:cubicBezTo>
                  <a:pt x="330" y="224"/>
                  <a:pt x="330" y="224"/>
                  <a:pt x="330" y="224"/>
                </a:cubicBezTo>
                <a:cubicBezTo>
                  <a:pt x="349" y="224"/>
                  <a:pt x="373" y="247"/>
                  <a:pt x="373" y="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87F52-2029-AFCF-B4C4-2ED0D85D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842" y="345992"/>
            <a:ext cx="7733910" cy="121841"/>
          </a:xfrm>
        </p:spPr>
        <p:txBody>
          <a:bodyPr/>
          <a:lstStyle/>
          <a:p>
            <a:r>
              <a:rPr lang="en-US" sz="4400" b="1"/>
              <a:t>ACCESS OPTIONS FOR PRMF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8405734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186C3-BF35-B7F6-1E6B-88B946E05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2233-F0A4-6952-CC0C-84EDE7E3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953" y="-38100"/>
            <a:ext cx="8029353" cy="84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DEFINING 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8C664-F301-05E1-D44B-89D8D4B02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1954" y="846987"/>
            <a:ext cx="8029353" cy="5201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latin typeface="Aptos" panose="020B0004020202020204" pitchFamily="34" charset="0"/>
              </a:rPr>
              <a:t>A. Retiree’s Lens</a:t>
            </a:r>
          </a:p>
          <a:p>
            <a:r>
              <a:rPr lang="en-US" sz="1600" b="1">
                <a:latin typeface="Aptos" panose="020B0004020202020204" pitchFamily="34" charset="0"/>
              </a:rPr>
              <a:t>Income and Coverage Insecurity</a:t>
            </a:r>
          </a:p>
          <a:p>
            <a:pPr marL="577850" lvl="1" indent="-215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>
                <a:latin typeface="Aptos" panose="020B0004020202020204" pitchFamily="34" charset="0"/>
              </a:rPr>
              <a:t>Medical covers stop on retirement</a:t>
            </a:r>
          </a:p>
          <a:p>
            <a:pPr marL="577850" lvl="1" indent="-215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>
                <a:latin typeface="Aptos" panose="020B0004020202020204" pitchFamily="34" charset="0"/>
              </a:rPr>
              <a:t>Private medical premiums increase with age.</a:t>
            </a:r>
          </a:p>
          <a:p>
            <a:pPr marL="577850" lvl="1" indent="-215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>
                <a:latin typeface="Aptos" panose="020B0004020202020204" pitchFamily="34" charset="0"/>
              </a:rPr>
              <a:t>Lump sum or drawdown may not match escalating medical premiums</a:t>
            </a:r>
            <a:endParaRPr lang="en-KE" sz="1600" b="1">
              <a:latin typeface="Aptos" panose="020B0004020202020204" pitchFamily="34" charset="0"/>
            </a:endParaRP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KE" sz="1600">
                <a:latin typeface="Aptos" panose="020B0004020202020204" pitchFamily="34" charset="0"/>
              </a:rPr>
              <a:t>Risk of outliving PRMF savings due to rising medical costs and longer lifespans.</a:t>
            </a:r>
            <a:endParaRPr lang="en-US" sz="160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1600" b="1">
                <a:latin typeface="Aptos" panose="020B0004020202020204" pitchFamily="34" charset="0"/>
              </a:rPr>
              <a:t>Healthcare Access Barriers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>
                <a:latin typeface="Aptos" panose="020B0004020202020204" pitchFamily="34" charset="0"/>
              </a:rPr>
              <a:t>Premiums increase with age and health needs and may become prohibitively expensive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>
                <a:latin typeface="Aptos" panose="020B0004020202020204" pitchFamily="34" charset="0"/>
              </a:rPr>
              <a:t>Waiting periods for new individual medical covers and exclusions for chronic conditions</a:t>
            </a:r>
          </a:p>
          <a:p>
            <a: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1600" b="1">
                <a:latin typeface="Aptos" panose="020B0004020202020204" pitchFamily="34" charset="0"/>
              </a:rPr>
              <a:t>Lack of Longevity Pooling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>
                <a:latin typeface="Aptos" panose="020B0004020202020204" pitchFamily="34" charset="0"/>
              </a:rPr>
              <a:t>DC schemes lack natural risk-sharing mechanisms</a:t>
            </a:r>
            <a:endParaRPr lang="en-KE" sz="1600">
              <a:latin typeface="Aptos" panose="020B0004020202020204" pitchFamily="34" charset="0"/>
            </a:endParaRP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en-KE" sz="1600">
                <a:latin typeface="Aptos" panose="020B0004020202020204" pitchFamily="34" charset="0"/>
              </a:rPr>
              <a:t>Lump-sum DC payouts may not match the pattern of medical expenses.</a:t>
            </a:r>
          </a:p>
          <a:p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9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DADC7-02C1-5AA2-6FCA-B5B71F905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7887-A5A4-482B-3CA9-3CD54642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62" y="173739"/>
            <a:ext cx="8029353" cy="84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DEFINING 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61677-63EE-09F1-D7EB-6A04CC3BB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9863" y="1198304"/>
            <a:ext cx="7761325" cy="426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ptos" panose="020B0004020202020204" pitchFamily="34" charset="0"/>
              </a:rPr>
              <a:t>B</a:t>
            </a:r>
            <a:r>
              <a:rPr lang="en-KE" sz="1600" b="1" dirty="0">
                <a:latin typeface="Aptos" panose="020B0004020202020204" pitchFamily="34" charset="0"/>
              </a:rPr>
              <a:t>. Insurer</a:t>
            </a:r>
            <a:r>
              <a:rPr lang="en-US" sz="1600" b="1" dirty="0">
                <a:latin typeface="Aptos" panose="020B0004020202020204" pitchFamily="34" charset="0"/>
              </a:rPr>
              <a:t>’s Lens</a:t>
            </a:r>
            <a:endParaRPr lang="en-KE" sz="1600" dirty="0">
              <a:latin typeface="Aptos" panose="020B0004020202020204" pitchFamily="34" charset="0"/>
            </a:endParaRPr>
          </a:p>
          <a:p>
            <a:pPr lvl="0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b="1" dirty="0">
                <a:latin typeface="Aptos" panose="020B0004020202020204" pitchFamily="34" charset="0"/>
              </a:rPr>
              <a:t>Adverse Selection and underwriting risk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Increased morbidity among ageing retirees</a:t>
            </a:r>
          </a:p>
          <a:p>
            <a:pPr lvl="0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b="1" dirty="0">
                <a:latin typeface="Aptos" panose="020B0004020202020204" pitchFamily="34" charset="0"/>
              </a:rPr>
              <a:t>Longevity and Investment Risk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Uncertainty in how long retirees will require medical payouts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Market volatility affecting fund performance</a:t>
            </a:r>
          </a:p>
          <a:p>
            <a:pPr lvl="0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b="1" dirty="0">
                <a:latin typeface="Aptos" panose="020B0004020202020204" pitchFamily="34" charset="0"/>
              </a:rPr>
              <a:t>Regulatory and Compliance Pressure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Need for robust risk management and solvency</a:t>
            </a:r>
          </a:p>
          <a:p>
            <a:pPr lvl="0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b="1" dirty="0">
                <a:latin typeface="Aptos" panose="020B0004020202020204" pitchFamily="34" charset="0"/>
              </a:rPr>
              <a:t>Product Design Challenges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Short-term nature of medical covers and escalating annual medical premiums may quickly deplete the lump sum DC payout.</a:t>
            </a:r>
          </a:p>
          <a:p>
            <a:pPr marL="577850" lvl="1" indent="-21590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  Challenges in accurately pricing medical premiums for older, higher-risk groups.</a:t>
            </a:r>
          </a:p>
          <a:p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8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77D6D-24AD-B835-95B1-BD29F969F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A9C0-AA6F-83E9-8ED0-B65C3607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427" y="237534"/>
            <a:ext cx="8029353" cy="84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BRIDGING THE GAP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D3BB071-06EC-5981-1527-9D457B448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637906"/>
              </p:ext>
            </p:extLst>
          </p:nvPr>
        </p:nvGraphicFramePr>
        <p:xfrm>
          <a:off x="4358942" y="1673212"/>
          <a:ext cx="7632368" cy="433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887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Deloitte_Brand_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1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Brand_Theme" id="{6616D06F-355C-41D2-AEC5-9DE6DC577919}" vid="{C6B605AB-3ACD-4914-BC91-A310AFB77AE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4218A5C979E4084DA28CDE7D2400E" ma:contentTypeVersion="6" ma:contentTypeDescription="Create a new document." ma:contentTypeScope="" ma:versionID="216ac48689c782afaa0851cb9a1b0de2">
  <xsd:schema xmlns:xsd="http://www.w3.org/2001/XMLSchema" xmlns:xs="http://www.w3.org/2001/XMLSchema" xmlns:p="http://schemas.microsoft.com/office/2006/metadata/properties" xmlns:ns2="b5212a52-5ada-4317-9edf-0f3334a0f7c6" xmlns:ns3="88543a42-a408-4a2e-a3f9-d70daad17d1b" targetNamespace="http://schemas.microsoft.com/office/2006/metadata/properties" ma:root="true" ma:fieldsID="f0631aa5816c68b0507161352c324c17" ns2:_="" ns3:_="">
    <xsd:import namespace="b5212a52-5ada-4317-9edf-0f3334a0f7c6"/>
    <xsd:import namespace="88543a42-a408-4a2e-a3f9-d70daad17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2a52-5ada-4317-9edf-0f3334a0f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43a42-a408-4a2e-a3f9-d70daad17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A486E-3887-4F1F-ADCF-2EB493A4FC20}">
  <ds:schemaRefs>
    <ds:schemaRef ds:uri="88543a42-a408-4a2e-a3f9-d70daad17d1b"/>
    <ds:schemaRef ds:uri="b5212a52-5ada-4317-9edf-0f3334a0f7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551DDA-8C8E-4A97-B164-491A74197D87}">
  <ds:schemaRefs>
    <ds:schemaRef ds:uri="http://schemas.microsoft.com/office/2006/metadata/properties"/>
    <ds:schemaRef ds:uri="http://purl.org/dc/terms/"/>
    <ds:schemaRef ds:uri="b5212a52-5ada-4317-9edf-0f3334a0f7c6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8543a42-a408-4a2e-a3f9-d70daad17d1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05A6C-F1CB-4AE2-BF61-3E22B7ECBED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1100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Verdana</vt:lpstr>
      <vt:lpstr>Wingdings</vt:lpstr>
      <vt:lpstr>Wingdings 2</vt:lpstr>
      <vt:lpstr>1_Custom Design</vt:lpstr>
      <vt:lpstr>2_Custom Design</vt:lpstr>
      <vt:lpstr>1_Retrospect</vt:lpstr>
      <vt:lpstr>Deloitte_Brand_Theme</vt:lpstr>
      <vt:lpstr>think-cell Slide</vt:lpstr>
      <vt:lpstr>Navigating Longevity Risk in Post-Retirement Medical Funds(PRMF)</vt:lpstr>
      <vt:lpstr>PowerPoint Presentation</vt:lpstr>
      <vt:lpstr>THE GAP</vt:lpstr>
      <vt:lpstr>WHAT IS A PRMF?</vt:lpstr>
      <vt:lpstr>CONTRIBUTION OPTIONS FOR PRMF</vt:lpstr>
      <vt:lpstr>ACCESS OPTIONS FOR PRMF</vt:lpstr>
      <vt:lpstr>DEFINING THE PROBLEM</vt:lpstr>
      <vt:lpstr>DEFINING THE PROBLEM</vt:lpstr>
      <vt:lpstr>BRIDGING THE GAP</vt:lpstr>
      <vt:lpstr>BRIDGING THE GAP</vt:lpstr>
      <vt:lpstr>BRIDGING THE GAP</vt:lpstr>
      <vt:lpstr>SUMMARY</vt:lpstr>
      <vt:lpstr>POLICY IMPLICATIONS</vt:lpstr>
      <vt:lpstr>GLOBAL BEST PRACTICES Top  5  Countries (GINI Coefficient)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 Timothy</dc:creator>
  <cp:lastModifiedBy>Thuku, Michael</cp:lastModifiedBy>
  <cp:revision>2</cp:revision>
  <dcterms:created xsi:type="dcterms:W3CDTF">2025-08-25T12:22:55Z</dcterms:created>
  <dcterms:modified xsi:type="dcterms:W3CDTF">2025-10-29T03:03:54Z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0x010100CC84218A5C979E4084DA28CDE7D2400E</vt:lpwstr>
  </property>
</Properties>
</file>