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sldIdLst>
    <p:sldId id="257" r:id="rId3"/>
    <p:sldId id="260" r:id="rId4"/>
    <p:sldId id="282" r:id="rId5"/>
    <p:sldId id="284" r:id="rId6"/>
    <p:sldId id="285" r:id="rId7"/>
    <p:sldId id="283" r:id="rId8"/>
    <p:sldId id="272" r:id="rId9"/>
    <p:sldId id="286" r:id="rId10"/>
    <p:sldId id="293" r:id="rId11"/>
    <p:sldId id="292" r:id="rId12"/>
    <p:sldId id="294" r:id="rId13"/>
    <p:sldId id="301" r:id="rId14"/>
    <p:sldId id="311" r:id="rId15"/>
    <p:sldId id="295" r:id="rId16"/>
    <p:sldId id="296" r:id="rId17"/>
    <p:sldId id="302" r:id="rId18"/>
    <p:sldId id="304" r:id="rId19"/>
    <p:sldId id="303" r:id="rId20"/>
    <p:sldId id="312" r:id="rId21"/>
    <p:sldId id="313" r:id="rId22"/>
    <p:sldId id="297" r:id="rId23"/>
    <p:sldId id="305" r:id="rId24"/>
    <p:sldId id="315" r:id="rId25"/>
    <p:sldId id="316" r:id="rId26"/>
    <p:sldId id="314" r:id="rId27"/>
    <p:sldId id="309" r:id="rId28"/>
    <p:sldId id="308" r:id="rId29"/>
    <p:sldId id="306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F389985-11CC-1E48-C87F-C4FB58FF4738}" name="Harriet Ikotha" initials="HI" userId="S::HIkotha@continental-re.com::ae6ce48a-1d02-4eb2-990b-6fd3405be96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2727"/>
    <a:srgbClr val="E29C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AB9372-131D-4B63-B16D-0B474F0426C9}" v="10" dt="2025-10-28T03:18:59.856"/>
    <p1510:client id="{3DBBEADA-D566-7870-D3D3-2B2E6223EEF9}" v="3" dt="2025-10-29T15:27:38.1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29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37" Type="http://schemas.microsoft.com/office/2018/10/relationships/authors" Target="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microsoft.com/office/2016/11/relationships/changesInfo" Target="changesInfos/changesInfo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dd  Miano" userId="2855be87-a834-421f-a9a1-b2b21331463c" providerId="ADAL" clId="{09B3193A-32E3-4B28-9663-9C2F29A6C26D}"/>
    <pc:docChg chg="undo redo custSel addSld delSld modSld sldOrd">
      <pc:chgData name="Tedd  Miano" userId="2855be87-a834-421f-a9a1-b2b21331463c" providerId="ADAL" clId="{09B3193A-32E3-4B28-9663-9C2F29A6C26D}" dt="2025-10-28T03:24:32.363" v="2006" actId="20577"/>
      <pc:docMkLst>
        <pc:docMk/>
      </pc:docMkLst>
      <pc:sldChg chg="modSp mod">
        <pc:chgData name="Tedd  Miano" userId="2855be87-a834-421f-a9a1-b2b21331463c" providerId="ADAL" clId="{09B3193A-32E3-4B28-9663-9C2F29A6C26D}" dt="2025-10-28T03:24:32.363" v="2006" actId="20577"/>
        <pc:sldMkLst>
          <pc:docMk/>
          <pc:sldMk cId="572131770" sldId="257"/>
        </pc:sldMkLst>
        <pc:spChg chg="mod">
          <ac:chgData name="Tedd  Miano" userId="2855be87-a834-421f-a9a1-b2b21331463c" providerId="ADAL" clId="{09B3193A-32E3-4B28-9663-9C2F29A6C26D}" dt="2025-10-28T03:24:32.363" v="2006" actId="20577"/>
          <ac:spMkLst>
            <pc:docMk/>
            <pc:sldMk cId="572131770" sldId="257"/>
            <ac:spMk id="7" creationId="{1130EDD5-2DD8-62E1-D094-88E2F030788B}"/>
          </ac:spMkLst>
        </pc:spChg>
      </pc:sldChg>
      <pc:sldChg chg="modSp mod">
        <pc:chgData name="Tedd  Miano" userId="2855be87-a834-421f-a9a1-b2b21331463c" providerId="ADAL" clId="{09B3193A-32E3-4B28-9663-9C2F29A6C26D}" dt="2025-10-27T17:57:39.328" v="1467" actId="14100"/>
        <pc:sldMkLst>
          <pc:docMk/>
          <pc:sldMk cId="16503585" sldId="260"/>
        </pc:sldMkLst>
        <pc:spChg chg="mod">
          <ac:chgData name="Tedd  Miano" userId="2855be87-a834-421f-a9a1-b2b21331463c" providerId="ADAL" clId="{09B3193A-32E3-4B28-9663-9C2F29A6C26D}" dt="2025-10-27T17:57:39.328" v="1467" actId="14100"/>
          <ac:spMkLst>
            <pc:docMk/>
            <pc:sldMk cId="16503585" sldId="260"/>
            <ac:spMk id="3" creationId="{4F330AD2-6C64-360D-DEB0-9A8DF690231E}"/>
          </ac:spMkLst>
        </pc:spChg>
      </pc:sldChg>
      <pc:sldChg chg="modSp mod">
        <pc:chgData name="Tedd  Miano" userId="2855be87-a834-421f-a9a1-b2b21331463c" providerId="ADAL" clId="{09B3193A-32E3-4B28-9663-9C2F29A6C26D}" dt="2025-10-25T16:32:32.086" v="126" actId="20577"/>
        <pc:sldMkLst>
          <pc:docMk/>
          <pc:sldMk cId="3901499055" sldId="272"/>
        </pc:sldMkLst>
        <pc:graphicFrameChg chg="modGraphic">
          <ac:chgData name="Tedd  Miano" userId="2855be87-a834-421f-a9a1-b2b21331463c" providerId="ADAL" clId="{09B3193A-32E3-4B28-9663-9C2F29A6C26D}" dt="2025-10-25T16:32:32.086" v="126" actId="20577"/>
          <ac:graphicFrameMkLst>
            <pc:docMk/>
            <pc:sldMk cId="3901499055" sldId="272"/>
            <ac:graphicFrameMk id="4" creationId="{5D3D0DBB-845B-60DA-3310-DB2D4BFBBBE5}"/>
          </ac:graphicFrameMkLst>
        </pc:graphicFrameChg>
      </pc:sldChg>
      <pc:sldChg chg="modSp mod">
        <pc:chgData name="Tedd  Miano" userId="2855be87-a834-421f-a9a1-b2b21331463c" providerId="ADAL" clId="{09B3193A-32E3-4B28-9663-9C2F29A6C26D}" dt="2025-10-28T03:19:06.833" v="1994" actId="113"/>
        <pc:sldMkLst>
          <pc:docMk/>
          <pc:sldMk cId="3654333168" sldId="283"/>
        </pc:sldMkLst>
        <pc:spChg chg="mod">
          <ac:chgData name="Tedd  Miano" userId="2855be87-a834-421f-a9a1-b2b21331463c" providerId="ADAL" clId="{09B3193A-32E3-4B28-9663-9C2F29A6C26D}" dt="2025-10-28T03:19:06.833" v="1994" actId="113"/>
          <ac:spMkLst>
            <pc:docMk/>
            <pc:sldMk cId="3654333168" sldId="283"/>
            <ac:spMk id="3" creationId="{A3E2B6D1-66DD-B031-0707-BA25567D49A1}"/>
          </ac:spMkLst>
        </pc:spChg>
      </pc:sldChg>
      <pc:sldChg chg="modSp mod">
        <pc:chgData name="Tedd  Miano" userId="2855be87-a834-421f-a9a1-b2b21331463c" providerId="ADAL" clId="{09B3193A-32E3-4B28-9663-9C2F29A6C26D}" dt="2025-10-27T19:08:04.372" v="1686" actId="20577"/>
        <pc:sldMkLst>
          <pc:docMk/>
          <pc:sldMk cId="3855826223" sldId="292"/>
        </pc:sldMkLst>
        <pc:spChg chg="mod">
          <ac:chgData name="Tedd  Miano" userId="2855be87-a834-421f-a9a1-b2b21331463c" providerId="ADAL" clId="{09B3193A-32E3-4B28-9663-9C2F29A6C26D}" dt="2025-10-27T18:36:58.119" v="1571" actId="27636"/>
          <ac:spMkLst>
            <pc:docMk/>
            <pc:sldMk cId="3855826223" sldId="292"/>
            <ac:spMk id="6" creationId="{4EC134F9-4841-B499-0D24-D8D5FFCD1A52}"/>
          </ac:spMkLst>
        </pc:spChg>
        <pc:graphicFrameChg chg="modGraphic">
          <ac:chgData name="Tedd  Miano" userId="2855be87-a834-421f-a9a1-b2b21331463c" providerId="ADAL" clId="{09B3193A-32E3-4B28-9663-9C2F29A6C26D}" dt="2025-10-27T19:08:04.372" v="1686" actId="20577"/>
          <ac:graphicFrameMkLst>
            <pc:docMk/>
            <pc:sldMk cId="3855826223" sldId="292"/>
            <ac:graphicFrameMk id="4" creationId="{B61213BC-4D37-0BC1-6388-3D2F45FFB94A}"/>
          </ac:graphicFrameMkLst>
        </pc:graphicFrameChg>
      </pc:sldChg>
      <pc:sldChg chg="modSp mod">
        <pc:chgData name="Tedd  Miano" userId="2855be87-a834-421f-a9a1-b2b21331463c" providerId="ADAL" clId="{09B3193A-32E3-4B28-9663-9C2F29A6C26D}" dt="2025-10-27T19:07:57.204" v="1680" actId="20577"/>
        <pc:sldMkLst>
          <pc:docMk/>
          <pc:sldMk cId="613918962" sldId="293"/>
        </pc:sldMkLst>
        <pc:graphicFrameChg chg="modGraphic">
          <ac:chgData name="Tedd  Miano" userId="2855be87-a834-421f-a9a1-b2b21331463c" providerId="ADAL" clId="{09B3193A-32E3-4B28-9663-9C2F29A6C26D}" dt="2025-10-27T19:07:57.204" v="1680" actId="20577"/>
          <ac:graphicFrameMkLst>
            <pc:docMk/>
            <pc:sldMk cId="613918962" sldId="293"/>
            <ac:graphicFrameMk id="4" creationId="{41E48974-C8FB-143D-D113-57A605C12B0E}"/>
          </ac:graphicFrameMkLst>
        </pc:graphicFrameChg>
        <pc:graphicFrameChg chg="modGraphic">
          <ac:chgData name="Tedd  Miano" userId="2855be87-a834-421f-a9a1-b2b21331463c" providerId="ADAL" clId="{09B3193A-32E3-4B28-9663-9C2F29A6C26D}" dt="2025-10-27T18:47:11.409" v="1674" actId="113"/>
          <ac:graphicFrameMkLst>
            <pc:docMk/>
            <pc:sldMk cId="613918962" sldId="293"/>
            <ac:graphicFrameMk id="5" creationId="{8BE71082-455C-1EC9-8F96-58814B20EFDA}"/>
          </ac:graphicFrameMkLst>
        </pc:graphicFrameChg>
      </pc:sldChg>
      <pc:sldChg chg="modSp mod">
        <pc:chgData name="Tedd  Miano" userId="2855be87-a834-421f-a9a1-b2b21331463c" providerId="ADAL" clId="{09B3193A-32E3-4B28-9663-9C2F29A6C26D}" dt="2025-10-27T19:13:09.646" v="1811" actId="20577"/>
        <pc:sldMkLst>
          <pc:docMk/>
          <pc:sldMk cId="2251354924" sldId="294"/>
        </pc:sldMkLst>
        <pc:spChg chg="mod">
          <ac:chgData name="Tedd  Miano" userId="2855be87-a834-421f-a9a1-b2b21331463c" providerId="ADAL" clId="{09B3193A-32E3-4B28-9663-9C2F29A6C26D}" dt="2025-10-27T19:13:09.646" v="1811" actId="20577"/>
          <ac:spMkLst>
            <pc:docMk/>
            <pc:sldMk cId="2251354924" sldId="294"/>
            <ac:spMk id="6" creationId="{C5FDDCFB-69DB-C06B-206E-C3B185E59A78}"/>
          </ac:spMkLst>
        </pc:spChg>
        <pc:graphicFrameChg chg="modGraphic">
          <ac:chgData name="Tedd  Miano" userId="2855be87-a834-421f-a9a1-b2b21331463c" providerId="ADAL" clId="{09B3193A-32E3-4B28-9663-9C2F29A6C26D}" dt="2025-10-27T19:08:14.135" v="1692" actId="20577"/>
          <ac:graphicFrameMkLst>
            <pc:docMk/>
            <pc:sldMk cId="2251354924" sldId="294"/>
            <ac:graphicFrameMk id="4" creationId="{A034D702-44D7-2A43-2119-EC2BBA82F64C}"/>
          </ac:graphicFrameMkLst>
        </pc:graphicFrameChg>
      </pc:sldChg>
      <pc:sldChg chg="modSp mod">
        <pc:chgData name="Tedd  Miano" userId="2855be87-a834-421f-a9a1-b2b21331463c" providerId="ADAL" clId="{09B3193A-32E3-4B28-9663-9C2F29A6C26D}" dt="2025-10-27T19:08:30.189" v="1704" actId="20577"/>
        <pc:sldMkLst>
          <pc:docMk/>
          <pc:sldMk cId="1693575217" sldId="295"/>
        </pc:sldMkLst>
        <pc:spChg chg="mod">
          <ac:chgData name="Tedd  Miano" userId="2855be87-a834-421f-a9a1-b2b21331463c" providerId="ADAL" clId="{09B3193A-32E3-4B28-9663-9C2F29A6C26D}" dt="2025-10-27T18:42:14.889" v="1672" actId="20577"/>
          <ac:spMkLst>
            <pc:docMk/>
            <pc:sldMk cId="1693575217" sldId="295"/>
            <ac:spMk id="6" creationId="{C470EAD1-28DF-E974-B6A6-2E87A96BD791}"/>
          </ac:spMkLst>
        </pc:spChg>
        <pc:graphicFrameChg chg="modGraphic">
          <ac:chgData name="Tedd  Miano" userId="2855be87-a834-421f-a9a1-b2b21331463c" providerId="ADAL" clId="{09B3193A-32E3-4B28-9663-9C2F29A6C26D}" dt="2025-10-27T19:08:30.189" v="1704" actId="20577"/>
          <ac:graphicFrameMkLst>
            <pc:docMk/>
            <pc:sldMk cId="1693575217" sldId="295"/>
            <ac:graphicFrameMk id="4" creationId="{E7EC046D-0D04-E0C8-A56F-849D73116B74}"/>
          </ac:graphicFrameMkLst>
        </pc:graphicFrameChg>
      </pc:sldChg>
      <pc:sldChg chg="modSp mod">
        <pc:chgData name="Tedd  Miano" userId="2855be87-a834-421f-a9a1-b2b21331463c" providerId="ADAL" clId="{09B3193A-32E3-4B28-9663-9C2F29A6C26D}" dt="2025-10-27T19:08:37.270" v="1710" actId="20577"/>
        <pc:sldMkLst>
          <pc:docMk/>
          <pc:sldMk cId="2764643163" sldId="296"/>
        </pc:sldMkLst>
        <pc:spChg chg="mod">
          <ac:chgData name="Tedd  Miano" userId="2855be87-a834-421f-a9a1-b2b21331463c" providerId="ADAL" clId="{09B3193A-32E3-4B28-9663-9C2F29A6C26D}" dt="2025-10-27T18:36:45.159" v="1569" actId="27636"/>
          <ac:spMkLst>
            <pc:docMk/>
            <pc:sldMk cId="2764643163" sldId="296"/>
            <ac:spMk id="6" creationId="{D3DB73E9-CC37-6644-0C20-9DD1A7F78166}"/>
          </ac:spMkLst>
        </pc:spChg>
        <pc:graphicFrameChg chg="modGraphic">
          <ac:chgData name="Tedd  Miano" userId="2855be87-a834-421f-a9a1-b2b21331463c" providerId="ADAL" clId="{09B3193A-32E3-4B28-9663-9C2F29A6C26D}" dt="2025-10-27T19:08:37.270" v="1710" actId="20577"/>
          <ac:graphicFrameMkLst>
            <pc:docMk/>
            <pc:sldMk cId="2764643163" sldId="296"/>
            <ac:graphicFrameMk id="4" creationId="{D7B2E146-0D5C-282E-27D4-23A206758D64}"/>
          </ac:graphicFrameMkLst>
        </pc:graphicFrameChg>
      </pc:sldChg>
      <pc:sldChg chg="modSp mod">
        <pc:chgData name="Tedd  Miano" userId="2855be87-a834-421f-a9a1-b2b21331463c" providerId="ADAL" clId="{09B3193A-32E3-4B28-9663-9C2F29A6C26D}" dt="2025-10-25T16:45:33.811" v="565" actId="20577"/>
        <pc:sldMkLst>
          <pc:docMk/>
          <pc:sldMk cId="1090944918" sldId="297"/>
        </pc:sldMkLst>
        <pc:graphicFrameChg chg="mod modGraphic">
          <ac:chgData name="Tedd  Miano" userId="2855be87-a834-421f-a9a1-b2b21331463c" providerId="ADAL" clId="{09B3193A-32E3-4B28-9663-9C2F29A6C26D}" dt="2025-10-25T16:45:33.811" v="565" actId="20577"/>
          <ac:graphicFrameMkLst>
            <pc:docMk/>
            <pc:sldMk cId="1090944918" sldId="297"/>
            <ac:graphicFrameMk id="7" creationId="{AAF9F3FF-C74E-9FD7-34D9-B2037C0C0306}"/>
          </ac:graphicFrameMkLst>
        </pc:graphicFrameChg>
      </pc:sldChg>
      <pc:sldChg chg="modSp mod">
        <pc:chgData name="Tedd  Miano" userId="2855be87-a834-421f-a9a1-b2b21331463c" providerId="ADAL" clId="{09B3193A-32E3-4B28-9663-9C2F29A6C26D}" dt="2025-10-27T18:41:03.489" v="1620" actId="20577"/>
        <pc:sldMkLst>
          <pc:docMk/>
          <pc:sldMk cId="2182723967" sldId="303"/>
        </pc:sldMkLst>
        <pc:graphicFrameChg chg="mod modGraphic">
          <ac:chgData name="Tedd  Miano" userId="2855be87-a834-421f-a9a1-b2b21331463c" providerId="ADAL" clId="{09B3193A-32E3-4B28-9663-9C2F29A6C26D}" dt="2025-10-27T18:41:03.489" v="1620" actId="20577"/>
          <ac:graphicFrameMkLst>
            <pc:docMk/>
            <pc:sldMk cId="2182723967" sldId="303"/>
            <ac:graphicFrameMk id="6" creationId="{C061F240-8195-AB46-58DE-C4AD093045AD}"/>
          </ac:graphicFrameMkLst>
        </pc:graphicFrameChg>
      </pc:sldChg>
      <pc:sldChg chg="modSp mod">
        <pc:chgData name="Tedd  Miano" userId="2855be87-a834-421f-a9a1-b2b21331463c" providerId="ADAL" clId="{09B3193A-32E3-4B28-9663-9C2F29A6C26D}" dt="2025-10-25T17:14:51.272" v="879" actId="20577"/>
        <pc:sldMkLst>
          <pc:docMk/>
          <pc:sldMk cId="4103118835" sldId="305"/>
        </pc:sldMkLst>
        <pc:graphicFrameChg chg="mod modGraphic">
          <ac:chgData name="Tedd  Miano" userId="2855be87-a834-421f-a9a1-b2b21331463c" providerId="ADAL" clId="{09B3193A-32E3-4B28-9663-9C2F29A6C26D}" dt="2025-10-25T17:14:51.272" v="879" actId="20577"/>
          <ac:graphicFrameMkLst>
            <pc:docMk/>
            <pc:sldMk cId="4103118835" sldId="305"/>
            <ac:graphicFrameMk id="5" creationId="{326687F5-0573-3DB6-932D-0D77CAFCE14C}"/>
          </ac:graphicFrameMkLst>
        </pc:graphicFrameChg>
      </pc:sldChg>
      <pc:sldChg chg="modSp mod">
        <pc:chgData name="Tedd  Miano" userId="2855be87-a834-421f-a9a1-b2b21331463c" providerId="ADAL" clId="{09B3193A-32E3-4B28-9663-9C2F29A6C26D}" dt="2025-10-27T18:03:18.541" v="1567" actId="20577"/>
        <pc:sldMkLst>
          <pc:docMk/>
          <pc:sldMk cId="3179504283" sldId="308"/>
        </pc:sldMkLst>
        <pc:spChg chg="mod">
          <ac:chgData name="Tedd  Miano" userId="2855be87-a834-421f-a9a1-b2b21331463c" providerId="ADAL" clId="{09B3193A-32E3-4B28-9663-9C2F29A6C26D}" dt="2025-10-27T18:03:18.541" v="1567" actId="20577"/>
          <ac:spMkLst>
            <pc:docMk/>
            <pc:sldMk cId="3179504283" sldId="308"/>
            <ac:spMk id="3" creationId="{AF7882B5-613A-8FB6-7121-E73CC260D4F7}"/>
          </ac:spMkLst>
        </pc:spChg>
      </pc:sldChg>
      <pc:sldChg chg="modSp add mod addAnim delAnim">
        <pc:chgData name="Tedd  Miano" userId="2855be87-a834-421f-a9a1-b2b21331463c" providerId="ADAL" clId="{09B3193A-32E3-4B28-9663-9C2F29A6C26D}" dt="2025-10-27T19:08:24.844" v="1698" actId="20577"/>
        <pc:sldMkLst>
          <pc:docMk/>
          <pc:sldMk cId="1766833859" sldId="311"/>
        </pc:sldMkLst>
        <pc:graphicFrameChg chg="modGraphic">
          <ac:chgData name="Tedd  Miano" userId="2855be87-a834-421f-a9a1-b2b21331463c" providerId="ADAL" clId="{09B3193A-32E3-4B28-9663-9C2F29A6C26D}" dt="2025-10-27T19:08:24.844" v="1698" actId="20577"/>
          <ac:graphicFrameMkLst>
            <pc:docMk/>
            <pc:sldMk cId="1766833859" sldId="311"/>
            <ac:graphicFrameMk id="4" creationId="{58C78B37-CF3A-1B06-FAC6-94DAC9411A6D}"/>
          </ac:graphicFrameMkLst>
        </pc:graphicFrameChg>
        <pc:graphicFrameChg chg="mod modGraphic">
          <ac:chgData name="Tedd  Miano" userId="2855be87-a834-421f-a9a1-b2b21331463c" providerId="ADAL" clId="{09B3193A-32E3-4B28-9663-9C2F29A6C26D}" dt="2025-10-27T18:46:33.460" v="1673" actId="113"/>
          <ac:graphicFrameMkLst>
            <pc:docMk/>
            <pc:sldMk cId="1766833859" sldId="311"/>
            <ac:graphicFrameMk id="5" creationId="{871A0266-D6C8-1A81-043B-AF4E8F20663A}"/>
          </ac:graphicFrameMkLst>
        </pc:graphicFrameChg>
      </pc:sldChg>
      <pc:sldChg chg="modSp add mod ord">
        <pc:chgData name="Tedd  Miano" userId="2855be87-a834-421f-a9a1-b2b21331463c" providerId="ADAL" clId="{09B3193A-32E3-4B28-9663-9C2F29A6C26D}" dt="2025-10-25T17:15:08.768" v="896" actId="20577"/>
        <pc:sldMkLst>
          <pc:docMk/>
          <pc:sldMk cId="4184342467" sldId="312"/>
        </pc:sldMkLst>
        <pc:spChg chg="mod">
          <ac:chgData name="Tedd  Miano" userId="2855be87-a834-421f-a9a1-b2b21331463c" providerId="ADAL" clId="{09B3193A-32E3-4B28-9663-9C2F29A6C26D}" dt="2025-10-25T17:15:08.768" v="896" actId="20577"/>
          <ac:spMkLst>
            <pc:docMk/>
            <pc:sldMk cId="4184342467" sldId="312"/>
            <ac:spMk id="2" creationId="{B5CC6646-EF2D-C848-4940-AAD22B7C9428}"/>
          </ac:spMkLst>
        </pc:spChg>
      </pc:sldChg>
      <pc:sldChg chg="modSp add mod ord replId">
        <pc:chgData name="Tedd  Miano" userId="2855be87-a834-421f-a9a1-b2b21331463c" providerId="ADAL" clId="{09B3193A-32E3-4B28-9663-9C2F29A6C26D}" dt="2025-10-25T17:18:41.417" v="943" actId="20577"/>
        <pc:sldMkLst>
          <pc:docMk/>
          <pc:sldMk cId="3892463948" sldId="313"/>
        </pc:sldMkLst>
        <pc:spChg chg="mod">
          <ac:chgData name="Tedd  Miano" userId="2855be87-a834-421f-a9a1-b2b21331463c" providerId="ADAL" clId="{09B3193A-32E3-4B28-9663-9C2F29A6C26D}" dt="2025-10-25T17:15:15.135" v="915" actId="20577"/>
          <ac:spMkLst>
            <pc:docMk/>
            <pc:sldMk cId="3892463948" sldId="313"/>
            <ac:spMk id="2" creationId="{36F5383A-AF78-8FFF-34D8-0B4DF66B670E}"/>
          </ac:spMkLst>
        </pc:spChg>
        <pc:spChg chg="mod">
          <ac:chgData name="Tedd  Miano" userId="2855be87-a834-421f-a9a1-b2b21331463c" providerId="ADAL" clId="{09B3193A-32E3-4B28-9663-9C2F29A6C26D}" dt="2025-10-25T17:18:41.417" v="943" actId="20577"/>
          <ac:spMkLst>
            <pc:docMk/>
            <pc:sldMk cId="3892463948" sldId="313"/>
            <ac:spMk id="3" creationId="{33E8FA58-43C5-D33A-5BEB-DD0C92A48516}"/>
          </ac:spMkLst>
        </pc:spChg>
      </pc:sldChg>
      <pc:sldChg chg="modSp add mod ord">
        <pc:chgData name="Tedd  Miano" userId="2855be87-a834-421f-a9a1-b2b21331463c" providerId="ADAL" clId="{09B3193A-32E3-4B28-9663-9C2F29A6C26D}" dt="2025-10-25T17:20:51.111" v="980" actId="20577"/>
        <pc:sldMkLst>
          <pc:docMk/>
          <pc:sldMk cId="3252272386" sldId="314"/>
        </pc:sldMkLst>
        <pc:spChg chg="mod">
          <ac:chgData name="Tedd  Miano" userId="2855be87-a834-421f-a9a1-b2b21331463c" providerId="ADAL" clId="{09B3193A-32E3-4B28-9663-9C2F29A6C26D}" dt="2025-10-25T17:20:51.111" v="980" actId="20577"/>
          <ac:spMkLst>
            <pc:docMk/>
            <pc:sldMk cId="3252272386" sldId="314"/>
            <ac:spMk id="2" creationId="{78CF2C25-7F68-30C5-B32D-E897DC4C4129}"/>
          </ac:spMkLst>
        </pc:spChg>
      </pc:sldChg>
      <pc:sldChg chg="modSp add mod ord">
        <pc:chgData name="Tedd  Miano" userId="2855be87-a834-421f-a9a1-b2b21331463c" providerId="ADAL" clId="{09B3193A-32E3-4B28-9663-9C2F29A6C26D}" dt="2025-10-27T17:51:13.116" v="1012" actId="20577"/>
        <pc:sldMkLst>
          <pc:docMk/>
          <pc:sldMk cId="2818196892" sldId="315"/>
        </pc:sldMkLst>
        <pc:spChg chg="mod">
          <ac:chgData name="Tedd  Miano" userId="2855be87-a834-421f-a9a1-b2b21331463c" providerId="ADAL" clId="{09B3193A-32E3-4B28-9663-9C2F29A6C26D}" dt="2025-10-27T17:51:13.116" v="1012" actId="20577"/>
          <ac:spMkLst>
            <pc:docMk/>
            <pc:sldMk cId="2818196892" sldId="315"/>
            <ac:spMk id="2" creationId="{9E602394-9831-1BF8-A076-CC99949FDD86}"/>
          </ac:spMkLst>
        </pc:spChg>
      </pc:sldChg>
      <pc:sldChg chg="modSp add mod ord replId">
        <pc:chgData name="Tedd  Miano" userId="2855be87-a834-421f-a9a1-b2b21331463c" providerId="ADAL" clId="{09B3193A-32E3-4B28-9663-9C2F29A6C26D}" dt="2025-10-27T18:01:27.473" v="1494" actId="20577"/>
        <pc:sldMkLst>
          <pc:docMk/>
          <pc:sldMk cId="4293234642" sldId="316"/>
        </pc:sldMkLst>
        <pc:spChg chg="mod">
          <ac:chgData name="Tedd  Miano" userId="2855be87-a834-421f-a9a1-b2b21331463c" providerId="ADAL" clId="{09B3193A-32E3-4B28-9663-9C2F29A6C26D}" dt="2025-10-27T17:51:17.356" v="1022" actId="20577"/>
          <ac:spMkLst>
            <pc:docMk/>
            <pc:sldMk cId="4293234642" sldId="316"/>
            <ac:spMk id="2" creationId="{B2466BC8-560A-3924-AFE7-BB41F6F0790D}"/>
          </ac:spMkLst>
        </pc:spChg>
        <pc:spChg chg="mod">
          <ac:chgData name="Tedd  Miano" userId="2855be87-a834-421f-a9a1-b2b21331463c" providerId="ADAL" clId="{09B3193A-32E3-4B28-9663-9C2F29A6C26D}" dt="2025-10-27T18:01:27.473" v="1494" actId="20577"/>
          <ac:spMkLst>
            <pc:docMk/>
            <pc:sldMk cId="4293234642" sldId="316"/>
            <ac:spMk id="3" creationId="{CF14E1D4-49B4-40B0-C2C7-73760A1D2607}"/>
          </ac:spMkLst>
        </pc:spChg>
      </pc:sldChg>
    </pc:docChg>
  </pc:docChgLst>
  <pc:docChgLst>
    <pc:chgData name="onyangocalebb@gmail.com" userId="S::urn:spo:guest#onyangocalebb@gmail.com::" providerId="AD" clId="Web-{3DBBEADA-D566-7870-D3D3-2B2E6223EEF9}"/>
    <pc:docChg chg="modSld">
      <pc:chgData name="onyangocalebb@gmail.com" userId="S::urn:spo:guest#onyangocalebb@gmail.com::" providerId="AD" clId="Web-{3DBBEADA-D566-7870-D3D3-2B2E6223EEF9}" dt="2025-10-29T15:27:38.181" v="2"/>
      <pc:docMkLst>
        <pc:docMk/>
      </pc:docMkLst>
      <pc:sldChg chg="modSp">
        <pc:chgData name="onyangocalebb@gmail.com" userId="S::urn:spo:guest#onyangocalebb@gmail.com::" providerId="AD" clId="Web-{3DBBEADA-D566-7870-D3D3-2B2E6223EEF9}" dt="2025-10-29T15:27:38.181" v="2"/>
        <pc:sldMkLst>
          <pc:docMk/>
          <pc:sldMk cId="1090944918" sldId="297"/>
        </pc:sldMkLst>
        <pc:graphicFrameChg chg="modGraphic">
          <ac:chgData name="onyangocalebb@gmail.com" userId="S::urn:spo:guest#onyangocalebb@gmail.com::" providerId="AD" clId="Web-{3DBBEADA-D566-7870-D3D3-2B2E6223EEF9}" dt="2025-10-29T15:27:38.181" v="2"/>
          <ac:graphicFrameMkLst>
            <pc:docMk/>
            <pc:sldMk cId="1090944918" sldId="297"/>
            <ac:graphicFrameMk id="7" creationId="{AAF9F3FF-C74E-9FD7-34D9-B2037C0C0306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r>
              <a:rPr lang="en-GB" b="1" dirty="0"/>
              <a:t>Reinsurance Working Party Survey</a:t>
            </a:r>
          </a:p>
          <a:p>
            <a:pPr>
              <a:defRPr/>
            </a:pPr>
            <a:r>
              <a:rPr lang="en-GB" b="1" dirty="0"/>
              <a:t>People</a:t>
            </a:r>
            <a:r>
              <a:rPr lang="en-GB" b="1" baseline="0" dirty="0"/>
              <a:t> interested in Underwriting Year Reserving Presentation</a:t>
            </a:r>
            <a:endParaRPr lang="en-GB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defRPr>
          </a:pPr>
          <a:endParaRPr lang="en-KE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C5F-4DA2-AA39-A26ED31EAB89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C5F-4DA2-AA39-A26ED31EAB8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en-K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Sheet1!$B$2:$B$3</c:f>
              <c:strCache>
                <c:ptCount val="2"/>
                <c:pt idx="0">
                  <c:v>No</c:v>
                </c:pt>
                <c:pt idx="1">
                  <c:v>Yes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2.0833333333333332E-2</c:v>
                </c:pt>
                <c:pt idx="1">
                  <c:v>0.97916666666666663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C5F-4DA2-AA39-A26ED31EAB8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defRPr>
          </a:pPr>
          <a:endParaRPr lang="en-KE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pPr>
      <a:endParaRPr lang="en-KE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r>
              <a:rPr lang="en-GB" b="1" dirty="0"/>
              <a:t>Reinsurance Working Party Survey </a:t>
            </a:r>
          </a:p>
          <a:p>
            <a:pPr>
              <a:defRPr/>
            </a:pPr>
            <a:r>
              <a:rPr lang="en-GB" b="1" dirty="0"/>
              <a:t>Familiarity and Comfort with Underwriting</a:t>
            </a:r>
            <a:r>
              <a:rPr lang="en-GB" b="1" baseline="0" dirty="0"/>
              <a:t> Year Triangles</a:t>
            </a:r>
            <a:endParaRPr lang="en-GB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defRPr>
          </a:pPr>
          <a:endParaRPr lang="en-KE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557-4B30-8FE6-E3E5410A1B9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557-4B30-8FE6-E3E5410A1B99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557-4B30-8FE6-E3E5410A1B9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en-K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'Sheet1 (2)'!$B$2:$B$4</c:f>
              <c:strCache>
                <c:ptCount val="3"/>
                <c:pt idx="0">
                  <c:v>Familiar and Comfortable</c:v>
                </c:pt>
                <c:pt idx="1">
                  <c:v>Familiar but not comfortable</c:v>
                </c:pt>
                <c:pt idx="2">
                  <c:v>Unfamiliar</c:v>
                </c:pt>
              </c:strCache>
            </c:strRef>
          </c:cat>
          <c:val>
            <c:numRef>
              <c:f>'Sheet1 (2)'!$C$2:$C$4</c:f>
              <c:numCache>
                <c:formatCode>0%</c:formatCode>
                <c:ptCount val="3"/>
                <c:pt idx="0">
                  <c:v>0.45833333333333331</c:v>
                </c:pt>
                <c:pt idx="1">
                  <c:v>0.29166666666666669</c:v>
                </c:pt>
                <c:pt idx="2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557-4B30-8FE6-E3E5410A1B9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909159467982998"/>
          <c:y val="0.91685434211717831"/>
          <c:w val="0.64925864984688519"/>
          <c:h val="6.589491080322376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defRPr>
          </a:pPr>
          <a:endParaRPr lang="en-KE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pPr>
      <a:endParaRPr lang="en-KE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C7583E-0D19-4976-87C5-916A86532885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CDF03C5-24C9-4057-AC94-26B7D5C94C43}">
      <dgm:prSet phldrT="[Text]" phldr="0" custT="1"/>
      <dgm:spPr>
        <a:solidFill>
          <a:srgbClr val="E29C25"/>
        </a:solidFill>
      </dgm:spPr>
      <dgm:t>
        <a:bodyPr/>
        <a:lstStyle/>
        <a:p>
          <a:r>
            <a:rPr lang="en-GB" sz="2800" dirty="0"/>
            <a:t>Date of policy inception</a:t>
          </a:r>
        </a:p>
      </dgm:t>
    </dgm:pt>
    <dgm:pt modelId="{093DC444-A415-4006-A644-DE7B55A155B0}" type="parTrans" cxnId="{532ED627-04CB-4DE9-BEC1-9CF902239F63}">
      <dgm:prSet/>
      <dgm:spPr/>
      <dgm:t>
        <a:bodyPr/>
        <a:lstStyle/>
        <a:p>
          <a:endParaRPr lang="en-GB"/>
        </a:p>
      </dgm:t>
    </dgm:pt>
    <dgm:pt modelId="{6369B5E5-3102-4A6F-AA7B-F5C82D3248E2}" type="sibTrans" cxnId="{532ED627-04CB-4DE9-BEC1-9CF902239F63}">
      <dgm:prSet/>
      <dgm:spPr>
        <a:solidFill>
          <a:srgbClr val="A72727"/>
        </a:solidFill>
      </dgm:spPr>
      <dgm:t>
        <a:bodyPr/>
        <a:lstStyle/>
        <a:p>
          <a:endParaRPr lang="en-GB"/>
        </a:p>
      </dgm:t>
    </dgm:pt>
    <dgm:pt modelId="{BA028CF4-8371-489F-87CB-C396BAE7EEF7}">
      <dgm:prSet phldrT="[Text]" phldr="0" custT="1"/>
      <dgm:spPr>
        <a:solidFill>
          <a:srgbClr val="E29C25"/>
        </a:solidFill>
      </dgm:spPr>
      <dgm:t>
        <a:bodyPr/>
        <a:lstStyle/>
        <a:p>
          <a:r>
            <a:rPr lang="en-GB" sz="2800" dirty="0"/>
            <a:t>Date of loss</a:t>
          </a:r>
        </a:p>
      </dgm:t>
    </dgm:pt>
    <dgm:pt modelId="{18334DB6-F83A-46B0-B234-68D291542EDF}" type="parTrans" cxnId="{376F36B3-B719-4B8F-BBE5-F83FE2777746}">
      <dgm:prSet/>
      <dgm:spPr/>
      <dgm:t>
        <a:bodyPr/>
        <a:lstStyle/>
        <a:p>
          <a:endParaRPr lang="en-GB"/>
        </a:p>
      </dgm:t>
    </dgm:pt>
    <dgm:pt modelId="{05ADDBB0-9752-4E79-83EA-9648B63F801C}" type="sibTrans" cxnId="{376F36B3-B719-4B8F-BBE5-F83FE2777746}">
      <dgm:prSet/>
      <dgm:spPr>
        <a:solidFill>
          <a:srgbClr val="A72727"/>
        </a:solidFill>
      </dgm:spPr>
      <dgm:t>
        <a:bodyPr/>
        <a:lstStyle/>
        <a:p>
          <a:endParaRPr lang="en-GB"/>
        </a:p>
      </dgm:t>
    </dgm:pt>
    <dgm:pt modelId="{6F484D43-0A50-434D-9CBA-D64D3B01C121}">
      <dgm:prSet phldrT="[Text]" phldr="0" custT="1"/>
      <dgm:spPr>
        <a:solidFill>
          <a:srgbClr val="E29C25"/>
        </a:solidFill>
      </dgm:spPr>
      <dgm:t>
        <a:bodyPr/>
        <a:lstStyle/>
        <a:p>
          <a:r>
            <a:rPr lang="en-GB" sz="2800" dirty="0"/>
            <a:t>Date of payment or reporting</a:t>
          </a:r>
        </a:p>
      </dgm:t>
    </dgm:pt>
    <dgm:pt modelId="{03B015EA-7316-48D6-A916-AA5F7D56F325}" type="parTrans" cxnId="{8F51920D-E6A4-4689-B1FA-8480FCC31416}">
      <dgm:prSet/>
      <dgm:spPr/>
      <dgm:t>
        <a:bodyPr/>
        <a:lstStyle/>
        <a:p>
          <a:endParaRPr lang="en-GB"/>
        </a:p>
      </dgm:t>
    </dgm:pt>
    <dgm:pt modelId="{C53A6BE2-64E3-49B8-8D73-FB6E1339A4C1}" type="sibTrans" cxnId="{8F51920D-E6A4-4689-B1FA-8480FCC31416}">
      <dgm:prSet/>
      <dgm:spPr/>
      <dgm:t>
        <a:bodyPr/>
        <a:lstStyle/>
        <a:p>
          <a:endParaRPr lang="en-GB"/>
        </a:p>
      </dgm:t>
    </dgm:pt>
    <dgm:pt modelId="{5BB011AF-F84E-4089-AE87-5E310239E2E7}" type="pres">
      <dgm:prSet presAssocID="{D4C7583E-0D19-4976-87C5-916A86532885}" presName="Name0" presStyleCnt="0">
        <dgm:presLayoutVars>
          <dgm:dir/>
          <dgm:resizeHandles val="exact"/>
        </dgm:presLayoutVars>
      </dgm:prSet>
      <dgm:spPr/>
    </dgm:pt>
    <dgm:pt modelId="{8ED4DE98-B7F0-4CB6-B95C-7BA0B9511CB1}" type="pres">
      <dgm:prSet presAssocID="{ECDF03C5-24C9-4057-AC94-26B7D5C94C43}" presName="node" presStyleLbl="node1" presStyleIdx="0" presStyleCnt="3">
        <dgm:presLayoutVars>
          <dgm:bulletEnabled val="1"/>
        </dgm:presLayoutVars>
      </dgm:prSet>
      <dgm:spPr/>
    </dgm:pt>
    <dgm:pt modelId="{98735EF3-0D3E-4C0F-AFD9-6346B9FDD79C}" type="pres">
      <dgm:prSet presAssocID="{6369B5E5-3102-4A6F-AA7B-F5C82D3248E2}" presName="sibTrans" presStyleLbl="sibTrans2D1" presStyleIdx="0" presStyleCnt="2"/>
      <dgm:spPr/>
    </dgm:pt>
    <dgm:pt modelId="{81F88117-8649-44AD-995D-7302A5CE7F1D}" type="pres">
      <dgm:prSet presAssocID="{6369B5E5-3102-4A6F-AA7B-F5C82D3248E2}" presName="connectorText" presStyleLbl="sibTrans2D1" presStyleIdx="0" presStyleCnt="2"/>
      <dgm:spPr/>
    </dgm:pt>
    <dgm:pt modelId="{11FEA3F6-328E-44ED-B690-6393CFFDF074}" type="pres">
      <dgm:prSet presAssocID="{BA028CF4-8371-489F-87CB-C396BAE7EEF7}" presName="node" presStyleLbl="node1" presStyleIdx="1" presStyleCnt="3">
        <dgm:presLayoutVars>
          <dgm:bulletEnabled val="1"/>
        </dgm:presLayoutVars>
      </dgm:prSet>
      <dgm:spPr/>
    </dgm:pt>
    <dgm:pt modelId="{8F59958A-B328-4F53-AF99-4859C887E370}" type="pres">
      <dgm:prSet presAssocID="{05ADDBB0-9752-4E79-83EA-9648B63F801C}" presName="sibTrans" presStyleLbl="sibTrans2D1" presStyleIdx="1" presStyleCnt="2"/>
      <dgm:spPr/>
    </dgm:pt>
    <dgm:pt modelId="{4DBC8D72-BEB7-4962-8F48-89A833EB7F21}" type="pres">
      <dgm:prSet presAssocID="{05ADDBB0-9752-4E79-83EA-9648B63F801C}" presName="connectorText" presStyleLbl="sibTrans2D1" presStyleIdx="1" presStyleCnt="2"/>
      <dgm:spPr/>
    </dgm:pt>
    <dgm:pt modelId="{217BD905-4E41-47DE-956F-7CA9760C1819}" type="pres">
      <dgm:prSet presAssocID="{6F484D43-0A50-434D-9CBA-D64D3B01C121}" presName="node" presStyleLbl="node1" presStyleIdx="2" presStyleCnt="3">
        <dgm:presLayoutVars>
          <dgm:bulletEnabled val="1"/>
        </dgm:presLayoutVars>
      </dgm:prSet>
      <dgm:spPr/>
    </dgm:pt>
  </dgm:ptLst>
  <dgm:cxnLst>
    <dgm:cxn modelId="{8F51920D-E6A4-4689-B1FA-8480FCC31416}" srcId="{D4C7583E-0D19-4976-87C5-916A86532885}" destId="{6F484D43-0A50-434D-9CBA-D64D3B01C121}" srcOrd="2" destOrd="0" parTransId="{03B015EA-7316-48D6-A916-AA5F7D56F325}" sibTransId="{C53A6BE2-64E3-49B8-8D73-FB6E1339A4C1}"/>
    <dgm:cxn modelId="{532ED627-04CB-4DE9-BEC1-9CF902239F63}" srcId="{D4C7583E-0D19-4976-87C5-916A86532885}" destId="{ECDF03C5-24C9-4057-AC94-26B7D5C94C43}" srcOrd="0" destOrd="0" parTransId="{093DC444-A415-4006-A644-DE7B55A155B0}" sibTransId="{6369B5E5-3102-4A6F-AA7B-F5C82D3248E2}"/>
    <dgm:cxn modelId="{EA651830-A51E-405A-8136-97D5CE74908D}" type="presOf" srcId="{BA028CF4-8371-489F-87CB-C396BAE7EEF7}" destId="{11FEA3F6-328E-44ED-B690-6393CFFDF074}" srcOrd="0" destOrd="0" presId="urn:microsoft.com/office/officeart/2005/8/layout/process1"/>
    <dgm:cxn modelId="{BF7C3537-27E8-4469-9B17-03A7B1E3C5CB}" type="presOf" srcId="{05ADDBB0-9752-4E79-83EA-9648B63F801C}" destId="{4DBC8D72-BEB7-4962-8F48-89A833EB7F21}" srcOrd="1" destOrd="0" presId="urn:microsoft.com/office/officeart/2005/8/layout/process1"/>
    <dgm:cxn modelId="{B4CEC76C-D209-4EFB-8816-BDA603B01293}" type="presOf" srcId="{ECDF03C5-24C9-4057-AC94-26B7D5C94C43}" destId="{8ED4DE98-B7F0-4CB6-B95C-7BA0B9511CB1}" srcOrd="0" destOrd="0" presId="urn:microsoft.com/office/officeart/2005/8/layout/process1"/>
    <dgm:cxn modelId="{2868AB8C-F71A-416C-9725-8A4786951E2B}" type="presOf" srcId="{6F484D43-0A50-434D-9CBA-D64D3B01C121}" destId="{217BD905-4E41-47DE-956F-7CA9760C1819}" srcOrd="0" destOrd="0" presId="urn:microsoft.com/office/officeart/2005/8/layout/process1"/>
    <dgm:cxn modelId="{376F36B3-B719-4B8F-BBE5-F83FE2777746}" srcId="{D4C7583E-0D19-4976-87C5-916A86532885}" destId="{BA028CF4-8371-489F-87CB-C396BAE7EEF7}" srcOrd="1" destOrd="0" parTransId="{18334DB6-F83A-46B0-B234-68D291542EDF}" sibTransId="{05ADDBB0-9752-4E79-83EA-9648B63F801C}"/>
    <dgm:cxn modelId="{F9EBD0B4-9D89-4AE0-8518-428951F949AE}" type="presOf" srcId="{05ADDBB0-9752-4E79-83EA-9648B63F801C}" destId="{8F59958A-B328-4F53-AF99-4859C887E370}" srcOrd="0" destOrd="0" presId="urn:microsoft.com/office/officeart/2005/8/layout/process1"/>
    <dgm:cxn modelId="{B6D4C5C1-4F6E-44B8-85DC-6A505877B3A4}" type="presOf" srcId="{6369B5E5-3102-4A6F-AA7B-F5C82D3248E2}" destId="{98735EF3-0D3E-4C0F-AFD9-6346B9FDD79C}" srcOrd="0" destOrd="0" presId="urn:microsoft.com/office/officeart/2005/8/layout/process1"/>
    <dgm:cxn modelId="{AAB8FEDA-E094-41FA-A2F8-F36CFA1D2806}" type="presOf" srcId="{D4C7583E-0D19-4976-87C5-916A86532885}" destId="{5BB011AF-F84E-4089-AE87-5E310239E2E7}" srcOrd="0" destOrd="0" presId="urn:microsoft.com/office/officeart/2005/8/layout/process1"/>
    <dgm:cxn modelId="{2CE0BAE8-6D02-4A53-A73E-B5F01DAD0CAE}" type="presOf" srcId="{6369B5E5-3102-4A6F-AA7B-F5C82D3248E2}" destId="{81F88117-8649-44AD-995D-7302A5CE7F1D}" srcOrd="1" destOrd="0" presId="urn:microsoft.com/office/officeart/2005/8/layout/process1"/>
    <dgm:cxn modelId="{BFD93654-9356-44E9-9871-ABD779CD5CA4}" type="presParOf" srcId="{5BB011AF-F84E-4089-AE87-5E310239E2E7}" destId="{8ED4DE98-B7F0-4CB6-B95C-7BA0B9511CB1}" srcOrd="0" destOrd="0" presId="urn:microsoft.com/office/officeart/2005/8/layout/process1"/>
    <dgm:cxn modelId="{4BD70AEB-4F9F-4747-A41A-8D455232A50D}" type="presParOf" srcId="{5BB011AF-F84E-4089-AE87-5E310239E2E7}" destId="{98735EF3-0D3E-4C0F-AFD9-6346B9FDD79C}" srcOrd="1" destOrd="0" presId="urn:microsoft.com/office/officeart/2005/8/layout/process1"/>
    <dgm:cxn modelId="{D7F0168B-1E43-4036-BA4D-467953D90C61}" type="presParOf" srcId="{98735EF3-0D3E-4C0F-AFD9-6346B9FDD79C}" destId="{81F88117-8649-44AD-995D-7302A5CE7F1D}" srcOrd="0" destOrd="0" presId="urn:microsoft.com/office/officeart/2005/8/layout/process1"/>
    <dgm:cxn modelId="{81FBA54E-14E9-4E99-A5AC-0822ABA8F9AC}" type="presParOf" srcId="{5BB011AF-F84E-4089-AE87-5E310239E2E7}" destId="{11FEA3F6-328E-44ED-B690-6393CFFDF074}" srcOrd="2" destOrd="0" presId="urn:microsoft.com/office/officeart/2005/8/layout/process1"/>
    <dgm:cxn modelId="{3B0979CE-322F-48DC-B3D0-ECAF1990BDF1}" type="presParOf" srcId="{5BB011AF-F84E-4089-AE87-5E310239E2E7}" destId="{8F59958A-B328-4F53-AF99-4859C887E370}" srcOrd="3" destOrd="0" presId="urn:microsoft.com/office/officeart/2005/8/layout/process1"/>
    <dgm:cxn modelId="{B28275CF-5FF9-429D-B9FD-A9CE4DD4B21C}" type="presParOf" srcId="{8F59958A-B328-4F53-AF99-4859C887E370}" destId="{4DBC8D72-BEB7-4962-8F48-89A833EB7F21}" srcOrd="0" destOrd="0" presId="urn:microsoft.com/office/officeart/2005/8/layout/process1"/>
    <dgm:cxn modelId="{D38DF28A-90FD-45BA-A6FD-23200F630C86}" type="presParOf" srcId="{5BB011AF-F84E-4089-AE87-5E310239E2E7}" destId="{217BD905-4E41-47DE-956F-7CA9760C1819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D4DE98-B7F0-4CB6-B95C-7BA0B9511CB1}">
      <dsp:nvSpPr>
        <dsp:cNvPr id="0" name=""/>
        <dsp:cNvSpPr/>
      </dsp:nvSpPr>
      <dsp:spPr>
        <a:xfrm>
          <a:off x="7471" y="947155"/>
          <a:ext cx="2233189" cy="1528338"/>
        </a:xfrm>
        <a:prstGeom prst="roundRect">
          <a:avLst>
            <a:gd name="adj" fmla="val 10000"/>
          </a:avLst>
        </a:prstGeom>
        <a:solidFill>
          <a:srgbClr val="E29C2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Date of policy inception</a:t>
          </a:r>
        </a:p>
      </dsp:txBody>
      <dsp:txXfrm>
        <a:off x="52234" y="991918"/>
        <a:ext cx="2143663" cy="1438812"/>
      </dsp:txXfrm>
    </dsp:sp>
    <dsp:sp modelId="{98735EF3-0D3E-4C0F-AFD9-6346B9FDD79C}">
      <dsp:nvSpPr>
        <dsp:cNvPr id="0" name=""/>
        <dsp:cNvSpPr/>
      </dsp:nvSpPr>
      <dsp:spPr>
        <a:xfrm>
          <a:off x="2463979" y="1434409"/>
          <a:ext cx="473436" cy="553830"/>
        </a:xfrm>
        <a:prstGeom prst="rightArrow">
          <a:avLst>
            <a:gd name="adj1" fmla="val 60000"/>
            <a:gd name="adj2" fmla="val 50000"/>
          </a:avLst>
        </a:prstGeom>
        <a:solidFill>
          <a:srgbClr val="A7272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300" kern="1200"/>
        </a:p>
      </dsp:txBody>
      <dsp:txXfrm>
        <a:off x="2463979" y="1545175"/>
        <a:ext cx="331405" cy="332298"/>
      </dsp:txXfrm>
    </dsp:sp>
    <dsp:sp modelId="{11FEA3F6-328E-44ED-B690-6393CFFDF074}">
      <dsp:nvSpPr>
        <dsp:cNvPr id="0" name=""/>
        <dsp:cNvSpPr/>
      </dsp:nvSpPr>
      <dsp:spPr>
        <a:xfrm>
          <a:off x="3133936" y="947155"/>
          <a:ext cx="2233189" cy="1528338"/>
        </a:xfrm>
        <a:prstGeom prst="roundRect">
          <a:avLst>
            <a:gd name="adj" fmla="val 10000"/>
          </a:avLst>
        </a:prstGeom>
        <a:solidFill>
          <a:srgbClr val="E29C2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Date of loss</a:t>
          </a:r>
        </a:p>
      </dsp:txBody>
      <dsp:txXfrm>
        <a:off x="3178699" y="991918"/>
        <a:ext cx="2143663" cy="1438812"/>
      </dsp:txXfrm>
    </dsp:sp>
    <dsp:sp modelId="{8F59958A-B328-4F53-AF99-4859C887E370}">
      <dsp:nvSpPr>
        <dsp:cNvPr id="0" name=""/>
        <dsp:cNvSpPr/>
      </dsp:nvSpPr>
      <dsp:spPr>
        <a:xfrm>
          <a:off x="5590444" y="1434409"/>
          <a:ext cx="473436" cy="553830"/>
        </a:xfrm>
        <a:prstGeom prst="rightArrow">
          <a:avLst>
            <a:gd name="adj1" fmla="val 60000"/>
            <a:gd name="adj2" fmla="val 50000"/>
          </a:avLst>
        </a:prstGeom>
        <a:solidFill>
          <a:srgbClr val="A7272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300" kern="1200"/>
        </a:p>
      </dsp:txBody>
      <dsp:txXfrm>
        <a:off x="5590444" y="1545175"/>
        <a:ext cx="331405" cy="332298"/>
      </dsp:txXfrm>
    </dsp:sp>
    <dsp:sp modelId="{217BD905-4E41-47DE-956F-7CA9760C1819}">
      <dsp:nvSpPr>
        <dsp:cNvPr id="0" name=""/>
        <dsp:cNvSpPr/>
      </dsp:nvSpPr>
      <dsp:spPr>
        <a:xfrm>
          <a:off x="6260401" y="947155"/>
          <a:ext cx="2233189" cy="1528338"/>
        </a:xfrm>
        <a:prstGeom prst="roundRect">
          <a:avLst>
            <a:gd name="adj" fmla="val 10000"/>
          </a:avLst>
        </a:prstGeom>
        <a:solidFill>
          <a:srgbClr val="E29C2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Date of payment or reporting</a:t>
          </a:r>
        </a:p>
      </dsp:txBody>
      <dsp:txXfrm>
        <a:off x="6305164" y="991918"/>
        <a:ext cx="2143663" cy="14388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29E70-2257-1A29-D556-DE2E739C3C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F1D259-EAC8-8A6D-252D-F415718E03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B648CC-B09F-3A5E-80C9-380E8E97E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05F83-B59E-4F3E-9DB6-AE89D7DCD887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148356-A2D8-63B3-3BC5-E82869E2E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77D6D2-7ED4-DDCE-59AE-BCFCF0637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8DC91-21DD-4D3E-9D18-2B54682D1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013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EEF1F-FA6E-9A86-4B8E-5DF65A7AA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AF914E-4473-CED8-8B48-AF60FDFF14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1105B6-383C-FDF4-ABBC-207E04971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05F83-B59E-4F3E-9DB6-AE89D7DCD887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D80FCF-02D7-491D-F713-F8B6125D4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7FA31C-6CDD-2044-3E5D-75CC22D51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8DC91-21DD-4D3E-9D18-2B54682D1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387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237BB6-A681-AADC-A9F9-D3D644B5B6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CFCCEF-D1A7-526B-E8CB-6D7D09FD05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FD9899-41BD-9FB1-47A9-CF0C6C6F2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05F83-B59E-4F3E-9DB6-AE89D7DCD887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8FC496-C218-C84D-C97B-4682F89EE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FAF585-F347-ABC6-AA37-7C4E4D82B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8DC91-21DD-4D3E-9D18-2B54682D1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9171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6AAF5-5999-B277-D461-063B98D2CB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1142" y="1122363"/>
            <a:ext cx="6966857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EC8B5B-13E0-4D44-6D18-2D621A1BE0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1142" y="3602038"/>
            <a:ext cx="696685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8285A8-FE82-B985-2553-B5D30FE36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17EF3-C750-4CBB-BB51-8C6D9CAFDC79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6A3AD0-2E5B-B16B-ABCE-115B6EE60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384B32-68CA-D6B9-BA6A-F6BE2154E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C6951-FCED-46FD-9759-D1158A2B5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0520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3A509-80DD-F507-EFF8-F3582AD2D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E875A3-C76E-907C-687B-2B823F8D6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8E02E7-D0BD-6731-765E-229363D68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17EF3-C750-4CBB-BB51-8C6D9CAFDC79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ADFBE6-E101-3680-901D-CCA5DD6E0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9F8524-55C1-5DB5-B71D-F752E3B23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C6951-FCED-46FD-9759-D1158A2B5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2352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23DEC-8BE4-1EA7-DD12-233CAD698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9371B4-BA83-F2C2-0534-4C0C5BB211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597984-9699-08DC-8934-7D321D16B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17EF3-C750-4CBB-BB51-8C6D9CAFDC79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9DED78-F2A3-C584-A5EA-A5E90EEA6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D929C7-D96A-9B14-CCF1-DCADA8C6E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C6951-FCED-46FD-9759-D1158A2B5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4545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971CA-6544-DAA8-3673-82F870B83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0A11A7-1774-99F9-20BA-7A62775D2B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BD2F01-E0D1-DC69-D3E4-AB8D59311A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F48A8E-9670-AFAD-8CB6-71357E794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17EF3-C750-4CBB-BB51-8C6D9CAFDC79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4E4C8A-9421-B805-4D76-FA9A23B20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2B1A10-4F61-4FA3-94CE-15BA235C0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C6951-FCED-46FD-9759-D1158A2B5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7802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9111C-BBBB-A372-AB0A-A7AC142DF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566CA8-8B6D-33AB-07FD-0CAF60512C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8F5B29-9B2C-7944-C7C6-D871893AAE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2947B5-0BFC-3006-2794-959E6654CD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CA7556-0B5B-A94E-1296-BCC2C5D067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863FDA4-ED16-9275-013A-28BAA3F48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17EF3-C750-4CBB-BB51-8C6D9CAFDC79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ACEB65-3436-665D-6F2C-34FD9317B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BE88DC-5A61-F9E9-61A3-B973B7A85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C6951-FCED-46FD-9759-D1158A2B5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2308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C8B89-8040-D6E2-69FF-603A5AF31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77A73A-CFF8-BBD1-10F4-F66E72DC5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17EF3-C750-4CBB-BB51-8C6D9CAFDC79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0D9384-270F-3185-884C-29828EFF5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D84DF8-B94B-E33C-10F7-6F6B0B0F9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C6951-FCED-46FD-9759-D1158A2B5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539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670EC1-FAB6-F733-042F-16DE461B7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17EF3-C750-4CBB-BB51-8C6D9CAFDC79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F0D720-E0E7-6BEA-DE53-7D4336BBB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F34B55-0E5F-2E34-7470-310461002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C6951-FCED-46FD-9759-D1158A2B5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1274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07B75-8F05-E800-2D45-554856E68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A0D984-2400-B51E-A1DC-ED27F3504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6F1728-5842-A262-3E9E-D8B0027CB6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69C0D6-C115-CA91-BDD4-D808AE327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17EF3-C750-4CBB-BB51-8C6D9CAFDC79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114AE9-5B41-F868-5E85-3EA190A5B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BEC648-D176-05CF-81C9-8A557EF09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C6951-FCED-46FD-9759-D1158A2B5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734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EA767-080B-2278-A905-19BDC948A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70F72D-6C81-D4C7-D10C-D4048CE32B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3C6678-7E3C-6A80-A7A3-9093CDF52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05F83-B59E-4F3E-9DB6-AE89D7DCD887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F88BFC-D09A-0315-D7B9-22CCD1C27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AC1758-6C43-41E9-F172-4ECD09AED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8DC91-21DD-4D3E-9D18-2B54682D1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9798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CD3E2-D3A7-6E93-9F0D-21D9A3C27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EA0EF1-E9F8-EAE1-90B0-C3103D7E26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7867A6-EE4C-E2B2-C22F-E7251C2A9E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9A22D5-5E43-FB08-5839-C773D7109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17EF3-C750-4CBB-BB51-8C6D9CAFDC79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C692D6-17D3-48ED-C9C1-2D070098C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0B331C-EFB5-6702-CBB4-21B0341E9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C6951-FCED-46FD-9759-D1158A2B5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7593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1B867-DE3D-6382-D063-28ED22CD7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98DB53-F883-FBF7-DB59-D86DF1C1D8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F17C9A-1C95-6A3A-2073-6F10EB47D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17EF3-C750-4CBB-BB51-8C6D9CAFDC79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91E374-57BA-AB75-0324-AB3B4472C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D39622-049F-F624-8A1C-ED842E5B8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C6951-FCED-46FD-9759-D1158A2B5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3918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26DA50-3FDB-E61F-860C-0CEAA1618E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236B8E-E7AD-A5BA-ABA4-2852014939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6BABE5-E8DC-BF29-B1F1-512D86BF6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17EF3-C750-4CBB-BB51-8C6D9CAFDC79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ABBFFA-2D2A-26CC-E93C-8C47639D5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8BE3A1-A661-4D30-DCFF-E42738546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C6951-FCED-46FD-9759-D1158A2B5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347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DFD88-635D-D66B-0994-4F37357CE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A38355-544B-B6D9-1C13-33EF8874B3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E89CC-70DB-1FDF-19DB-07367EE86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05F83-B59E-4F3E-9DB6-AE89D7DCD887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ADDC19-3C97-E6ED-931C-54777BB77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6191F-F5C8-92DF-B16B-0DE5BB4ED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8DC91-21DD-4D3E-9D18-2B54682D1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600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A1149-6EB5-6109-E6DF-8B4E99971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6E1291-F08F-7A2B-68A1-EF20001C54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D14849-0FC9-77A5-4403-5E3D2E1046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A98BAB-AA25-1250-FAE0-90B227BD7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05F83-B59E-4F3E-9DB6-AE89D7DCD887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74A42F-FD84-C371-D2EB-9F6411068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5D2933-97D9-E347-E0AD-9EC690F9B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8DC91-21DD-4D3E-9D18-2B54682D1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734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B175A-A573-3444-8099-03085FC6A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65F2BC-64CA-1B2E-2336-B22484FA82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DB5232-7E93-2BE4-593C-1CF0AA2A64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DC2079-9904-EE8E-359D-48C6EDD04D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782CEC-ED2A-97C2-BC68-AEDCB24990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438334-EACE-BDBE-E03C-418D43F3D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05F83-B59E-4F3E-9DB6-AE89D7DCD887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C4F89D9-1633-FBB1-2F62-AB016BD2F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615832-1B66-677D-C7D5-8FCD0F96B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8DC91-21DD-4D3E-9D18-2B54682D1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48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1779F-A7C8-7208-FF3F-9A733DD31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5CEF63-91A3-035C-260E-E460D74DA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05F83-B59E-4F3E-9DB6-AE89D7DCD887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3609DD-F792-2940-3F4B-19045F254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7C35C3-2660-39EE-F1F1-76A92898A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8DC91-21DD-4D3E-9D18-2B54682D1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643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008BB8-3F59-94E3-F05B-61A871C25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05F83-B59E-4F3E-9DB6-AE89D7DCD887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4A4FC1-974C-7199-7D71-60A88540F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Follow TASK  |  www.actuarieskenya.or.ke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B37D39-6931-9207-45B6-EA6C82432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8DC91-21DD-4D3E-9D18-2B54682D1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128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2DBD9-D5B2-143F-E38B-3A437388A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DA34A1-78B7-F70B-7FD6-A386379C78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C6343E-C9AD-2D8A-A9E8-6ABF94C26A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057666-BB75-C027-F053-9BC1D70E3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05F83-B59E-4F3E-9DB6-AE89D7DCD887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35C3C2-1230-F4FE-4354-2349F1805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62A468-7BB8-F1FE-3F32-0AA45D58B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8DC91-21DD-4D3E-9D18-2B54682D1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492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0F093-37A5-F0BD-3A95-F0F448450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63B7B4-97D9-5C08-D3ED-FCD058E64F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2755E5-54FE-29D6-A4B5-8DD5E2BDD7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B251AB-8F64-4C55-7AAE-4E636AE5F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05F83-B59E-4F3E-9DB6-AE89D7DCD887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F487DB-3A39-FE9A-3DDF-61E085856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970972-51AF-A022-1077-9F253BA00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8DC91-21DD-4D3E-9D18-2B54682D1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57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18771B-A8CE-548E-72EB-1FFBADF6F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99FB23-5B0A-761F-A102-DEA003331D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391BC-143B-D20D-1257-CDB41FBDEC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005F83-B59E-4F3E-9DB6-AE89D7DCD887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FF65FD-CF9A-86D5-42CA-CD8F01D6CE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804C7A-36E7-15AE-04A3-2D6619908A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8DC91-21DD-4D3E-9D18-2B54682D1509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DDF87D1-A394-8CA3-734A-2F113B6B2E56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38600" y="6356350"/>
            <a:ext cx="5311909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063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9432B7-C57A-19AC-F428-84277CE36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5456" y="1148897"/>
            <a:ext cx="79683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B3A9F2-441C-B0A2-1CD2-45C70CF279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85456" y="2754085"/>
            <a:ext cx="7968344" cy="34228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F190FF-47C6-EA31-EC52-7EB235AC7A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B17EF3-C750-4CBB-BB51-8C6D9CAFDC79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D269E-85C2-20A3-3B33-0586472C1A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5EF6FC-3E13-FDDA-640F-7F3B2ADF7B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1C6951-FCED-46FD-9759-D1158A2B5405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CF1A3FE-ED9F-DF84-10CB-4F2F3ACBCCD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85455" y="6356350"/>
            <a:ext cx="5311909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068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C3F8CC-9EA2-20D5-F5C9-40D3B84636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39EC0F7-0DB8-47EF-D23D-29322E38730A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4258162" y="3167063"/>
            <a:ext cx="6724798" cy="709612"/>
          </a:xfrm>
        </p:spPr>
        <p:txBody>
          <a:bodyPr>
            <a:normAutofit/>
          </a:bodyPr>
          <a:lstStyle/>
          <a:p>
            <a:r>
              <a:rPr lang="en-US" sz="3400" dirty="0">
                <a:latin typeface="Museo Sans 700" panose="02000000000000000000" pitchFamily="50" charset="0"/>
              </a:rPr>
              <a:t>Underwriting Year Claims Reserving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1130EDD5-2DD8-62E1-D094-88E2F030788B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4258162" y="4168775"/>
            <a:ext cx="7511592" cy="211457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1700" dirty="0">
                <a:latin typeface="Museo Sans 300" panose="02000000000000000000" pitchFamily="50" charset="0"/>
              </a:rPr>
              <a:t>Enhancing Financial Resilience in a Dynamic Landscape</a:t>
            </a:r>
          </a:p>
          <a:p>
            <a:pPr marL="0" indent="0">
              <a:buNone/>
            </a:pPr>
            <a:endParaRPr lang="en-GB" sz="1700" dirty="0">
              <a:latin typeface="Museo Sans 300" panose="02000000000000000000" pitchFamily="50" charset="0"/>
            </a:endParaRPr>
          </a:p>
          <a:p>
            <a:pPr marL="0" indent="0">
              <a:buNone/>
            </a:pPr>
            <a:r>
              <a:rPr lang="en-GB" sz="1700" b="1" dirty="0">
                <a:latin typeface="Museo Sans 300" panose="02000000000000000000" pitchFamily="50" charset="0"/>
              </a:rPr>
              <a:t>Presented by: Tedd Miano and Joseph Gikuiyu</a:t>
            </a:r>
          </a:p>
          <a:p>
            <a:pPr marL="0" indent="0">
              <a:buNone/>
            </a:pPr>
            <a:r>
              <a:rPr lang="en-GB" sz="1700" b="1" dirty="0">
                <a:latin typeface="Museo Sans 300" panose="02000000000000000000" pitchFamily="50" charset="0"/>
              </a:rPr>
              <a:t>Assisted by: Mary Ndaba, Naliaka Wafula and Harriet Ikotha</a:t>
            </a:r>
          </a:p>
          <a:p>
            <a:pPr marL="0" indent="0">
              <a:buNone/>
            </a:pPr>
            <a:r>
              <a:rPr lang="en-GB" sz="1700" b="1" dirty="0">
                <a:latin typeface="Museo Sans 300" panose="02000000000000000000" pitchFamily="50" charset="0"/>
              </a:rPr>
              <a:t>on behalf of The Reinsurance Working Party </a:t>
            </a:r>
          </a:p>
          <a:p>
            <a:pPr marL="0" indent="0">
              <a:buNone/>
            </a:pPr>
            <a:r>
              <a:rPr lang="en-GB" sz="1700" b="1" dirty="0">
                <a:latin typeface="Museo Sans 300" panose="02000000000000000000" pitchFamily="50" charset="0"/>
              </a:rPr>
              <a:t>October 2025</a:t>
            </a:r>
          </a:p>
          <a:p>
            <a:pPr marL="0" indent="0">
              <a:buNone/>
            </a:pPr>
            <a:endParaRPr lang="en-US" sz="1700" dirty="0">
              <a:latin typeface="Museo Sans 300" panose="02000000000000000000" pitchFamily="50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E41AA0-A87D-833F-F1B7-8D5CFDF744BA}"/>
              </a:ext>
            </a:extLst>
          </p:cNvPr>
          <p:cNvSpPr/>
          <p:nvPr/>
        </p:nvSpPr>
        <p:spPr>
          <a:xfrm>
            <a:off x="4401037" y="3969811"/>
            <a:ext cx="301363" cy="52765"/>
          </a:xfrm>
          <a:prstGeom prst="rect">
            <a:avLst/>
          </a:prstGeom>
          <a:solidFill>
            <a:srgbClr val="E19D2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DF4594B-F980-7411-8B88-F09921AF97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675" y="256500"/>
            <a:ext cx="5197312" cy="1874336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14A069E-4B9B-1094-814A-415E9A9F55FA}"/>
              </a:ext>
            </a:extLst>
          </p:cNvPr>
          <p:cNvSpPr/>
          <p:nvPr/>
        </p:nvSpPr>
        <p:spPr>
          <a:xfrm>
            <a:off x="11863636" y="607520"/>
            <a:ext cx="92701" cy="1243051"/>
          </a:xfrm>
          <a:prstGeom prst="rect">
            <a:avLst/>
          </a:prstGeom>
          <a:solidFill>
            <a:srgbClr val="A7272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FA9CE50-1810-FF84-2158-E1506DA45B69}"/>
              </a:ext>
            </a:extLst>
          </p:cNvPr>
          <p:cNvSpPr/>
          <p:nvPr/>
        </p:nvSpPr>
        <p:spPr>
          <a:xfrm>
            <a:off x="11863636" y="1850571"/>
            <a:ext cx="92701" cy="607520"/>
          </a:xfrm>
          <a:prstGeom prst="rect">
            <a:avLst/>
          </a:prstGeom>
          <a:solidFill>
            <a:srgbClr val="E29C2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D4773C5-BDE1-4234-8281-11A9F5D6C9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83" y="256500"/>
            <a:ext cx="2207316" cy="69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131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D2FF72-A0FF-BB8C-1680-27F75B97F5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5A103-6D42-D7B4-DB7C-4EDC8AE71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Accident Year Reserving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FB83D0-6480-67A6-F872-777E507B95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61213BC-4D37-0BC1-6388-3D2F45FFB9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8409559"/>
              </p:ext>
            </p:extLst>
          </p:nvPr>
        </p:nvGraphicFramePr>
        <p:xfrm>
          <a:off x="3385456" y="3353003"/>
          <a:ext cx="40680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7000">
                  <a:extLst>
                    <a:ext uri="{9D8B030D-6E8A-4147-A177-3AD203B41FA5}">
                      <a16:colId xmlns:a16="http://schemas.microsoft.com/office/drawing/2014/main" val="559648632"/>
                    </a:ext>
                  </a:extLst>
                </a:gridCol>
                <a:gridCol w="1017000">
                  <a:extLst>
                    <a:ext uri="{9D8B030D-6E8A-4147-A177-3AD203B41FA5}">
                      <a16:colId xmlns:a16="http://schemas.microsoft.com/office/drawing/2014/main" val="2525325811"/>
                    </a:ext>
                  </a:extLst>
                </a:gridCol>
                <a:gridCol w="1017000">
                  <a:extLst>
                    <a:ext uri="{9D8B030D-6E8A-4147-A177-3AD203B41FA5}">
                      <a16:colId xmlns:a16="http://schemas.microsoft.com/office/drawing/2014/main" val="915428048"/>
                    </a:ext>
                  </a:extLst>
                </a:gridCol>
                <a:gridCol w="1017000">
                  <a:extLst>
                    <a:ext uri="{9D8B030D-6E8A-4147-A177-3AD203B41FA5}">
                      <a16:colId xmlns:a16="http://schemas.microsoft.com/office/drawing/2014/main" val="7477507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Accident Year</a:t>
                      </a:r>
                    </a:p>
                  </a:txBody>
                  <a:tcPr>
                    <a:solidFill>
                      <a:srgbClr val="A7272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0</a:t>
                      </a:r>
                    </a:p>
                  </a:txBody>
                  <a:tcPr anchor="ctr">
                    <a:solidFill>
                      <a:srgbClr val="A7272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1</a:t>
                      </a:r>
                    </a:p>
                  </a:txBody>
                  <a:tcPr anchor="ctr">
                    <a:solidFill>
                      <a:srgbClr val="A7272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2</a:t>
                      </a:r>
                    </a:p>
                  </a:txBody>
                  <a:tcPr anchor="ctr">
                    <a:solidFill>
                      <a:srgbClr val="A7272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52557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120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120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09346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200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240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GB" dirty="0"/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89971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GB" dirty="0"/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dirty="0"/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98910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Factors</a:t>
                      </a:r>
                    </a:p>
                  </a:txBody>
                  <a:tcPr>
                    <a:solidFill>
                      <a:srgbClr val="A7272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1.2</a:t>
                      </a:r>
                    </a:p>
                  </a:txBody>
                  <a:tcPr anchor="ctr">
                    <a:solidFill>
                      <a:srgbClr val="A7272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1.0</a:t>
                      </a:r>
                    </a:p>
                  </a:txBody>
                  <a:tcPr anchor="ctr">
                    <a:solidFill>
                      <a:srgbClr val="A7272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1.0</a:t>
                      </a:r>
                    </a:p>
                  </a:txBody>
                  <a:tcPr anchor="ctr">
                    <a:solidFill>
                      <a:srgbClr val="A7272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3021919"/>
                  </a:ext>
                </a:extLst>
              </a:tr>
            </a:tbl>
          </a:graphicData>
        </a:graphic>
      </p:graphicFrame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EC134F9-4841-B499-0D24-D8D5FFCD1A52}"/>
              </a:ext>
            </a:extLst>
          </p:cNvPr>
          <p:cNvSpPr txBox="1">
            <a:spLocks/>
          </p:cNvSpPr>
          <p:nvPr/>
        </p:nvSpPr>
        <p:spPr>
          <a:xfrm>
            <a:off x="7608814" y="2830984"/>
            <a:ext cx="4583186" cy="342287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 dirty="0"/>
              <a:t>Advantages:</a:t>
            </a:r>
          </a:p>
          <a:p>
            <a:r>
              <a:rPr lang="en-GB" dirty="0"/>
              <a:t>Faster development patterns</a:t>
            </a:r>
          </a:p>
          <a:p>
            <a:r>
              <a:rPr lang="en-GB" dirty="0"/>
              <a:t>Easier to isolate major loss events </a:t>
            </a:r>
          </a:p>
          <a:p>
            <a:r>
              <a:rPr lang="en-GB" dirty="0"/>
              <a:t>No adjustments to remove LRC claims</a:t>
            </a:r>
          </a:p>
          <a:p>
            <a:r>
              <a:rPr lang="en-GB" dirty="0"/>
              <a:t>Easier to calculate past service for IFRS 17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58262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6D6F46-94E6-6473-BC4F-97C29DCC3C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FDBD3-DC38-87F9-BABA-FCEEBE3AA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Accident Year Reserving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B49A2-26F4-4F1C-5BA1-5AD88617B2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034D702-44D7-2A43-2119-EC2BBA82F6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3730389"/>
              </p:ext>
            </p:extLst>
          </p:nvPr>
        </p:nvGraphicFramePr>
        <p:xfrm>
          <a:off x="3385456" y="3353003"/>
          <a:ext cx="40680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7000">
                  <a:extLst>
                    <a:ext uri="{9D8B030D-6E8A-4147-A177-3AD203B41FA5}">
                      <a16:colId xmlns:a16="http://schemas.microsoft.com/office/drawing/2014/main" val="559648632"/>
                    </a:ext>
                  </a:extLst>
                </a:gridCol>
                <a:gridCol w="1017000">
                  <a:extLst>
                    <a:ext uri="{9D8B030D-6E8A-4147-A177-3AD203B41FA5}">
                      <a16:colId xmlns:a16="http://schemas.microsoft.com/office/drawing/2014/main" val="2525325811"/>
                    </a:ext>
                  </a:extLst>
                </a:gridCol>
                <a:gridCol w="1017000">
                  <a:extLst>
                    <a:ext uri="{9D8B030D-6E8A-4147-A177-3AD203B41FA5}">
                      <a16:colId xmlns:a16="http://schemas.microsoft.com/office/drawing/2014/main" val="915428048"/>
                    </a:ext>
                  </a:extLst>
                </a:gridCol>
                <a:gridCol w="1017000">
                  <a:extLst>
                    <a:ext uri="{9D8B030D-6E8A-4147-A177-3AD203B41FA5}">
                      <a16:colId xmlns:a16="http://schemas.microsoft.com/office/drawing/2014/main" val="7477507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Accident Year</a:t>
                      </a:r>
                    </a:p>
                  </a:txBody>
                  <a:tcPr>
                    <a:solidFill>
                      <a:srgbClr val="A7272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0</a:t>
                      </a:r>
                    </a:p>
                  </a:txBody>
                  <a:tcPr anchor="ctr">
                    <a:solidFill>
                      <a:srgbClr val="A7272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1</a:t>
                      </a:r>
                    </a:p>
                  </a:txBody>
                  <a:tcPr anchor="ctr">
                    <a:solidFill>
                      <a:srgbClr val="A7272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2</a:t>
                      </a:r>
                    </a:p>
                  </a:txBody>
                  <a:tcPr anchor="ctr">
                    <a:solidFill>
                      <a:srgbClr val="A7272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52557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120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120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09346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200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240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GB" dirty="0"/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89971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GB" dirty="0"/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dirty="0"/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98910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Factors</a:t>
                      </a:r>
                    </a:p>
                  </a:txBody>
                  <a:tcPr>
                    <a:solidFill>
                      <a:srgbClr val="A7272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1.2</a:t>
                      </a:r>
                    </a:p>
                  </a:txBody>
                  <a:tcPr anchor="ctr">
                    <a:solidFill>
                      <a:srgbClr val="A7272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1.0</a:t>
                      </a:r>
                    </a:p>
                  </a:txBody>
                  <a:tcPr anchor="ctr">
                    <a:solidFill>
                      <a:srgbClr val="A7272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1.0</a:t>
                      </a:r>
                    </a:p>
                  </a:txBody>
                  <a:tcPr anchor="ctr">
                    <a:solidFill>
                      <a:srgbClr val="A7272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3021919"/>
                  </a:ext>
                </a:extLst>
              </a:tr>
            </a:tbl>
          </a:graphicData>
        </a:graphic>
      </p:graphicFrame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5FDDCFB-69DB-C06B-206E-C3B185E59A78}"/>
              </a:ext>
            </a:extLst>
          </p:cNvPr>
          <p:cNvSpPr txBox="1">
            <a:spLocks/>
          </p:cNvSpPr>
          <p:nvPr/>
        </p:nvSpPr>
        <p:spPr>
          <a:xfrm>
            <a:off x="7608814" y="2789039"/>
            <a:ext cx="4583186" cy="34228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 b="1" dirty="0"/>
              <a:t>Disadvantages:</a:t>
            </a:r>
          </a:p>
          <a:p>
            <a:r>
              <a:rPr lang="en-GB" sz="2400" dirty="0"/>
              <a:t>Doesn’t enable easy tracking/adjustment of profitability by contract year</a:t>
            </a:r>
          </a:p>
          <a:p>
            <a:r>
              <a:rPr lang="en-GB" sz="2400" dirty="0"/>
              <a:t>Date of loss may not be available for all claims</a:t>
            </a:r>
          </a:p>
          <a:p>
            <a:r>
              <a:rPr lang="en-GB" sz="2400" dirty="0"/>
              <a:t>Harder to group contracts for IFRS 17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13549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9B7C5D-D1A1-B494-A3F3-FA965286B7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47D1D-B024-F257-338B-F348CB116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Underwriting Year Reserving</a:t>
            </a:r>
          </a:p>
        </p:txBody>
      </p:sp>
    </p:spTree>
    <p:extLst>
      <p:ext uri="{BB962C8B-B14F-4D97-AF65-F5344CB8AC3E}">
        <p14:creationId xmlns:p14="http://schemas.microsoft.com/office/powerpoint/2010/main" val="25794156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E3FC4B-C616-F81A-01E4-3F9BE1F377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FCED2-1104-C786-5F69-31C84624F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Underwriting (UW) Year Reserving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CB8EAE-B09C-66E1-5814-10C15A3BF3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5456" y="2754085"/>
            <a:ext cx="8585634" cy="34228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Simple illustration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8C78B37-CF3A-1B06-FAC6-94DAC9411A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0655008"/>
              </p:ext>
            </p:extLst>
          </p:nvPr>
        </p:nvGraphicFramePr>
        <p:xfrm>
          <a:off x="3385456" y="3353003"/>
          <a:ext cx="40680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7000">
                  <a:extLst>
                    <a:ext uri="{9D8B030D-6E8A-4147-A177-3AD203B41FA5}">
                      <a16:colId xmlns:a16="http://schemas.microsoft.com/office/drawing/2014/main" val="559648632"/>
                    </a:ext>
                  </a:extLst>
                </a:gridCol>
                <a:gridCol w="1017000">
                  <a:extLst>
                    <a:ext uri="{9D8B030D-6E8A-4147-A177-3AD203B41FA5}">
                      <a16:colId xmlns:a16="http://schemas.microsoft.com/office/drawing/2014/main" val="2525325811"/>
                    </a:ext>
                  </a:extLst>
                </a:gridCol>
                <a:gridCol w="1017000">
                  <a:extLst>
                    <a:ext uri="{9D8B030D-6E8A-4147-A177-3AD203B41FA5}">
                      <a16:colId xmlns:a16="http://schemas.microsoft.com/office/drawing/2014/main" val="915428048"/>
                    </a:ext>
                  </a:extLst>
                </a:gridCol>
                <a:gridCol w="1017000">
                  <a:extLst>
                    <a:ext uri="{9D8B030D-6E8A-4147-A177-3AD203B41FA5}">
                      <a16:colId xmlns:a16="http://schemas.microsoft.com/office/drawing/2014/main" val="7477507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UW</a:t>
                      </a:r>
                    </a:p>
                    <a:p>
                      <a:r>
                        <a:rPr lang="en-GB" dirty="0"/>
                        <a:t>Year</a:t>
                      </a:r>
                    </a:p>
                  </a:txBody>
                  <a:tcPr>
                    <a:solidFill>
                      <a:srgbClr val="A7272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0</a:t>
                      </a:r>
                    </a:p>
                  </a:txBody>
                  <a:tcPr anchor="ctr">
                    <a:solidFill>
                      <a:srgbClr val="A7272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1</a:t>
                      </a:r>
                    </a:p>
                  </a:txBody>
                  <a:tcPr anchor="ctr">
                    <a:solidFill>
                      <a:srgbClr val="A7272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2</a:t>
                      </a:r>
                    </a:p>
                  </a:txBody>
                  <a:tcPr anchor="ctr">
                    <a:solidFill>
                      <a:srgbClr val="A7272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52557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88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96.8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09346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110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GB" dirty="0"/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89971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200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GB" dirty="0"/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dirty="0"/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98910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Factors</a:t>
                      </a:r>
                    </a:p>
                  </a:txBody>
                  <a:tcPr>
                    <a:solidFill>
                      <a:srgbClr val="A7272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1.1</a:t>
                      </a:r>
                    </a:p>
                  </a:txBody>
                  <a:tcPr anchor="ctr">
                    <a:solidFill>
                      <a:srgbClr val="A7272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1.1</a:t>
                      </a:r>
                    </a:p>
                  </a:txBody>
                  <a:tcPr anchor="ctr">
                    <a:solidFill>
                      <a:srgbClr val="A7272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1.0</a:t>
                      </a:r>
                    </a:p>
                  </a:txBody>
                  <a:tcPr anchor="ctr">
                    <a:solidFill>
                      <a:srgbClr val="A7272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3021919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71A0266-D6C8-1A81-043B-AF4E8F2066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1282508"/>
              </p:ext>
            </p:extLst>
          </p:nvPr>
        </p:nvGraphicFramePr>
        <p:xfrm>
          <a:off x="7454798" y="3353003"/>
          <a:ext cx="4675683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6314">
                  <a:extLst>
                    <a:ext uri="{9D8B030D-6E8A-4147-A177-3AD203B41FA5}">
                      <a16:colId xmlns:a16="http://schemas.microsoft.com/office/drawing/2014/main" val="463655813"/>
                    </a:ext>
                  </a:extLst>
                </a:gridCol>
                <a:gridCol w="1988191">
                  <a:extLst>
                    <a:ext uri="{9D8B030D-6E8A-4147-A177-3AD203B41FA5}">
                      <a16:colId xmlns:a16="http://schemas.microsoft.com/office/drawing/2014/main" val="3304666153"/>
                    </a:ext>
                  </a:extLst>
                </a:gridCol>
                <a:gridCol w="931178">
                  <a:extLst>
                    <a:ext uri="{9D8B030D-6E8A-4147-A177-3AD203B41FA5}">
                      <a16:colId xmlns:a16="http://schemas.microsoft.com/office/drawing/2014/main" val="3230121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Ultimate Claims</a:t>
                      </a:r>
                    </a:p>
                    <a:p>
                      <a:pPr algn="r"/>
                      <a:r>
                        <a:rPr lang="en-GB" dirty="0"/>
                        <a:t>(UW Yr)</a:t>
                      </a:r>
                    </a:p>
                  </a:txBody>
                  <a:tcPr anchor="ctr">
                    <a:solidFill>
                      <a:srgbClr val="A7272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Ultimate Claims on Earned Premium</a:t>
                      </a:r>
                    </a:p>
                  </a:txBody>
                  <a:tcPr anchor="ctr">
                    <a:solidFill>
                      <a:srgbClr val="A7272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Claims</a:t>
                      </a:r>
                    </a:p>
                    <a:p>
                      <a:pPr algn="r"/>
                      <a:r>
                        <a:rPr lang="en-GB" dirty="0"/>
                        <a:t>Reserve</a:t>
                      </a:r>
                    </a:p>
                  </a:txBody>
                  <a:tcPr anchor="ctr">
                    <a:solidFill>
                      <a:srgbClr val="A7272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34770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b="1" dirty="0"/>
                        <a:t>96.8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GB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96.8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GB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21642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b="1" dirty="0"/>
                        <a:t>121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GB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GB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18261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b="1" dirty="0"/>
                        <a:t>242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GB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GB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39689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459.8</a:t>
                      </a:r>
                    </a:p>
                  </a:txBody>
                  <a:tcPr anchor="ctr">
                    <a:solidFill>
                      <a:srgbClr val="A7272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GB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426.8</a:t>
                      </a:r>
                    </a:p>
                  </a:txBody>
                  <a:tcPr anchor="ctr">
                    <a:solidFill>
                      <a:srgbClr val="A7272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GB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anchor="ctr">
                    <a:solidFill>
                      <a:srgbClr val="A7272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2789418"/>
                  </a:ext>
                </a:extLst>
              </a:tr>
            </a:tbl>
          </a:graphicData>
        </a:graphic>
      </p:graphicFrame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ECD169B-72D9-A88A-6608-24A5B52E67AA}"/>
              </a:ext>
            </a:extLst>
          </p:cNvPr>
          <p:cNvSpPr txBox="1">
            <a:spLocks/>
          </p:cNvSpPr>
          <p:nvPr/>
        </p:nvSpPr>
        <p:spPr>
          <a:xfrm>
            <a:off x="3385454" y="5574879"/>
            <a:ext cx="8806546" cy="780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400" b="1" dirty="0"/>
              <a:t>*Factors refer to Age-to-Age Development Factors</a:t>
            </a:r>
          </a:p>
          <a:p>
            <a:pPr marL="0" indent="0">
              <a:buNone/>
            </a:pPr>
            <a:r>
              <a:rPr lang="en-GB" sz="2400" b="1" dirty="0"/>
              <a:t>The Practical Example will show how to calculate claims incurred</a:t>
            </a:r>
          </a:p>
        </p:txBody>
      </p:sp>
    </p:spTree>
    <p:extLst>
      <p:ext uri="{BB962C8B-B14F-4D97-AF65-F5344CB8AC3E}">
        <p14:creationId xmlns:p14="http://schemas.microsoft.com/office/powerpoint/2010/main" val="1766833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9BCDE4-DAF0-6D7A-C97E-BD9CB40EC6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B6A8A-1659-E575-D194-9ADF74FDA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Underwriting (UW) Year Reserving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798170-BED3-A2EB-5C43-8E1CC02CF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5456" y="2754085"/>
            <a:ext cx="8585634" cy="342287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7EC046D-0D04-E0C8-A56F-849D73116B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2698605"/>
              </p:ext>
            </p:extLst>
          </p:nvPr>
        </p:nvGraphicFramePr>
        <p:xfrm>
          <a:off x="3385456" y="3353003"/>
          <a:ext cx="40680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7000">
                  <a:extLst>
                    <a:ext uri="{9D8B030D-6E8A-4147-A177-3AD203B41FA5}">
                      <a16:colId xmlns:a16="http://schemas.microsoft.com/office/drawing/2014/main" val="559648632"/>
                    </a:ext>
                  </a:extLst>
                </a:gridCol>
                <a:gridCol w="1017000">
                  <a:extLst>
                    <a:ext uri="{9D8B030D-6E8A-4147-A177-3AD203B41FA5}">
                      <a16:colId xmlns:a16="http://schemas.microsoft.com/office/drawing/2014/main" val="2525325811"/>
                    </a:ext>
                  </a:extLst>
                </a:gridCol>
                <a:gridCol w="1017000">
                  <a:extLst>
                    <a:ext uri="{9D8B030D-6E8A-4147-A177-3AD203B41FA5}">
                      <a16:colId xmlns:a16="http://schemas.microsoft.com/office/drawing/2014/main" val="915428048"/>
                    </a:ext>
                  </a:extLst>
                </a:gridCol>
                <a:gridCol w="1017000">
                  <a:extLst>
                    <a:ext uri="{9D8B030D-6E8A-4147-A177-3AD203B41FA5}">
                      <a16:colId xmlns:a16="http://schemas.microsoft.com/office/drawing/2014/main" val="7477507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UW</a:t>
                      </a:r>
                    </a:p>
                    <a:p>
                      <a:r>
                        <a:rPr lang="en-GB" dirty="0"/>
                        <a:t>Year</a:t>
                      </a:r>
                    </a:p>
                  </a:txBody>
                  <a:tcPr>
                    <a:solidFill>
                      <a:srgbClr val="A7272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0</a:t>
                      </a:r>
                    </a:p>
                  </a:txBody>
                  <a:tcPr anchor="ctr">
                    <a:solidFill>
                      <a:srgbClr val="A7272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1</a:t>
                      </a:r>
                    </a:p>
                  </a:txBody>
                  <a:tcPr anchor="ctr">
                    <a:solidFill>
                      <a:srgbClr val="A7272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2</a:t>
                      </a:r>
                    </a:p>
                  </a:txBody>
                  <a:tcPr anchor="ctr">
                    <a:solidFill>
                      <a:srgbClr val="A7272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52557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88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96.8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09346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110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GB" dirty="0"/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89971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200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GB" dirty="0"/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dirty="0"/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98910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Factors</a:t>
                      </a:r>
                    </a:p>
                  </a:txBody>
                  <a:tcPr>
                    <a:solidFill>
                      <a:srgbClr val="A7272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1.1</a:t>
                      </a:r>
                    </a:p>
                  </a:txBody>
                  <a:tcPr anchor="ctr">
                    <a:solidFill>
                      <a:srgbClr val="A7272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1.1</a:t>
                      </a:r>
                    </a:p>
                  </a:txBody>
                  <a:tcPr anchor="ctr">
                    <a:solidFill>
                      <a:srgbClr val="A7272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1.0</a:t>
                      </a:r>
                    </a:p>
                  </a:txBody>
                  <a:tcPr anchor="ctr">
                    <a:solidFill>
                      <a:srgbClr val="A7272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3021919"/>
                  </a:ext>
                </a:extLst>
              </a:tr>
            </a:tbl>
          </a:graphicData>
        </a:graphic>
      </p:graphicFrame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470EAD1-28DF-E974-B6A6-2E87A96BD791}"/>
              </a:ext>
            </a:extLst>
          </p:cNvPr>
          <p:cNvSpPr txBox="1">
            <a:spLocks/>
          </p:cNvSpPr>
          <p:nvPr/>
        </p:nvSpPr>
        <p:spPr>
          <a:xfrm>
            <a:off x="7608814" y="2830984"/>
            <a:ext cx="4583186" cy="34228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 b="1" dirty="0"/>
              <a:t>Advantages:</a:t>
            </a:r>
          </a:p>
          <a:p>
            <a:r>
              <a:rPr lang="en-GB" sz="2400" dirty="0"/>
              <a:t>Enables tracking of business profitability for each year i.e. no need to re-do triangles for this</a:t>
            </a:r>
          </a:p>
          <a:p>
            <a:r>
              <a:rPr lang="en-GB" sz="2400" dirty="0"/>
              <a:t>Suitable when there is no date of loss available</a:t>
            </a:r>
          </a:p>
          <a:p>
            <a:r>
              <a:rPr lang="en-GB" sz="2400" dirty="0"/>
              <a:t>Easier to group contracts for IFRS 17</a:t>
            </a:r>
          </a:p>
          <a:p>
            <a:endParaRPr lang="en-GB" sz="24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6935752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3A3F02-A712-41D9-F857-AF2D635663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79B66-C0BD-BCEE-6136-400088C32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Underwriting (UW) Year Reserving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2E512C-B4FE-D630-B318-B14FB7A261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5456" y="2754085"/>
            <a:ext cx="8585634" cy="342287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7B2E146-0D5C-282E-27D4-23A206758D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0512439"/>
              </p:ext>
            </p:extLst>
          </p:nvPr>
        </p:nvGraphicFramePr>
        <p:xfrm>
          <a:off x="3385456" y="3353003"/>
          <a:ext cx="40680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7000">
                  <a:extLst>
                    <a:ext uri="{9D8B030D-6E8A-4147-A177-3AD203B41FA5}">
                      <a16:colId xmlns:a16="http://schemas.microsoft.com/office/drawing/2014/main" val="559648632"/>
                    </a:ext>
                  </a:extLst>
                </a:gridCol>
                <a:gridCol w="1017000">
                  <a:extLst>
                    <a:ext uri="{9D8B030D-6E8A-4147-A177-3AD203B41FA5}">
                      <a16:colId xmlns:a16="http://schemas.microsoft.com/office/drawing/2014/main" val="2525325811"/>
                    </a:ext>
                  </a:extLst>
                </a:gridCol>
                <a:gridCol w="1017000">
                  <a:extLst>
                    <a:ext uri="{9D8B030D-6E8A-4147-A177-3AD203B41FA5}">
                      <a16:colId xmlns:a16="http://schemas.microsoft.com/office/drawing/2014/main" val="915428048"/>
                    </a:ext>
                  </a:extLst>
                </a:gridCol>
                <a:gridCol w="1017000">
                  <a:extLst>
                    <a:ext uri="{9D8B030D-6E8A-4147-A177-3AD203B41FA5}">
                      <a16:colId xmlns:a16="http://schemas.microsoft.com/office/drawing/2014/main" val="7477507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UW</a:t>
                      </a:r>
                    </a:p>
                    <a:p>
                      <a:r>
                        <a:rPr lang="en-GB" dirty="0"/>
                        <a:t>Year</a:t>
                      </a:r>
                    </a:p>
                  </a:txBody>
                  <a:tcPr>
                    <a:solidFill>
                      <a:srgbClr val="A7272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0</a:t>
                      </a:r>
                    </a:p>
                  </a:txBody>
                  <a:tcPr anchor="ctr">
                    <a:solidFill>
                      <a:srgbClr val="A7272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1</a:t>
                      </a:r>
                    </a:p>
                  </a:txBody>
                  <a:tcPr anchor="ctr">
                    <a:solidFill>
                      <a:srgbClr val="A7272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2</a:t>
                      </a:r>
                    </a:p>
                  </a:txBody>
                  <a:tcPr anchor="ctr">
                    <a:solidFill>
                      <a:srgbClr val="A7272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52557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88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96.8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09346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110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GB" dirty="0"/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89971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200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GB" dirty="0"/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dirty="0"/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98910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Factors</a:t>
                      </a:r>
                    </a:p>
                  </a:txBody>
                  <a:tcPr>
                    <a:solidFill>
                      <a:srgbClr val="A7272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1.1</a:t>
                      </a:r>
                    </a:p>
                  </a:txBody>
                  <a:tcPr anchor="ctr">
                    <a:solidFill>
                      <a:srgbClr val="A7272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1.1</a:t>
                      </a:r>
                    </a:p>
                  </a:txBody>
                  <a:tcPr anchor="ctr">
                    <a:solidFill>
                      <a:srgbClr val="A7272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1.0</a:t>
                      </a:r>
                    </a:p>
                  </a:txBody>
                  <a:tcPr anchor="ctr">
                    <a:solidFill>
                      <a:srgbClr val="A7272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3021919"/>
                  </a:ext>
                </a:extLst>
              </a:tr>
            </a:tbl>
          </a:graphicData>
        </a:graphic>
      </p:graphicFrame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3DB73E9-CC37-6644-0C20-9DD1A7F78166}"/>
              </a:ext>
            </a:extLst>
          </p:cNvPr>
          <p:cNvSpPr txBox="1">
            <a:spLocks/>
          </p:cNvSpPr>
          <p:nvPr/>
        </p:nvSpPr>
        <p:spPr>
          <a:xfrm>
            <a:off x="7608814" y="2830984"/>
            <a:ext cx="4583186" cy="342287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600" b="1" dirty="0"/>
              <a:t>Disadvantages:</a:t>
            </a:r>
          </a:p>
          <a:p>
            <a:r>
              <a:rPr lang="en-GB" sz="2600" dirty="0"/>
              <a:t>Longer development patterns</a:t>
            </a:r>
          </a:p>
          <a:p>
            <a:r>
              <a:rPr lang="en-GB" sz="2600" dirty="0"/>
              <a:t>Harder to isolate major loss events </a:t>
            </a:r>
          </a:p>
          <a:p>
            <a:r>
              <a:rPr lang="en-GB" sz="2600" dirty="0"/>
              <a:t>Adjustments need to be made to remove LRC claims</a:t>
            </a:r>
          </a:p>
          <a:p>
            <a:r>
              <a:rPr lang="en-GB" sz="2600" dirty="0"/>
              <a:t>Harder to calculate past service for IFRS 17</a:t>
            </a:r>
          </a:p>
          <a:p>
            <a:endParaRPr lang="en-GB" sz="24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7646431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9AAC53-FB0D-92FE-8EB9-562D4F0BE0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07846-E633-7532-B78D-A92450C11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IFRS 17</a:t>
            </a:r>
          </a:p>
        </p:txBody>
      </p:sp>
    </p:spTree>
    <p:extLst>
      <p:ext uri="{BB962C8B-B14F-4D97-AF65-F5344CB8AC3E}">
        <p14:creationId xmlns:p14="http://schemas.microsoft.com/office/powerpoint/2010/main" val="27397165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A7297E-2B91-E590-8FDD-200E44C227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7CD7E-FEB8-F052-097A-56F3B89EE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IFRS 17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C549BD-545C-EAAF-09B7-889E87943F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/>
              <a:t>IFRS 17 requires estimating:</a:t>
            </a:r>
          </a:p>
          <a:p>
            <a:pPr algn="just"/>
            <a:r>
              <a:rPr lang="en-US" dirty="0"/>
              <a:t>The </a:t>
            </a:r>
            <a:r>
              <a:rPr lang="en-US" b="1" dirty="0"/>
              <a:t>timing</a:t>
            </a:r>
            <a:r>
              <a:rPr lang="en-US" dirty="0"/>
              <a:t> of future cash outflows (payments)</a:t>
            </a:r>
          </a:p>
          <a:p>
            <a:pPr algn="just"/>
            <a:r>
              <a:rPr lang="en-US" b="1" dirty="0"/>
              <a:t>How much</a:t>
            </a:r>
            <a:r>
              <a:rPr lang="en-US" dirty="0"/>
              <a:t> is likely to be paid</a:t>
            </a:r>
          </a:p>
          <a:p>
            <a:pPr algn="just"/>
            <a:r>
              <a:rPr lang="en-US" b="1" dirty="0"/>
              <a:t>How those payments</a:t>
            </a:r>
            <a:r>
              <a:rPr lang="en-US" dirty="0"/>
              <a:t> relate to the coverage periods (past or current service)</a:t>
            </a:r>
          </a:p>
          <a:p>
            <a:pPr algn="just"/>
            <a:r>
              <a:rPr lang="en-GB" b="1" dirty="0"/>
              <a:t>for each group</a:t>
            </a:r>
            <a:r>
              <a:rPr lang="en-GB" dirty="0"/>
              <a:t>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87023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0A9BE3-A81A-EDB4-1206-70BEE041FA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80BAB-0F65-CABB-1539-F4350AC9D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IFRS 17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061F240-8195-AB46-58DE-C4AD093045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9113786"/>
              </p:ext>
            </p:extLst>
          </p:nvPr>
        </p:nvGraphicFramePr>
        <p:xfrm>
          <a:off x="3385456" y="2327853"/>
          <a:ext cx="8650662" cy="293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5331">
                  <a:extLst>
                    <a:ext uri="{9D8B030D-6E8A-4147-A177-3AD203B41FA5}">
                      <a16:colId xmlns:a16="http://schemas.microsoft.com/office/drawing/2014/main" val="3101237588"/>
                    </a:ext>
                  </a:extLst>
                </a:gridCol>
                <a:gridCol w="4325331">
                  <a:extLst>
                    <a:ext uri="{9D8B030D-6E8A-4147-A177-3AD203B41FA5}">
                      <a16:colId xmlns:a16="http://schemas.microsoft.com/office/drawing/2014/main" val="23743963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Underwriting Year (UW Year) Reserving </a:t>
                      </a:r>
                    </a:p>
                  </a:txBody>
                  <a:tcPr>
                    <a:solidFill>
                      <a:srgbClr val="A7272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Accident Year (AY) Reserving</a:t>
                      </a:r>
                    </a:p>
                  </a:txBody>
                  <a:tcPr>
                    <a:solidFill>
                      <a:srgbClr val="A7272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81926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Matches contract-issuance basis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Mixes multiple issue years; needs mapping to groups.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74833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Additional calculations need to be done to split past service and current service.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Easily split into past service and current service.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87544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Cashflows: Assumptions needed on the portion of LRC claims in cashflows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Cashflows obtained directly from paid triangle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8962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Risk Adjustment using Triangles: Valid for both LRC (Loss Component) and LIC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Risk Adjustment using Triangles: Valid for LIC, but not LRC (Loss Component).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55928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27239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9E7878-0512-C25A-A230-35EA7927AD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C6646-EF2D-C848-4940-AAD22B7C9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Practical Example</a:t>
            </a:r>
          </a:p>
        </p:txBody>
      </p:sp>
    </p:spTree>
    <p:extLst>
      <p:ext uri="{BB962C8B-B14F-4D97-AF65-F5344CB8AC3E}">
        <p14:creationId xmlns:p14="http://schemas.microsoft.com/office/powerpoint/2010/main" val="4184342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C2C40-1B2F-5B1E-E84C-67F5A663A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5456" y="648155"/>
            <a:ext cx="7968343" cy="1325563"/>
          </a:xfrm>
        </p:spPr>
        <p:txBody>
          <a:bodyPr/>
          <a:lstStyle/>
          <a:p>
            <a:r>
              <a:rPr lang="en-GB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330AD2-6C64-360D-DEB0-9A8DF69023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5456" y="1796142"/>
            <a:ext cx="8664304" cy="4680159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Why Underwriting Year Reserving Matters</a:t>
            </a:r>
          </a:p>
          <a:p>
            <a:r>
              <a:rPr lang="en-GB" dirty="0"/>
              <a:t>Accident Year Reserving</a:t>
            </a:r>
          </a:p>
          <a:p>
            <a:r>
              <a:rPr lang="en-GB" dirty="0"/>
              <a:t>Underwriting Year Reserving</a:t>
            </a:r>
          </a:p>
          <a:p>
            <a:r>
              <a:rPr lang="en-GB" dirty="0"/>
              <a:t>IFRS 17</a:t>
            </a:r>
          </a:p>
          <a:p>
            <a:r>
              <a:rPr lang="en-GB" dirty="0"/>
              <a:t>Practical Example</a:t>
            </a:r>
          </a:p>
          <a:p>
            <a:r>
              <a:rPr lang="en-GB" dirty="0"/>
              <a:t>Conclusion</a:t>
            </a:r>
          </a:p>
          <a:p>
            <a:r>
              <a:rPr lang="en-GB" dirty="0"/>
              <a:t>Reinsurance Working Party</a:t>
            </a:r>
          </a:p>
          <a:p>
            <a:r>
              <a:rPr lang="en-GB" dirty="0"/>
              <a:t>Q&amp;A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b="1" dirty="0"/>
              <a:t>Note: All figures in this presentation are for illustrative purposes only</a:t>
            </a:r>
          </a:p>
        </p:txBody>
      </p:sp>
    </p:spTree>
    <p:extLst>
      <p:ext uri="{BB962C8B-B14F-4D97-AF65-F5344CB8AC3E}">
        <p14:creationId xmlns:p14="http://schemas.microsoft.com/office/powerpoint/2010/main" val="165035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5B61E6-0F84-1829-7F1A-7A925A413D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5383A-AF78-8FFF-34D8-0B4DF66B6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Practical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E8FA58-43C5-D33A-5BEB-DD0C92A485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Data was adapted from Swiss Re (2024 Loss Development triangles)</a:t>
            </a:r>
          </a:p>
          <a:p>
            <a:r>
              <a:rPr lang="en-GB" dirty="0"/>
              <a:t>The data was obtained from Swiss Re, but actuarial assumptions were made by the TASK Reinsurance Working Party. These figures are for </a:t>
            </a:r>
            <a:r>
              <a:rPr lang="en-GB" b="1" dirty="0"/>
              <a:t>illustration purposes only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24639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41D692-5B9D-6AAB-F89F-E33A69F101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AAF9F3FF-C74E-9FD7-34D9-B2037C0C03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159265"/>
              </p:ext>
            </p:extLst>
          </p:nvPr>
        </p:nvGraphicFramePr>
        <p:xfrm>
          <a:off x="2918050" y="-1"/>
          <a:ext cx="9229209" cy="5948781"/>
        </p:xfrm>
        <a:graphic>
          <a:graphicData uri="http://schemas.openxmlformats.org/drawingml/2006/table">
            <a:tbl>
              <a:tblPr/>
              <a:tblGrid>
                <a:gridCol w="506140">
                  <a:extLst>
                    <a:ext uri="{9D8B030D-6E8A-4147-A177-3AD203B41FA5}">
                      <a16:colId xmlns:a16="http://schemas.microsoft.com/office/drawing/2014/main" val="3841094092"/>
                    </a:ext>
                  </a:extLst>
                </a:gridCol>
                <a:gridCol w="506140">
                  <a:extLst>
                    <a:ext uri="{9D8B030D-6E8A-4147-A177-3AD203B41FA5}">
                      <a16:colId xmlns:a16="http://schemas.microsoft.com/office/drawing/2014/main" val="3766607469"/>
                    </a:ext>
                  </a:extLst>
                </a:gridCol>
                <a:gridCol w="506140">
                  <a:extLst>
                    <a:ext uri="{9D8B030D-6E8A-4147-A177-3AD203B41FA5}">
                      <a16:colId xmlns:a16="http://schemas.microsoft.com/office/drawing/2014/main" val="1538128486"/>
                    </a:ext>
                  </a:extLst>
                </a:gridCol>
                <a:gridCol w="506140">
                  <a:extLst>
                    <a:ext uri="{9D8B030D-6E8A-4147-A177-3AD203B41FA5}">
                      <a16:colId xmlns:a16="http://schemas.microsoft.com/office/drawing/2014/main" val="2861628649"/>
                    </a:ext>
                  </a:extLst>
                </a:gridCol>
                <a:gridCol w="506140">
                  <a:extLst>
                    <a:ext uri="{9D8B030D-6E8A-4147-A177-3AD203B41FA5}">
                      <a16:colId xmlns:a16="http://schemas.microsoft.com/office/drawing/2014/main" val="1703380793"/>
                    </a:ext>
                  </a:extLst>
                </a:gridCol>
                <a:gridCol w="506140">
                  <a:extLst>
                    <a:ext uri="{9D8B030D-6E8A-4147-A177-3AD203B41FA5}">
                      <a16:colId xmlns:a16="http://schemas.microsoft.com/office/drawing/2014/main" val="3660812190"/>
                    </a:ext>
                  </a:extLst>
                </a:gridCol>
                <a:gridCol w="506140">
                  <a:extLst>
                    <a:ext uri="{9D8B030D-6E8A-4147-A177-3AD203B41FA5}">
                      <a16:colId xmlns:a16="http://schemas.microsoft.com/office/drawing/2014/main" val="1459182023"/>
                    </a:ext>
                  </a:extLst>
                </a:gridCol>
                <a:gridCol w="506140">
                  <a:extLst>
                    <a:ext uri="{9D8B030D-6E8A-4147-A177-3AD203B41FA5}">
                      <a16:colId xmlns:a16="http://schemas.microsoft.com/office/drawing/2014/main" val="1393955003"/>
                    </a:ext>
                  </a:extLst>
                </a:gridCol>
                <a:gridCol w="506140">
                  <a:extLst>
                    <a:ext uri="{9D8B030D-6E8A-4147-A177-3AD203B41FA5}">
                      <a16:colId xmlns:a16="http://schemas.microsoft.com/office/drawing/2014/main" val="477031342"/>
                    </a:ext>
                  </a:extLst>
                </a:gridCol>
                <a:gridCol w="506140">
                  <a:extLst>
                    <a:ext uri="{9D8B030D-6E8A-4147-A177-3AD203B41FA5}">
                      <a16:colId xmlns:a16="http://schemas.microsoft.com/office/drawing/2014/main" val="1625080477"/>
                    </a:ext>
                  </a:extLst>
                </a:gridCol>
                <a:gridCol w="506140">
                  <a:extLst>
                    <a:ext uri="{9D8B030D-6E8A-4147-A177-3AD203B41FA5}">
                      <a16:colId xmlns:a16="http://schemas.microsoft.com/office/drawing/2014/main" val="1592758094"/>
                    </a:ext>
                  </a:extLst>
                </a:gridCol>
                <a:gridCol w="506140">
                  <a:extLst>
                    <a:ext uri="{9D8B030D-6E8A-4147-A177-3AD203B41FA5}">
                      <a16:colId xmlns:a16="http://schemas.microsoft.com/office/drawing/2014/main" val="2508637482"/>
                    </a:ext>
                  </a:extLst>
                </a:gridCol>
                <a:gridCol w="506140">
                  <a:extLst>
                    <a:ext uri="{9D8B030D-6E8A-4147-A177-3AD203B41FA5}">
                      <a16:colId xmlns:a16="http://schemas.microsoft.com/office/drawing/2014/main" val="2220029606"/>
                    </a:ext>
                  </a:extLst>
                </a:gridCol>
                <a:gridCol w="506140">
                  <a:extLst>
                    <a:ext uri="{9D8B030D-6E8A-4147-A177-3AD203B41FA5}">
                      <a16:colId xmlns:a16="http://schemas.microsoft.com/office/drawing/2014/main" val="495817268"/>
                    </a:ext>
                  </a:extLst>
                </a:gridCol>
                <a:gridCol w="506140">
                  <a:extLst>
                    <a:ext uri="{9D8B030D-6E8A-4147-A177-3AD203B41FA5}">
                      <a16:colId xmlns:a16="http://schemas.microsoft.com/office/drawing/2014/main" val="2057216015"/>
                    </a:ext>
                  </a:extLst>
                </a:gridCol>
                <a:gridCol w="506140">
                  <a:extLst>
                    <a:ext uri="{9D8B030D-6E8A-4147-A177-3AD203B41FA5}">
                      <a16:colId xmlns:a16="http://schemas.microsoft.com/office/drawing/2014/main" val="4096305127"/>
                    </a:ext>
                  </a:extLst>
                </a:gridCol>
                <a:gridCol w="494207">
                  <a:extLst>
                    <a:ext uri="{9D8B030D-6E8A-4147-A177-3AD203B41FA5}">
                      <a16:colId xmlns:a16="http://schemas.microsoft.com/office/drawing/2014/main" val="3380185270"/>
                    </a:ext>
                  </a:extLst>
                </a:gridCol>
                <a:gridCol w="636762">
                  <a:extLst>
                    <a:ext uri="{9D8B030D-6E8A-4147-A177-3AD203B41FA5}">
                      <a16:colId xmlns:a16="http://schemas.microsoft.com/office/drawing/2014/main" val="667480812"/>
                    </a:ext>
                  </a:extLst>
                </a:gridCol>
              </a:tblGrid>
              <a:tr h="47451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UW </a:t>
                      </a:r>
                      <a:br>
                        <a:rPr lang="en-GB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</a:br>
                      <a:r>
                        <a:rPr lang="en-GB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Year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272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KE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272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KE" sz="1000" b="1" i="0" u="none" strike="noStrike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272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KE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272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KE" sz="1000" b="1" i="0" u="none" strike="noStrike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272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KE" sz="1000" b="1" i="0" u="none" strike="noStrike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272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KE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272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KE" sz="1000" b="1" i="0" u="none" strike="noStrike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272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KE" sz="1000" b="1" i="0" u="none" strike="noStrike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272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KE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272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KE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272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KE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10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272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KE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11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272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KE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12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272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KE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13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272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KE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14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272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KE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15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272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Ultimate</a:t>
                      </a:r>
                      <a:endParaRPr lang="en-KE" sz="1000" b="1" i="0" u="none" strike="noStrike" dirty="0">
                        <a:solidFill>
                          <a:schemeClr val="bg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272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2657644"/>
                  </a:ext>
                </a:extLst>
              </a:tr>
              <a:tr h="318509">
                <a:tc>
                  <a:txBody>
                    <a:bodyPr/>
                    <a:lstStyle/>
                    <a:p>
                      <a:pPr algn="ctr" fontAlgn="ctr"/>
                      <a:r>
                        <a:rPr lang="en-KE" sz="1000" b="1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2009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      384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   1,607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    2,331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   2,551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    2,631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   2,681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   2,705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    2,717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   2,713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   2,723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   2,723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   2,724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   2,724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   2,725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   2,725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   2,725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2,745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470506"/>
                  </a:ext>
                </a:extLst>
              </a:tr>
              <a:tr h="318509">
                <a:tc>
                  <a:txBody>
                    <a:bodyPr/>
                    <a:lstStyle/>
                    <a:p>
                      <a:pPr algn="ctr" fontAlgn="ctr"/>
                      <a:r>
                        <a:rPr lang="en-KE" sz="1000" b="1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2010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      239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   1,428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   2,268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   2,745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    3,115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   3,326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   3,530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   3,630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   3,661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   3,681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   3,690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   3,682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   3,688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   3,703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   3,705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3,733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2418476"/>
                  </a:ext>
                </a:extLst>
              </a:tr>
              <a:tr h="318509">
                <a:tc>
                  <a:txBody>
                    <a:bodyPr/>
                    <a:lstStyle/>
                    <a:p>
                      <a:pPr algn="ctr" fontAlgn="ctr"/>
                      <a:r>
                        <a:rPr lang="en-KE" sz="1000" b="1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2011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      383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   1,638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   2,488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   2,987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   3,294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   3,366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   3,440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   3,455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   3,478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   3,498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   3,506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   3,510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   3,530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   3,534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3,556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19540"/>
                  </a:ext>
                </a:extLst>
              </a:tr>
              <a:tr h="318509">
                <a:tc>
                  <a:txBody>
                    <a:bodyPr/>
                    <a:lstStyle/>
                    <a:p>
                      <a:pPr algn="ctr" fontAlgn="ctr"/>
                      <a:r>
                        <a:rPr lang="en-KE" sz="1000" b="1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2012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      376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   2,100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   2,972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   3,293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   3,397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   3,443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   3,460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   3,480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   3,499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   3,527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   3,533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   3,560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   3,563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3,591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3363565"/>
                  </a:ext>
                </a:extLst>
              </a:tr>
              <a:tr h="318509">
                <a:tc>
                  <a:txBody>
                    <a:bodyPr/>
                    <a:lstStyle/>
                    <a:p>
                      <a:pPr algn="ctr" fontAlgn="ctr"/>
                      <a:r>
                        <a:rPr lang="en-KE" sz="1000" b="1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2013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      263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   1,595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   2,420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   2,718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   2,821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   2,862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   2,890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   2,910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   2,923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   2,929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   2,935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   2,938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2,964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2923494"/>
                  </a:ext>
                </a:extLst>
              </a:tr>
              <a:tr h="318509">
                <a:tc>
                  <a:txBody>
                    <a:bodyPr/>
                    <a:lstStyle/>
                    <a:p>
                      <a:pPr algn="ctr" fontAlgn="ctr"/>
                      <a:r>
                        <a:rPr lang="en-KE" sz="1000" b="1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2014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      203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   1,438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   2,087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   2,349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    2,411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   2,445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   2,473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   2,496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   2,516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   2,525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   2,531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2,558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7597232"/>
                  </a:ext>
                </a:extLst>
              </a:tr>
              <a:tr h="318509">
                <a:tc>
                  <a:txBody>
                    <a:bodyPr/>
                    <a:lstStyle/>
                    <a:p>
                      <a:pPr algn="ctr" fontAlgn="ctr"/>
                      <a:r>
                        <a:rPr lang="en-KE" sz="1000" b="1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2015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       170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   1,430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   2,482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   2,875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   3,085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   3,206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   3,298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   3,318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   3,334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   3,345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3,388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2624419"/>
                  </a:ext>
                </a:extLst>
              </a:tr>
              <a:tr h="318509">
                <a:tc>
                  <a:txBody>
                    <a:bodyPr/>
                    <a:lstStyle/>
                    <a:p>
                      <a:pPr algn="ctr" fontAlgn="ctr"/>
                      <a:r>
                        <a:rPr lang="en-KE" sz="1000" b="1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2016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      287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   1,862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    3,114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   3,630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   3,819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   3,904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   3,960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   4,031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   4,057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4,133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3907134"/>
                  </a:ext>
                </a:extLst>
              </a:tr>
              <a:tr h="318509">
                <a:tc>
                  <a:txBody>
                    <a:bodyPr/>
                    <a:lstStyle/>
                    <a:p>
                      <a:pPr algn="ctr" fontAlgn="ctr"/>
                      <a:r>
                        <a:rPr lang="en-KE" sz="1000" b="1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2017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      529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   3,531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   5,350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   5,957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   6,284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   6,483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   6,553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   6,634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6,799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1779224"/>
                  </a:ext>
                </a:extLst>
              </a:tr>
              <a:tr h="537882">
                <a:tc>
                  <a:txBody>
                    <a:bodyPr/>
                    <a:lstStyle/>
                    <a:p>
                      <a:pPr algn="ctr" fontAlgn="ctr"/>
                      <a:r>
                        <a:rPr lang="en-KE" sz="1000" b="1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2018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       241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   2,922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   4,060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   4,482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   4,696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   4,843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   4,908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5,126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352874"/>
                  </a:ext>
                </a:extLst>
              </a:tr>
              <a:tr h="151279">
                <a:tc>
                  <a:txBody>
                    <a:bodyPr/>
                    <a:lstStyle/>
                    <a:p>
                      <a:pPr algn="ctr" fontAlgn="ctr"/>
                      <a:r>
                        <a:rPr lang="en-KE" sz="1000" b="1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2019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      306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   2,918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    4,612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   5,274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   5,732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   5,967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6,354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3420232"/>
                  </a:ext>
                </a:extLst>
              </a:tr>
              <a:tr h="318509">
                <a:tc>
                  <a:txBody>
                    <a:bodyPr/>
                    <a:lstStyle/>
                    <a:p>
                      <a:pPr algn="ctr" fontAlgn="ctr"/>
                      <a:r>
                        <a:rPr lang="en-KE" sz="1000" b="1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2020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      390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   2,394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   3,988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    4,741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    5,124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5,582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4789799"/>
                  </a:ext>
                </a:extLst>
              </a:tr>
              <a:tr h="318509">
                <a:tc>
                  <a:txBody>
                    <a:bodyPr/>
                    <a:lstStyle/>
                    <a:p>
                      <a:pPr algn="ctr" fontAlgn="ctr"/>
                      <a:r>
                        <a:rPr lang="en-KE" sz="1000" b="1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2021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      436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   2,844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   4,843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   5,623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6,504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8894511"/>
                  </a:ext>
                </a:extLst>
              </a:tr>
              <a:tr h="318509">
                <a:tc>
                  <a:txBody>
                    <a:bodyPr/>
                    <a:lstStyle/>
                    <a:p>
                      <a:pPr algn="ctr" fontAlgn="ctr"/>
                      <a:r>
                        <a:rPr lang="en-KE" sz="1000" b="1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2022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      481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   2,925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   4,707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6,696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7036711"/>
                  </a:ext>
                </a:extLst>
              </a:tr>
              <a:tr h="318509">
                <a:tc>
                  <a:txBody>
                    <a:bodyPr/>
                    <a:lstStyle/>
                    <a:p>
                      <a:pPr algn="ctr" fontAlgn="ctr"/>
                      <a:r>
                        <a:rPr lang="en-K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2023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       513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   2,390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7,070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6565561"/>
                  </a:ext>
                </a:extLst>
              </a:tr>
              <a:tr h="318509">
                <a:tc>
                  <a:txBody>
                    <a:bodyPr/>
                    <a:lstStyle/>
                    <a:p>
                      <a:pPr algn="ctr" fontAlgn="ctr"/>
                      <a:r>
                        <a:rPr lang="en-K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2024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      430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8,755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3941254"/>
                  </a:ext>
                </a:extLst>
              </a:tr>
              <a:tr h="318509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Factor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272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1" i="0" u="none" strike="noStrike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     6.93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272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      1.66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272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1" i="0" u="none" strike="noStrike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       1.16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272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      1.07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272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1" i="0" u="none" strike="noStrike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      1.03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272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1" i="0" u="none" strike="noStrike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      1.02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272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      1.01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272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1" i="0" u="none" strike="noStrike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      1.01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272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     1.00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272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1" i="0" u="none" strike="noStrike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     1.00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272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     1.00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272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1" i="0" u="none" strike="noStrike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     1.00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272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    1.00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272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1" i="0" u="none" strike="noStrike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     1.00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272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     1.00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272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     1.00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272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79,554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272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42667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09449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C95937-E9F5-8746-986B-CDA0EBF8FD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326687F5-0573-3DB6-932D-0D77CAFCE1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5581411"/>
              </p:ext>
            </p:extLst>
          </p:nvPr>
        </p:nvGraphicFramePr>
        <p:xfrm>
          <a:off x="3134199" y="98197"/>
          <a:ext cx="8491743" cy="5767195"/>
        </p:xfrm>
        <a:graphic>
          <a:graphicData uri="http://schemas.openxmlformats.org/drawingml/2006/table">
            <a:tbl>
              <a:tblPr/>
              <a:tblGrid>
                <a:gridCol w="521767">
                  <a:extLst>
                    <a:ext uri="{9D8B030D-6E8A-4147-A177-3AD203B41FA5}">
                      <a16:colId xmlns:a16="http://schemas.microsoft.com/office/drawing/2014/main" val="1894748690"/>
                    </a:ext>
                  </a:extLst>
                </a:gridCol>
                <a:gridCol w="1138568">
                  <a:extLst>
                    <a:ext uri="{9D8B030D-6E8A-4147-A177-3AD203B41FA5}">
                      <a16:colId xmlns:a16="http://schemas.microsoft.com/office/drawing/2014/main" val="3958969792"/>
                    </a:ext>
                  </a:extLst>
                </a:gridCol>
                <a:gridCol w="1138568">
                  <a:extLst>
                    <a:ext uri="{9D8B030D-6E8A-4147-A177-3AD203B41FA5}">
                      <a16:colId xmlns:a16="http://schemas.microsoft.com/office/drawing/2014/main" val="1813101578"/>
                    </a:ext>
                  </a:extLst>
                </a:gridCol>
                <a:gridCol w="1138568">
                  <a:extLst>
                    <a:ext uri="{9D8B030D-6E8A-4147-A177-3AD203B41FA5}">
                      <a16:colId xmlns:a16="http://schemas.microsoft.com/office/drawing/2014/main" val="200691785"/>
                    </a:ext>
                  </a:extLst>
                </a:gridCol>
                <a:gridCol w="1138568">
                  <a:extLst>
                    <a:ext uri="{9D8B030D-6E8A-4147-A177-3AD203B41FA5}">
                      <a16:colId xmlns:a16="http://schemas.microsoft.com/office/drawing/2014/main" val="2234522529"/>
                    </a:ext>
                  </a:extLst>
                </a:gridCol>
                <a:gridCol w="1138568">
                  <a:extLst>
                    <a:ext uri="{9D8B030D-6E8A-4147-A177-3AD203B41FA5}">
                      <a16:colId xmlns:a16="http://schemas.microsoft.com/office/drawing/2014/main" val="915771863"/>
                    </a:ext>
                  </a:extLst>
                </a:gridCol>
                <a:gridCol w="1138568">
                  <a:extLst>
                    <a:ext uri="{9D8B030D-6E8A-4147-A177-3AD203B41FA5}">
                      <a16:colId xmlns:a16="http://schemas.microsoft.com/office/drawing/2014/main" val="4116835385"/>
                    </a:ext>
                  </a:extLst>
                </a:gridCol>
                <a:gridCol w="1138568">
                  <a:extLst>
                    <a:ext uri="{9D8B030D-6E8A-4147-A177-3AD203B41FA5}">
                      <a16:colId xmlns:a16="http://schemas.microsoft.com/office/drawing/2014/main" val="872772475"/>
                    </a:ext>
                  </a:extLst>
                </a:gridCol>
              </a:tblGrid>
              <a:tr h="45260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UW</a:t>
                      </a:r>
                      <a:br>
                        <a:rPr lang="en-GB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</a:br>
                      <a:r>
                        <a:rPr lang="en-GB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Year</a:t>
                      </a:r>
                    </a:p>
                  </a:txBody>
                  <a:tcPr marL="4283" marR="4283" marT="42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272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Ultimate Claims - UW Yr</a:t>
                      </a:r>
                      <a:br>
                        <a:rPr lang="en-GB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</a:br>
                      <a:r>
                        <a:rPr lang="en-GB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(A)</a:t>
                      </a:r>
                    </a:p>
                  </a:txBody>
                  <a:tcPr marL="4283" marR="4283" marT="42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272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Written (Ultimate) Premium</a:t>
                      </a:r>
                      <a:br>
                        <a:rPr lang="en-GB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</a:br>
                      <a:r>
                        <a:rPr lang="en-GB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(B)</a:t>
                      </a:r>
                    </a:p>
                  </a:txBody>
                  <a:tcPr marL="4283" marR="4283" marT="42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272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ULR</a:t>
                      </a:r>
                      <a:br>
                        <a:rPr lang="en-GB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</a:br>
                      <a:r>
                        <a:rPr lang="en-GB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(C = A/B)</a:t>
                      </a:r>
                    </a:p>
                  </a:txBody>
                  <a:tcPr marL="4283" marR="4283" marT="42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272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Earned Premium</a:t>
                      </a:r>
                      <a:br>
                        <a:rPr lang="en-GB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</a:br>
                      <a:r>
                        <a:rPr lang="en-GB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(D)</a:t>
                      </a:r>
                    </a:p>
                  </a:txBody>
                  <a:tcPr marL="4283" marR="4283" marT="42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272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Ultimate claims on earned premium</a:t>
                      </a:r>
                      <a:br>
                        <a:rPr lang="en-GB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</a:br>
                      <a:r>
                        <a:rPr lang="en-GB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(E = D x C)</a:t>
                      </a:r>
                    </a:p>
                  </a:txBody>
                  <a:tcPr marL="4283" marR="4283" marT="42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272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Claims Paid</a:t>
                      </a:r>
                      <a:br>
                        <a:rPr lang="en-GB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</a:br>
                      <a:r>
                        <a:rPr lang="en-GB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(F)</a:t>
                      </a:r>
                    </a:p>
                  </a:txBody>
                  <a:tcPr marL="4283" marR="4283" marT="42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272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Claims Reserve</a:t>
                      </a:r>
                      <a:br>
                        <a:rPr lang="en-GB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</a:br>
                      <a:r>
                        <a:rPr lang="en-GB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(G = E-F)</a:t>
                      </a:r>
                    </a:p>
                  </a:txBody>
                  <a:tcPr marL="4283" marR="4283" marT="42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272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4802841"/>
                  </a:ext>
                </a:extLst>
              </a:tr>
              <a:tr h="303136">
                <a:tc>
                  <a:txBody>
                    <a:bodyPr/>
                    <a:lstStyle/>
                    <a:p>
                      <a:pPr algn="ctr" fontAlgn="ctr"/>
                      <a:r>
                        <a:rPr lang="en-KE" sz="1000" b="1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2009</a:t>
                      </a:r>
                    </a:p>
                  </a:txBody>
                  <a:tcPr marL="4283" marR="4283" marT="42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2,745 </a:t>
                      </a:r>
                    </a:p>
                  </a:txBody>
                  <a:tcPr marL="4283" marR="4283" marT="42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4,381 </a:t>
                      </a:r>
                    </a:p>
                  </a:txBody>
                  <a:tcPr marL="4283" marR="4283" marT="42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63%</a:t>
                      </a:r>
                    </a:p>
                  </a:txBody>
                  <a:tcPr marL="4283" marR="4283" marT="42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4,381 </a:t>
                      </a:r>
                    </a:p>
                  </a:txBody>
                  <a:tcPr marL="4283" marR="4283" marT="42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2,745 </a:t>
                      </a:r>
                    </a:p>
                  </a:txBody>
                  <a:tcPr marL="4283" marR="4283" marT="42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2,725</a:t>
                      </a:r>
                    </a:p>
                  </a:txBody>
                  <a:tcPr marL="4283" marR="4283" marT="42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20 </a:t>
                      </a:r>
                    </a:p>
                  </a:txBody>
                  <a:tcPr marL="4283" marR="4283" marT="42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086894"/>
                  </a:ext>
                </a:extLst>
              </a:tr>
              <a:tr h="303136">
                <a:tc>
                  <a:txBody>
                    <a:bodyPr/>
                    <a:lstStyle/>
                    <a:p>
                      <a:pPr algn="ctr" fontAlgn="ctr"/>
                      <a:r>
                        <a:rPr lang="en-KE" sz="1000" b="1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2010</a:t>
                      </a:r>
                    </a:p>
                  </a:txBody>
                  <a:tcPr marL="4283" marR="4283" marT="42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3,733 </a:t>
                      </a:r>
                    </a:p>
                  </a:txBody>
                  <a:tcPr marL="4283" marR="4283" marT="42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4,230 </a:t>
                      </a:r>
                    </a:p>
                  </a:txBody>
                  <a:tcPr marL="4283" marR="4283" marT="42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88%</a:t>
                      </a:r>
                    </a:p>
                  </a:txBody>
                  <a:tcPr marL="4283" marR="4283" marT="42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4,230 </a:t>
                      </a:r>
                    </a:p>
                  </a:txBody>
                  <a:tcPr marL="4283" marR="4283" marT="42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3,733 </a:t>
                      </a:r>
                    </a:p>
                  </a:txBody>
                  <a:tcPr marL="4283" marR="4283" marT="42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3,705 </a:t>
                      </a:r>
                    </a:p>
                  </a:txBody>
                  <a:tcPr marL="4283" marR="4283" marT="42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28 </a:t>
                      </a:r>
                    </a:p>
                  </a:txBody>
                  <a:tcPr marL="4283" marR="4283" marT="42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2264824"/>
                  </a:ext>
                </a:extLst>
              </a:tr>
              <a:tr h="303136">
                <a:tc>
                  <a:txBody>
                    <a:bodyPr/>
                    <a:lstStyle/>
                    <a:p>
                      <a:pPr algn="ctr" fontAlgn="ctr"/>
                      <a:r>
                        <a:rPr lang="en-KE" sz="1000" b="1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2011</a:t>
                      </a:r>
                    </a:p>
                  </a:txBody>
                  <a:tcPr marL="4283" marR="4283" marT="42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3,556 </a:t>
                      </a:r>
                    </a:p>
                  </a:txBody>
                  <a:tcPr marL="4283" marR="4283" marT="42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5,197 </a:t>
                      </a:r>
                    </a:p>
                  </a:txBody>
                  <a:tcPr marL="4283" marR="4283" marT="42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68%</a:t>
                      </a:r>
                    </a:p>
                  </a:txBody>
                  <a:tcPr marL="4283" marR="4283" marT="42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5,197 </a:t>
                      </a:r>
                    </a:p>
                  </a:txBody>
                  <a:tcPr marL="4283" marR="4283" marT="42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3,556 </a:t>
                      </a:r>
                    </a:p>
                  </a:txBody>
                  <a:tcPr marL="4283" marR="4283" marT="42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3,534 </a:t>
                      </a:r>
                    </a:p>
                  </a:txBody>
                  <a:tcPr marL="4283" marR="4283" marT="42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21 </a:t>
                      </a:r>
                    </a:p>
                  </a:txBody>
                  <a:tcPr marL="4283" marR="4283" marT="42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7036548"/>
                  </a:ext>
                </a:extLst>
              </a:tr>
              <a:tr h="303136">
                <a:tc>
                  <a:txBody>
                    <a:bodyPr/>
                    <a:lstStyle/>
                    <a:p>
                      <a:pPr algn="ctr" fontAlgn="ctr"/>
                      <a:r>
                        <a:rPr lang="en-KE" sz="1000" b="1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2012</a:t>
                      </a:r>
                    </a:p>
                  </a:txBody>
                  <a:tcPr marL="4283" marR="4283" marT="42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3,591 </a:t>
                      </a:r>
                    </a:p>
                  </a:txBody>
                  <a:tcPr marL="4283" marR="4283" marT="42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6,661 </a:t>
                      </a:r>
                    </a:p>
                  </a:txBody>
                  <a:tcPr marL="4283" marR="4283" marT="42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54%</a:t>
                      </a:r>
                    </a:p>
                  </a:txBody>
                  <a:tcPr marL="4283" marR="4283" marT="42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6,661 </a:t>
                      </a:r>
                    </a:p>
                  </a:txBody>
                  <a:tcPr marL="4283" marR="4283" marT="42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3,591 </a:t>
                      </a:r>
                    </a:p>
                  </a:txBody>
                  <a:tcPr marL="4283" marR="4283" marT="42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3,563 </a:t>
                      </a:r>
                    </a:p>
                  </a:txBody>
                  <a:tcPr marL="4283" marR="4283" marT="42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28 </a:t>
                      </a:r>
                    </a:p>
                  </a:txBody>
                  <a:tcPr marL="4283" marR="4283" marT="42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8076952"/>
                  </a:ext>
                </a:extLst>
              </a:tr>
              <a:tr h="303136">
                <a:tc>
                  <a:txBody>
                    <a:bodyPr/>
                    <a:lstStyle/>
                    <a:p>
                      <a:pPr algn="ctr" fontAlgn="ctr"/>
                      <a:r>
                        <a:rPr lang="en-KE" sz="1000" b="1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2013</a:t>
                      </a:r>
                    </a:p>
                  </a:txBody>
                  <a:tcPr marL="4283" marR="4283" marT="42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2,964 </a:t>
                      </a:r>
                    </a:p>
                  </a:txBody>
                  <a:tcPr marL="4283" marR="4283" marT="42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6,033 </a:t>
                      </a:r>
                    </a:p>
                  </a:txBody>
                  <a:tcPr marL="4283" marR="4283" marT="42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49%</a:t>
                      </a:r>
                    </a:p>
                  </a:txBody>
                  <a:tcPr marL="4283" marR="4283" marT="42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6,033 </a:t>
                      </a:r>
                    </a:p>
                  </a:txBody>
                  <a:tcPr marL="4283" marR="4283" marT="42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2,964 </a:t>
                      </a:r>
                    </a:p>
                  </a:txBody>
                  <a:tcPr marL="4283" marR="4283" marT="42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2,938 </a:t>
                      </a:r>
                    </a:p>
                  </a:txBody>
                  <a:tcPr marL="4283" marR="4283" marT="42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25 </a:t>
                      </a:r>
                    </a:p>
                  </a:txBody>
                  <a:tcPr marL="4283" marR="4283" marT="42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545333"/>
                  </a:ext>
                </a:extLst>
              </a:tr>
              <a:tr h="303136">
                <a:tc>
                  <a:txBody>
                    <a:bodyPr/>
                    <a:lstStyle/>
                    <a:p>
                      <a:pPr algn="ctr" fontAlgn="ctr"/>
                      <a:r>
                        <a:rPr lang="en-KE" sz="1000" b="1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2014</a:t>
                      </a:r>
                    </a:p>
                  </a:txBody>
                  <a:tcPr marL="4283" marR="4283" marT="42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2,558 </a:t>
                      </a:r>
                    </a:p>
                  </a:txBody>
                  <a:tcPr marL="4283" marR="4283" marT="42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5,655 </a:t>
                      </a:r>
                    </a:p>
                  </a:txBody>
                  <a:tcPr marL="4283" marR="4283" marT="42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45%</a:t>
                      </a:r>
                    </a:p>
                  </a:txBody>
                  <a:tcPr marL="4283" marR="4283" marT="42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5,655 </a:t>
                      </a:r>
                    </a:p>
                  </a:txBody>
                  <a:tcPr marL="4283" marR="4283" marT="42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2,558 </a:t>
                      </a:r>
                    </a:p>
                  </a:txBody>
                  <a:tcPr marL="4283" marR="4283" marT="42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2,531 </a:t>
                      </a:r>
                    </a:p>
                  </a:txBody>
                  <a:tcPr marL="4283" marR="4283" marT="42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27 </a:t>
                      </a:r>
                    </a:p>
                  </a:txBody>
                  <a:tcPr marL="4283" marR="4283" marT="42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9904949"/>
                  </a:ext>
                </a:extLst>
              </a:tr>
              <a:tr h="303136">
                <a:tc>
                  <a:txBody>
                    <a:bodyPr/>
                    <a:lstStyle/>
                    <a:p>
                      <a:pPr algn="ctr" fontAlgn="ctr"/>
                      <a:r>
                        <a:rPr lang="en-KE" sz="1000" b="1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2015</a:t>
                      </a:r>
                    </a:p>
                  </a:txBody>
                  <a:tcPr marL="4283" marR="4283" marT="42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3,388 </a:t>
                      </a:r>
                    </a:p>
                  </a:txBody>
                  <a:tcPr marL="4283" marR="4283" marT="42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6,048 </a:t>
                      </a:r>
                    </a:p>
                  </a:txBody>
                  <a:tcPr marL="4283" marR="4283" marT="42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56%</a:t>
                      </a:r>
                    </a:p>
                  </a:txBody>
                  <a:tcPr marL="4283" marR="4283" marT="42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6,048 </a:t>
                      </a:r>
                    </a:p>
                  </a:txBody>
                  <a:tcPr marL="4283" marR="4283" marT="42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3,388 </a:t>
                      </a:r>
                    </a:p>
                  </a:txBody>
                  <a:tcPr marL="4283" marR="4283" marT="42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3,345 </a:t>
                      </a:r>
                    </a:p>
                  </a:txBody>
                  <a:tcPr marL="4283" marR="4283" marT="42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43 </a:t>
                      </a:r>
                    </a:p>
                  </a:txBody>
                  <a:tcPr marL="4283" marR="4283" marT="42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8851424"/>
                  </a:ext>
                </a:extLst>
              </a:tr>
              <a:tr h="303136">
                <a:tc>
                  <a:txBody>
                    <a:bodyPr/>
                    <a:lstStyle/>
                    <a:p>
                      <a:pPr algn="ctr" fontAlgn="ctr"/>
                      <a:r>
                        <a:rPr lang="en-KE" sz="1000" b="1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2016</a:t>
                      </a:r>
                    </a:p>
                  </a:txBody>
                  <a:tcPr marL="4283" marR="4283" marT="42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4,133 </a:t>
                      </a:r>
                    </a:p>
                  </a:txBody>
                  <a:tcPr marL="4283" marR="4283" marT="42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6,000 </a:t>
                      </a:r>
                    </a:p>
                  </a:txBody>
                  <a:tcPr marL="4283" marR="4283" marT="42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69%</a:t>
                      </a:r>
                    </a:p>
                  </a:txBody>
                  <a:tcPr marL="4283" marR="4283" marT="42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6,000 </a:t>
                      </a:r>
                    </a:p>
                  </a:txBody>
                  <a:tcPr marL="4283" marR="4283" marT="42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4,133 </a:t>
                      </a:r>
                    </a:p>
                  </a:txBody>
                  <a:tcPr marL="4283" marR="4283" marT="42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4,057 </a:t>
                      </a:r>
                    </a:p>
                  </a:txBody>
                  <a:tcPr marL="4283" marR="4283" marT="42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77 </a:t>
                      </a:r>
                    </a:p>
                  </a:txBody>
                  <a:tcPr marL="4283" marR="4283" marT="42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8156843"/>
                  </a:ext>
                </a:extLst>
              </a:tr>
              <a:tr h="303136">
                <a:tc>
                  <a:txBody>
                    <a:bodyPr/>
                    <a:lstStyle/>
                    <a:p>
                      <a:pPr algn="ctr" fontAlgn="ctr"/>
                      <a:r>
                        <a:rPr lang="en-KE" sz="1000" b="1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2017</a:t>
                      </a:r>
                    </a:p>
                  </a:txBody>
                  <a:tcPr marL="4283" marR="4283" marT="42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6,799 </a:t>
                      </a:r>
                    </a:p>
                  </a:txBody>
                  <a:tcPr marL="4283" marR="4283" marT="42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5,928 </a:t>
                      </a:r>
                    </a:p>
                  </a:txBody>
                  <a:tcPr marL="4283" marR="4283" marT="42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115%</a:t>
                      </a:r>
                    </a:p>
                  </a:txBody>
                  <a:tcPr marL="4283" marR="4283" marT="42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5,928 </a:t>
                      </a:r>
                    </a:p>
                  </a:txBody>
                  <a:tcPr marL="4283" marR="4283" marT="42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6,799 </a:t>
                      </a:r>
                    </a:p>
                  </a:txBody>
                  <a:tcPr marL="4283" marR="4283" marT="42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6,634 </a:t>
                      </a:r>
                    </a:p>
                  </a:txBody>
                  <a:tcPr marL="4283" marR="4283" marT="42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165 </a:t>
                      </a:r>
                    </a:p>
                  </a:txBody>
                  <a:tcPr marL="4283" marR="4283" marT="42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1095984"/>
                  </a:ext>
                </a:extLst>
              </a:tr>
              <a:tr h="303136">
                <a:tc>
                  <a:txBody>
                    <a:bodyPr/>
                    <a:lstStyle/>
                    <a:p>
                      <a:pPr algn="ctr" fontAlgn="ctr"/>
                      <a:r>
                        <a:rPr lang="en-KE" sz="1000" b="1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2018</a:t>
                      </a:r>
                    </a:p>
                  </a:txBody>
                  <a:tcPr marL="4283" marR="4283" marT="42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5,126 </a:t>
                      </a:r>
                    </a:p>
                  </a:txBody>
                  <a:tcPr marL="4283" marR="4283" marT="42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5,994 </a:t>
                      </a:r>
                    </a:p>
                  </a:txBody>
                  <a:tcPr marL="4283" marR="4283" marT="42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86%</a:t>
                      </a:r>
                    </a:p>
                  </a:txBody>
                  <a:tcPr marL="4283" marR="4283" marT="42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5,994 </a:t>
                      </a:r>
                    </a:p>
                  </a:txBody>
                  <a:tcPr marL="4283" marR="4283" marT="42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5,126 </a:t>
                      </a:r>
                    </a:p>
                  </a:txBody>
                  <a:tcPr marL="4283" marR="4283" marT="42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4,908 </a:t>
                      </a:r>
                    </a:p>
                  </a:txBody>
                  <a:tcPr marL="4283" marR="4283" marT="42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218 </a:t>
                      </a:r>
                    </a:p>
                  </a:txBody>
                  <a:tcPr marL="4283" marR="4283" marT="42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5102308"/>
                  </a:ext>
                </a:extLst>
              </a:tr>
              <a:tr h="303136">
                <a:tc>
                  <a:txBody>
                    <a:bodyPr/>
                    <a:lstStyle/>
                    <a:p>
                      <a:pPr algn="ctr" fontAlgn="ctr"/>
                      <a:r>
                        <a:rPr lang="en-KE" sz="1000" b="1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2019</a:t>
                      </a:r>
                    </a:p>
                  </a:txBody>
                  <a:tcPr marL="4283" marR="4283" marT="42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6,354 </a:t>
                      </a:r>
                    </a:p>
                  </a:txBody>
                  <a:tcPr marL="4283" marR="4283" marT="42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7,452 </a:t>
                      </a:r>
                    </a:p>
                  </a:txBody>
                  <a:tcPr marL="4283" marR="4283" marT="42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85%</a:t>
                      </a:r>
                    </a:p>
                  </a:txBody>
                  <a:tcPr marL="4283" marR="4283" marT="42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7,452 </a:t>
                      </a:r>
                    </a:p>
                  </a:txBody>
                  <a:tcPr marL="4283" marR="4283" marT="42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6,354 </a:t>
                      </a:r>
                    </a:p>
                  </a:txBody>
                  <a:tcPr marL="4283" marR="4283" marT="42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5,967 </a:t>
                      </a:r>
                    </a:p>
                  </a:txBody>
                  <a:tcPr marL="4283" marR="4283" marT="42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387 </a:t>
                      </a:r>
                    </a:p>
                  </a:txBody>
                  <a:tcPr marL="4283" marR="4283" marT="42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4336867"/>
                  </a:ext>
                </a:extLst>
              </a:tr>
              <a:tr h="303136">
                <a:tc>
                  <a:txBody>
                    <a:bodyPr/>
                    <a:lstStyle/>
                    <a:p>
                      <a:pPr algn="ctr" fontAlgn="ctr"/>
                      <a:r>
                        <a:rPr lang="en-KE" sz="1000" b="1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2020</a:t>
                      </a:r>
                    </a:p>
                  </a:txBody>
                  <a:tcPr marL="4283" marR="4283" marT="42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5,582 </a:t>
                      </a:r>
                    </a:p>
                  </a:txBody>
                  <a:tcPr marL="4283" marR="4283" marT="42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8,246 </a:t>
                      </a:r>
                    </a:p>
                  </a:txBody>
                  <a:tcPr marL="4283" marR="4283" marT="42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68%</a:t>
                      </a:r>
                    </a:p>
                  </a:txBody>
                  <a:tcPr marL="4283" marR="4283" marT="42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8,246 </a:t>
                      </a:r>
                    </a:p>
                  </a:txBody>
                  <a:tcPr marL="4283" marR="4283" marT="42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5,582 </a:t>
                      </a:r>
                    </a:p>
                  </a:txBody>
                  <a:tcPr marL="4283" marR="4283" marT="42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5,124 </a:t>
                      </a:r>
                    </a:p>
                  </a:txBody>
                  <a:tcPr marL="4283" marR="4283" marT="42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458 </a:t>
                      </a:r>
                    </a:p>
                  </a:txBody>
                  <a:tcPr marL="4283" marR="4283" marT="42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1721879"/>
                  </a:ext>
                </a:extLst>
              </a:tr>
              <a:tr h="303136">
                <a:tc>
                  <a:txBody>
                    <a:bodyPr/>
                    <a:lstStyle/>
                    <a:p>
                      <a:pPr algn="ctr" fontAlgn="ctr"/>
                      <a:r>
                        <a:rPr lang="en-KE" sz="1000" b="1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2021</a:t>
                      </a:r>
                    </a:p>
                  </a:txBody>
                  <a:tcPr marL="4283" marR="4283" marT="42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6,504 </a:t>
                      </a:r>
                    </a:p>
                  </a:txBody>
                  <a:tcPr marL="4283" marR="4283" marT="42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8,939 </a:t>
                      </a:r>
                    </a:p>
                  </a:txBody>
                  <a:tcPr marL="4283" marR="4283" marT="42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73%</a:t>
                      </a:r>
                    </a:p>
                  </a:txBody>
                  <a:tcPr marL="4283" marR="4283" marT="42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8,939 </a:t>
                      </a:r>
                    </a:p>
                  </a:txBody>
                  <a:tcPr marL="4283" marR="4283" marT="42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6,504 </a:t>
                      </a:r>
                    </a:p>
                  </a:txBody>
                  <a:tcPr marL="4283" marR="4283" marT="42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5,623 </a:t>
                      </a:r>
                    </a:p>
                  </a:txBody>
                  <a:tcPr marL="4283" marR="4283" marT="42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881 </a:t>
                      </a:r>
                    </a:p>
                  </a:txBody>
                  <a:tcPr marL="4283" marR="4283" marT="42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0533344"/>
                  </a:ext>
                </a:extLst>
              </a:tr>
              <a:tr h="303136">
                <a:tc>
                  <a:txBody>
                    <a:bodyPr/>
                    <a:lstStyle/>
                    <a:p>
                      <a:pPr algn="ctr" fontAlgn="ctr"/>
                      <a:r>
                        <a:rPr lang="en-KE" sz="1000" b="1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2022</a:t>
                      </a:r>
                    </a:p>
                  </a:txBody>
                  <a:tcPr marL="4283" marR="4283" marT="42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6,696 </a:t>
                      </a:r>
                    </a:p>
                  </a:txBody>
                  <a:tcPr marL="4283" marR="4283" marT="42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9,955 </a:t>
                      </a:r>
                    </a:p>
                  </a:txBody>
                  <a:tcPr marL="4283" marR="4283" marT="42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67%</a:t>
                      </a:r>
                    </a:p>
                  </a:txBody>
                  <a:tcPr marL="4283" marR="4283" marT="42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9,955 </a:t>
                      </a:r>
                    </a:p>
                  </a:txBody>
                  <a:tcPr marL="4283" marR="4283" marT="42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6,696 </a:t>
                      </a:r>
                    </a:p>
                  </a:txBody>
                  <a:tcPr marL="4283" marR="4283" marT="42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4,707 </a:t>
                      </a:r>
                    </a:p>
                  </a:txBody>
                  <a:tcPr marL="4283" marR="4283" marT="42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1,989 </a:t>
                      </a:r>
                    </a:p>
                  </a:txBody>
                  <a:tcPr marL="4283" marR="4283" marT="42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4165282"/>
                  </a:ext>
                </a:extLst>
              </a:tr>
              <a:tr h="303136">
                <a:tc>
                  <a:txBody>
                    <a:bodyPr/>
                    <a:lstStyle/>
                    <a:p>
                      <a:pPr algn="ctr" fontAlgn="ctr"/>
                      <a:r>
                        <a:rPr lang="en-KE" sz="1000" b="1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2023</a:t>
                      </a:r>
                    </a:p>
                  </a:txBody>
                  <a:tcPr marL="4283" marR="4283" marT="42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7,070 </a:t>
                      </a:r>
                    </a:p>
                  </a:txBody>
                  <a:tcPr marL="4283" marR="4283" marT="42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10,898 </a:t>
                      </a:r>
                    </a:p>
                  </a:txBody>
                  <a:tcPr marL="4283" marR="4283" marT="42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65%</a:t>
                      </a:r>
                    </a:p>
                  </a:txBody>
                  <a:tcPr marL="4283" marR="4283" marT="42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10,898 </a:t>
                      </a:r>
                    </a:p>
                  </a:txBody>
                  <a:tcPr marL="4283" marR="4283" marT="42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7,070 </a:t>
                      </a:r>
                    </a:p>
                  </a:txBody>
                  <a:tcPr marL="4283" marR="4283" marT="42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2,390 </a:t>
                      </a:r>
                    </a:p>
                  </a:txBody>
                  <a:tcPr marL="4283" marR="4283" marT="42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4,680 </a:t>
                      </a:r>
                    </a:p>
                  </a:txBody>
                  <a:tcPr marL="4283" marR="4283" marT="42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3445395"/>
                  </a:ext>
                </a:extLst>
              </a:tr>
              <a:tr h="303136">
                <a:tc>
                  <a:txBody>
                    <a:bodyPr/>
                    <a:lstStyle/>
                    <a:p>
                      <a:pPr algn="ctr" fontAlgn="ctr"/>
                      <a:r>
                        <a:rPr lang="en-KE" sz="1000" b="1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2024</a:t>
                      </a:r>
                    </a:p>
                  </a:txBody>
                  <a:tcPr marL="4283" marR="4283" marT="42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8,755 </a:t>
                      </a:r>
                    </a:p>
                  </a:txBody>
                  <a:tcPr marL="4283" marR="4283" marT="42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11,438 </a:t>
                      </a:r>
                    </a:p>
                  </a:txBody>
                  <a:tcPr marL="4283" marR="4283" marT="42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77%</a:t>
                      </a:r>
                    </a:p>
                  </a:txBody>
                  <a:tcPr marL="4283" marR="4283" marT="42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7,542 </a:t>
                      </a:r>
                    </a:p>
                  </a:txBody>
                  <a:tcPr marL="4283" marR="4283" marT="42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5,773 </a:t>
                      </a:r>
                    </a:p>
                  </a:txBody>
                  <a:tcPr marL="4283" marR="4283" marT="42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430 </a:t>
                      </a:r>
                    </a:p>
                  </a:txBody>
                  <a:tcPr marL="4283" marR="4283" marT="42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5,342 </a:t>
                      </a:r>
                    </a:p>
                  </a:txBody>
                  <a:tcPr marL="4283" marR="4283" marT="42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5093658"/>
                  </a:ext>
                </a:extLst>
              </a:tr>
              <a:tr h="303136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TOTAL</a:t>
                      </a:r>
                    </a:p>
                  </a:txBody>
                  <a:tcPr marL="4283" marR="4283" marT="42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272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79,554 </a:t>
                      </a:r>
                    </a:p>
                  </a:txBody>
                  <a:tcPr marL="4283" marR="4283" marT="42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272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  113,055 </a:t>
                      </a:r>
                    </a:p>
                  </a:txBody>
                  <a:tcPr marL="4283" marR="4283" marT="42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272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4283" marR="4283" marT="42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272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109,159 </a:t>
                      </a:r>
                    </a:p>
                  </a:txBody>
                  <a:tcPr marL="4283" marR="4283" marT="42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272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76,572 </a:t>
                      </a:r>
                    </a:p>
                  </a:txBody>
                  <a:tcPr marL="4283" marR="4283" marT="42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272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62,182 </a:t>
                      </a:r>
                    </a:p>
                  </a:txBody>
                  <a:tcPr marL="4283" marR="4283" marT="42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272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14,390 </a:t>
                      </a:r>
                    </a:p>
                  </a:txBody>
                  <a:tcPr marL="4283" marR="4283" marT="42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272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49403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31188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0AE1EF-7947-4ED1-9C30-4A9659C1D3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02394-9831-1BF8-A076-CC99949FD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28181968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A6A2F7-4452-F5CF-2761-C0A6C6645F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66BC8-560A-3924-AFE7-BB41F6F07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14E1D4-49B4-40B0-C2C7-73760A1D26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Underwriting year triangles</a:t>
            </a:r>
          </a:p>
          <a:p>
            <a:r>
              <a:rPr lang="en-US" dirty="0"/>
              <a:t>Can be used for:</a:t>
            </a:r>
          </a:p>
          <a:p>
            <a:pPr lvl="1"/>
            <a:r>
              <a:rPr lang="en-US" dirty="0"/>
              <a:t>Product review</a:t>
            </a:r>
          </a:p>
          <a:p>
            <a:pPr lvl="1"/>
            <a:r>
              <a:rPr lang="en-US" dirty="0"/>
              <a:t>Aligning with IFRS 17 groups</a:t>
            </a:r>
          </a:p>
          <a:p>
            <a:r>
              <a:rPr lang="en-US" dirty="0"/>
              <a:t>Require additional analysis to:</a:t>
            </a:r>
          </a:p>
          <a:p>
            <a:pPr lvl="1"/>
            <a:r>
              <a:rPr lang="en-US" dirty="0"/>
              <a:t>Remove LRC claims</a:t>
            </a:r>
          </a:p>
          <a:p>
            <a:pPr lvl="1"/>
            <a:r>
              <a:rPr lang="en-US" dirty="0"/>
              <a:t>Calculate past service for IFRS 17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32346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5D86B5-9A12-D4D7-28AF-39A296A3E2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F2C25-7F68-30C5-B32D-E897DC4C4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Reinsurance Working Party</a:t>
            </a:r>
          </a:p>
        </p:txBody>
      </p:sp>
    </p:spTree>
    <p:extLst>
      <p:ext uri="{BB962C8B-B14F-4D97-AF65-F5344CB8AC3E}">
        <p14:creationId xmlns:p14="http://schemas.microsoft.com/office/powerpoint/2010/main" val="32522723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5FBFE1-97BD-481A-B990-0037A2A859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688FD84-E86F-FA1E-238F-F0A38596D516}"/>
              </a:ext>
            </a:extLst>
          </p:cNvPr>
          <p:cNvSpPr txBox="1"/>
          <p:nvPr/>
        </p:nvSpPr>
        <p:spPr>
          <a:xfrm>
            <a:off x="2960914" y="174171"/>
            <a:ext cx="923108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Who are we?</a:t>
            </a:r>
          </a:p>
          <a:p>
            <a:br>
              <a:rPr lang="en-GB" sz="2400" dirty="0"/>
            </a:br>
            <a:r>
              <a:rPr lang="en-GB" sz="2400" dirty="0"/>
              <a:t>A working party comprised mainly of actuaries working in reinsurance companies, though </a:t>
            </a:r>
            <a:r>
              <a:rPr lang="en-GB" sz="2400" b="1" dirty="0"/>
              <a:t>membership is open to all interested professionals.</a:t>
            </a:r>
          </a:p>
          <a:p>
            <a:endParaRPr lang="en-GB" sz="2400" dirty="0"/>
          </a:p>
          <a:p>
            <a:r>
              <a:rPr lang="en-GB" sz="2400" b="1" dirty="0"/>
              <a:t>Membership</a:t>
            </a:r>
            <a:br>
              <a:rPr lang="en-GB" sz="2400" dirty="0"/>
            </a:br>
            <a:r>
              <a:rPr lang="en-GB" sz="2400" dirty="0"/>
              <a:t>Currently, we have about </a:t>
            </a:r>
            <a:r>
              <a:rPr lang="en-GB" sz="2400" b="1" dirty="0"/>
              <a:t>20 registered members</a:t>
            </a:r>
            <a:r>
              <a:rPr lang="en-GB" sz="2400" dirty="0"/>
              <a:t>, including </a:t>
            </a:r>
            <a:r>
              <a:rPr lang="en-GB" sz="2400" b="1" dirty="0"/>
              <a:t>one member based in the diaspora</a:t>
            </a:r>
            <a:r>
              <a:rPr lang="en-GB" sz="2400" dirty="0"/>
              <a:t>.</a:t>
            </a:r>
          </a:p>
          <a:p>
            <a:endParaRPr lang="en-GB" sz="2400" dirty="0"/>
          </a:p>
          <a:p>
            <a:r>
              <a:rPr lang="en-GB" sz="2400" b="1" dirty="0"/>
              <a:t>Leadership</a:t>
            </a:r>
            <a:endParaRPr lang="en-GB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2400" b="1" dirty="0"/>
              <a:t>Mary Ndaba</a:t>
            </a:r>
            <a:r>
              <a:rPr lang="en-GB" sz="2400" dirty="0"/>
              <a:t> – Chairlady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b="1" dirty="0" err="1"/>
              <a:t>Bethwel</a:t>
            </a:r>
            <a:r>
              <a:rPr lang="en-GB" sz="2400" b="1" dirty="0"/>
              <a:t> Maina</a:t>
            </a:r>
            <a:r>
              <a:rPr lang="en-GB" sz="2400" dirty="0"/>
              <a:t> – Vice Chair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b="1" dirty="0"/>
              <a:t>Joseph Gikuiyu</a:t>
            </a:r>
            <a:r>
              <a:rPr lang="en-GB" sz="2400" dirty="0"/>
              <a:t> – Secretary</a:t>
            </a:r>
          </a:p>
          <a:p>
            <a:br>
              <a:rPr lang="en-GB" sz="2400" dirty="0"/>
            </a:br>
            <a:br>
              <a:rPr lang="en-US" sz="2400" dirty="0"/>
            </a:br>
            <a:endParaRPr lang="en-KE" sz="2400" dirty="0"/>
          </a:p>
        </p:txBody>
      </p:sp>
    </p:spTree>
    <p:extLst>
      <p:ext uri="{BB962C8B-B14F-4D97-AF65-F5344CB8AC3E}">
        <p14:creationId xmlns:p14="http://schemas.microsoft.com/office/powerpoint/2010/main" val="27744675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588490-A33D-5839-9BD0-0C82F89406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F7882B5-613A-8FB6-7121-E73CC260D4F7}"/>
              </a:ext>
            </a:extLst>
          </p:cNvPr>
          <p:cNvSpPr txBox="1"/>
          <p:nvPr/>
        </p:nvSpPr>
        <p:spPr>
          <a:xfrm>
            <a:off x="2960914" y="174171"/>
            <a:ext cx="923108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🔹 What we do </a:t>
            </a:r>
          </a:p>
          <a:p>
            <a:br>
              <a:rPr lang="en-GB" sz="2400" dirty="0"/>
            </a:br>
            <a:r>
              <a:rPr lang="en-GB" sz="2400" dirty="0"/>
              <a:t>We discuss and share insights on </a:t>
            </a:r>
            <a:r>
              <a:rPr lang="en-GB" sz="2400" b="1" dirty="0"/>
              <a:t>emerging issues and developments</a:t>
            </a:r>
            <a:r>
              <a:rPr lang="en-GB" sz="2400" dirty="0"/>
              <a:t> affecting the reinsurance industry and actuarial practice, including:</a:t>
            </a:r>
          </a:p>
          <a:p>
            <a:endParaRPr lang="en-GB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b="1" dirty="0"/>
              <a:t>Retrocession </a:t>
            </a:r>
            <a:r>
              <a:rPr lang="en-GB" sz="2400" dirty="0"/>
              <a:t>optimization</a:t>
            </a:r>
            <a:endParaRPr lang="en-GB" sz="2400" b="1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b="1" dirty="0"/>
              <a:t>Catastrophe and earthquake modelling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b="1" dirty="0"/>
              <a:t>Integration of AI</a:t>
            </a:r>
            <a:r>
              <a:rPr lang="en-GB" sz="2400" dirty="0"/>
              <a:t> in actuarial and reinsurance work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b="1" dirty="0"/>
              <a:t>Capital modelling</a:t>
            </a:r>
            <a:r>
              <a:rPr lang="en-GB" sz="2400" dirty="0"/>
              <a:t> specific to reinsurers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b="1" dirty="0"/>
              <a:t>Best reserving practices</a:t>
            </a:r>
            <a:r>
              <a:rPr lang="en-GB" sz="2400" dirty="0"/>
              <a:t> – understanding variations despite shared risks/treaties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b="1" dirty="0"/>
              <a:t>Tax implications</a:t>
            </a:r>
            <a:r>
              <a:rPr lang="en-GB" sz="2400" dirty="0"/>
              <a:t> on reinsurance pricing</a:t>
            </a:r>
          </a:p>
          <a:p>
            <a:br>
              <a:rPr lang="en-US" sz="2400" dirty="0"/>
            </a:br>
            <a:r>
              <a:rPr lang="en-GB" sz="2400" dirty="0"/>
              <a:t>We shall have an upcoming webinar to dive deeper into </a:t>
            </a:r>
            <a:r>
              <a:rPr lang="en-GB" sz="2400"/>
              <a:t>this topic.</a:t>
            </a:r>
            <a:endParaRPr lang="en-GB" sz="2400" dirty="0"/>
          </a:p>
          <a:p>
            <a:endParaRPr lang="en-KE" sz="2400" dirty="0"/>
          </a:p>
        </p:txBody>
      </p:sp>
    </p:spTree>
    <p:extLst>
      <p:ext uri="{BB962C8B-B14F-4D97-AF65-F5344CB8AC3E}">
        <p14:creationId xmlns:p14="http://schemas.microsoft.com/office/powerpoint/2010/main" val="31795042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6AB53E-788B-2EE4-4B14-0030FE6D06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15702-1C37-561D-26E4-EE6EB32BA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 &amp; 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6131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CF85A3-80EC-FDE7-07F7-57CA84719E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2DD44-DCAA-C09A-DE00-103BD56FB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Underwriting Year Reserving Matters</a:t>
            </a:r>
          </a:p>
        </p:txBody>
      </p:sp>
    </p:spTree>
    <p:extLst>
      <p:ext uri="{BB962C8B-B14F-4D97-AF65-F5344CB8AC3E}">
        <p14:creationId xmlns:p14="http://schemas.microsoft.com/office/powerpoint/2010/main" val="2379685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C099EB-1CD8-533F-CFAA-24C9281F33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BE570AB3-C143-5F4C-DCEA-B05F943E8DD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9787361"/>
              </p:ext>
            </p:extLst>
          </p:nvPr>
        </p:nvGraphicFramePr>
        <p:xfrm>
          <a:off x="2885813" y="1219344"/>
          <a:ext cx="8749717" cy="4418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995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021A9F-955A-3242-E17A-333FC0CE85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7186D3D1-4B3C-41AF-A52D-2B7068C97D9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0592077"/>
              </p:ext>
            </p:extLst>
          </p:nvPr>
        </p:nvGraphicFramePr>
        <p:xfrm>
          <a:off x="2887200" y="1220400"/>
          <a:ext cx="8751600" cy="441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6472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BB9E01-13C6-505E-C604-FF56066A47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6C054-754D-D2ED-4FEA-3A6B72DC5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Underwriting Year Reserving Matters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E2B6D1-66DD-B031-0707-BA25567D49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5455" y="2754085"/>
            <a:ext cx="8594024" cy="3422877"/>
          </a:xfrm>
        </p:spPr>
        <p:txBody>
          <a:bodyPr>
            <a:normAutofit/>
          </a:bodyPr>
          <a:lstStyle/>
          <a:p>
            <a:pPr algn="just"/>
            <a:r>
              <a:rPr lang="en-GB" dirty="0"/>
              <a:t>(Re)insurance pricing and product review</a:t>
            </a:r>
          </a:p>
          <a:p>
            <a:pPr algn="just"/>
            <a:r>
              <a:rPr lang="en-GB" dirty="0"/>
              <a:t>Compatible with IFRS 17 groups</a:t>
            </a:r>
          </a:p>
          <a:p>
            <a:pPr algn="just"/>
            <a:r>
              <a:rPr lang="en-GB" dirty="0"/>
              <a:t>There was demand for this topic</a:t>
            </a:r>
          </a:p>
          <a:p>
            <a:pPr algn="just"/>
            <a:r>
              <a:rPr lang="en-GB" dirty="0"/>
              <a:t>Reserving is important for Financial Resilience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b="1" dirty="0"/>
              <a:t>Note: Core actuarial exams (CT6/CM2) focus on accident year reserving, not underwriting year reserving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4333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6A0B4D-2C8C-E1F2-9EE2-730C425A26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97CA2-499E-960B-7F0D-2F4A7833A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5456" y="1148897"/>
            <a:ext cx="7968343" cy="1325563"/>
          </a:xfrm>
        </p:spPr>
        <p:txBody>
          <a:bodyPr/>
          <a:lstStyle/>
          <a:p>
            <a:r>
              <a:rPr lang="en-GB" dirty="0"/>
              <a:t>Underwriting vs Accident Year Reserving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D3D0DBB-845B-60DA-3310-DB2D4BFBBB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3117340"/>
              </p:ext>
            </p:extLst>
          </p:nvPr>
        </p:nvGraphicFramePr>
        <p:xfrm>
          <a:off x="3386138" y="1554686"/>
          <a:ext cx="8501062" cy="3422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Left Brace 5">
            <a:extLst>
              <a:ext uri="{FF2B5EF4-FFF2-40B4-BE49-F238E27FC236}">
                <a16:creationId xmlns:a16="http://schemas.microsoft.com/office/drawing/2014/main" id="{EDD9695B-DDCB-C7D6-5B7B-E2CCD0F118AF}"/>
              </a:ext>
            </a:extLst>
          </p:cNvPr>
          <p:cNvSpPr/>
          <p:nvPr/>
        </p:nvSpPr>
        <p:spPr>
          <a:xfrm rot="16200000">
            <a:off x="9011875" y="1566640"/>
            <a:ext cx="457199" cy="5461235"/>
          </a:xfrm>
          <a:prstGeom prst="leftBrace">
            <a:avLst/>
          </a:prstGeom>
          <a:ln w="57150">
            <a:solidFill>
              <a:srgbClr val="A727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Left Brace 6">
            <a:extLst>
              <a:ext uri="{FF2B5EF4-FFF2-40B4-BE49-F238E27FC236}">
                <a16:creationId xmlns:a16="http://schemas.microsoft.com/office/drawing/2014/main" id="{DB21A02B-24D6-1C24-04E0-43D16834EC1E}"/>
              </a:ext>
            </a:extLst>
          </p:cNvPr>
          <p:cNvSpPr/>
          <p:nvPr/>
        </p:nvSpPr>
        <p:spPr>
          <a:xfrm rot="16200000">
            <a:off x="7460610" y="1277727"/>
            <a:ext cx="457199" cy="8395981"/>
          </a:xfrm>
          <a:prstGeom prst="leftBrace">
            <a:avLst/>
          </a:prstGeom>
          <a:ln w="57150">
            <a:solidFill>
              <a:srgbClr val="A727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8D4EC4-96C6-8815-9FA0-259CA2C7449A}"/>
              </a:ext>
            </a:extLst>
          </p:cNvPr>
          <p:cNvSpPr txBox="1"/>
          <p:nvPr/>
        </p:nvSpPr>
        <p:spPr>
          <a:xfrm>
            <a:off x="7361238" y="4501685"/>
            <a:ext cx="4345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A72727"/>
                </a:solidFill>
              </a:rPr>
              <a:t>Accident Year Reserving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0565DA-2541-41C2-5AEE-BDD583EF79F3}"/>
              </a:ext>
            </a:extLst>
          </p:cNvPr>
          <p:cNvSpPr txBox="1"/>
          <p:nvPr/>
        </p:nvSpPr>
        <p:spPr>
          <a:xfrm>
            <a:off x="5626115" y="5679150"/>
            <a:ext cx="480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A72727"/>
                </a:solidFill>
              </a:rPr>
              <a:t>Underwriting Year Reserving</a:t>
            </a:r>
          </a:p>
        </p:txBody>
      </p:sp>
    </p:spTree>
    <p:extLst>
      <p:ext uri="{BB962C8B-B14F-4D97-AF65-F5344CB8AC3E}">
        <p14:creationId xmlns:p14="http://schemas.microsoft.com/office/powerpoint/2010/main" val="3901499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5E7003-6D2E-854A-F5E4-FD97E5A440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FDD50-A0C3-739C-FADA-22AD2F302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Accident Year Reserving</a:t>
            </a:r>
          </a:p>
        </p:txBody>
      </p:sp>
    </p:spTree>
    <p:extLst>
      <p:ext uri="{BB962C8B-B14F-4D97-AF65-F5344CB8AC3E}">
        <p14:creationId xmlns:p14="http://schemas.microsoft.com/office/powerpoint/2010/main" val="2370610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A92A12-BCE7-4DBF-889D-102E79B4A4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2471D-1226-92A0-2BF5-A9A9D4574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Accident Year Reserving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C890A6-30D3-F164-FC2F-0C25246A3F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Simple illustration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1E48974-C8FB-143D-D113-57A605C12B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9796219"/>
              </p:ext>
            </p:extLst>
          </p:nvPr>
        </p:nvGraphicFramePr>
        <p:xfrm>
          <a:off x="3385456" y="3353003"/>
          <a:ext cx="40680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7000">
                  <a:extLst>
                    <a:ext uri="{9D8B030D-6E8A-4147-A177-3AD203B41FA5}">
                      <a16:colId xmlns:a16="http://schemas.microsoft.com/office/drawing/2014/main" val="559648632"/>
                    </a:ext>
                  </a:extLst>
                </a:gridCol>
                <a:gridCol w="1017000">
                  <a:extLst>
                    <a:ext uri="{9D8B030D-6E8A-4147-A177-3AD203B41FA5}">
                      <a16:colId xmlns:a16="http://schemas.microsoft.com/office/drawing/2014/main" val="2525325811"/>
                    </a:ext>
                  </a:extLst>
                </a:gridCol>
                <a:gridCol w="1017000">
                  <a:extLst>
                    <a:ext uri="{9D8B030D-6E8A-4147-A177-3AD203B41FA5}">
                      <a16:colId xmlns:a16="http://schemas.microsoft.com/office/drawing/2014/main" val="915428048"/>
                    </a:ext>
                  </a:extLst>
                </a:gridCol>
                <a:gridCol w="1017000">
                  <a:extLst>
                    <a:ext uri="{9D8B030D-6E8A-4147-A177-3AD203B41FA5}">
                      <a16:colId xmlns:a16="http://schemas.microsoft.com/office/drawing/2014/main" val="7477507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Accident Year</a:t>
                      </a:r>
                    </a:p>
                  </a:txBody>
                  <a:tcPr>
                    <a:solidFill>
                      <a:srgbClr val="A7272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0</a:t>
                      </a:r>
                    </a:p>
                  </a:txBody>
                  <a:tcPr anchor="ctr">
                    <a:solidFill>
                      <a:srgbClr val="A7272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1</a:t>
                      </a:r>
                    </a:p>
                  </a:txBody>
                  <a:tcPr anchor="ctr">
                    <a:solidFill>
                      <a:srgbClr val="A7272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2</a:t>
                      </a:r>
                    </a:p>
                  </a:txBody>
                  <a:tcPr anchor="ctr">
                    <a:solidFill>
                      <a:srgbClr val="A7272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52557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120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120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09346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200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240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GB" dirty="0"/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89971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GB" dirty="0"/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dirty="0"/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98910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Factors</a:t>
                      </a:r>
                    </a:p>
                  </a:txBody>
                  <a:tcPr>
                    <a:solidFill>
                      <a:srgbClr val="A7272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1.2</a:t>
                      </a:r>
                    </a:p>
                  </a:txBody>
                  <a:tcPr anchor="ctr">
                    <a:solidFill>
                      <a:srgbClr val="A7272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1.0</a:t>
                      </a:r>
                    </a:p>
                  </a:txBody>
                  <a:tcPr anchor="ctr">
                    <a:solidFill>
                      <a:srgbClr val="A7272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1.0</a:t>
                      </a:r>
                    </a:p>
                  </a:txBody>
                  <a:tcPr anchor="ctr">
                    <a:solidFill>
                      <a:srgbClr val="A7272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3021919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BE71082-455C-1EC9-8F96-58814B20EF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2778771"/>
              </p:ext>
            </p:extLst>
          </p:nvPr>
        </p:nvGraphicFramePr>
        <p:xfrm>
          <a:off x="7463188" y="3353003"/>
          <a:ext cx="20640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2000">
                  <a:extLst>
                    <a:ext uri="{9D8B030D-6E8A-4147-A177-3AD203B41FA5}">
                      <a16:colId xmlns:a16="http://schemas.microsoft.com/office/drawing/2014/main" val="463655813"/>
                    </a:ext>
                  </a:extLst>
                </a:gridCol>
                <a:gridCol w="1032000">
                  <a:extLst>
                    <a:ext uri="{9D8B030D-6E8A-4147-A177-3AD203B41FA5}">
                      <a16:colId xmlns:a16="http://schemas.microsoft.com/office/drawing/2014/main" val="33046661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Ultimate</a:t>
                      </a:r>
                    </a:p>
                    <a:p>
                      <a:pPr algn="r"/>
                      <a:r>
                        <a:rPr lang="en-GB" dirty="0"/>
                        <a:t>Paid</a:t>
                      </a:r>
                    </a:p>
                  </a:txBody>
                  <a:tcPr anchor="ctr">
                    <a:solidFill>
                      <a:srgbClr val="A7272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Claims Reserve</a:t>
                      </a:r>
                    </a:p>
                  </a:txBody>
                  <a:tcPr anchor="ctr">
                    <a:solidFill>
                      <a:srgbClr val="A7272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34770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b="1" dirty="0"/>
                        <a:t>120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GB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21642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b="1" dirty="0"/>
                        <a:t>240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GB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18261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b="1" dirty="0"/>
                        <a:t>120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GB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39689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480</a:t>
                      </a:r>
                    </a:p>
                  </a:txBody>
                  <a:tcPr anchor="ctr">
                    <a:solidFill>
                      <a:srgbClr val="A7272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GB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anchor="ctr">
                    <a:solidFill>
                      <a:srgbClr val="A7272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27894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3918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1534</TotalTime>
  <Words>1545</Words>
  <Application>Microsoft Office PowerPoint</Application>
  <PresentationFormat>Widescreen</PresentationFormat>
  <Paragraphs>730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1_Custom Design</vt:lpstr>
      <vt:lpstr>2_Custom Design</vt:lpstr>
      <vt:lpstr>Underwriting Year Claims Reserving</vt:lpstr>
      <vt:lpstr>Agenda</vt:lpstr>
      <vt:lpstr>Why Underwriting Year Reserving Matters</vt:lpstr>
      <vt:lpstr>PowerPoint Presentation</vt:lpstr>
      <vt:lpstr>PowerPoint Presentation</vt:lpstr>
      <vt:lpstr>Why Underwriting Year Reserving Matters</vt:lpstr>
      <vt:lpstr>Underwriting vs Accident Year Reserving</vt:lpstr>
      <vt:lpstr>Accident Year Reserving</vt:lpstr>
      <vt:lpstr>Accident Year Reserving</vt:lpstr>
      <vt:lpstr>Accident Year Reserving</vt:lpstr>
      <vt:lpstr>Accident Year Reserving</vt:lpstr>
      <vt:lpstr>Underwriting Year Reserving</vt:lpstr>
      <vt:lpstr>Underwriting (UW) Year Reserving</vt:lpstr>
      <vt:lpstr>Underwriting (UW) Year Reserving</vt:lpstr>
      <vt:lpstr>Underwriting (UW) Year Reserving</vt:lpstr>
      <vt:lpstr>IFRS 17</vt:lpstr>
      <vt:lpstr>IFRS 17</vt:lpstr>
      <vt:lpstr>IFRS 17</vt:lpstr>
      <vt:lpstr>Practical Example</vt:lpstr>
      <vt:lpstr>Practical Example</vt:lpstr>
      <vt:lpstr>PowerPoint Presentation</vt:lpstr>
      <vt:lpstr>PowerPoint Presentation</vt:lpstr>
      <vt:lpstr>Conclusion</vt:lpstr>
      <vt:lpstr>Conclusion</vt:lpstr>
      <vt:lpstr>Reinsurance Working Party</vt:lpstr>
      <vt:lpstr>PowerPoint Presentation</vt:lpstr>
      <vt:lpstr>PowerPoint Presentation</vt:lpstr>
      <vt:lpstr>Q &amp; 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Emmanuel Timothy</dc:creator>
  <cp:lastModifiedBy>Tedd  Miano</cp:lastModifiedBy>
  <cp:revision>19</cp:revision>
  <dcterms:created xsi:type="dcterms:W3CDTF">2025-08-25T12:22:55Z</dcterms:created>
  <dcterms:modified xsi:type="dcterms:W3CDTF">2025-10-29T15:27:47Z</dcterms:modified>
</cp:coreProperties>
</file>