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9"/>
  </p:notesMasterIdLst>
  <p:sldIdLst>
    <p:sldId id="257" r:id="rId7"/>
    <p:sldId id="270" r:id="rId8"/>
    <p:sldId id="778" r:id="rId9"/>
    <p:sldId id="760" r:id="rId10"/>
    <p:sldId id="761" r:id="rId11"/>
    <p:sldId id="762" r:id="rId12"/>
    <p:sldId id="749" r:id="rId13"/>
    <p:sldId id="756" r:id="rId14"/>
    <p:sldId id="784" r:id="rId15"/>
    <p:sldId id="748" r:id="rId16"/>
    <p:sldId id="765" r:id="rId17"/>
    <p:sldId id="757" r:id="rId18"/>
    <p:sldId id="758" r:id="rId19"/>
    <p:sldId id="759" r:id="rId20"/>
    <p:sldId id="785" r:id="rId21"/>
    <p:sldId id="260" r:id="rId22"/>
    <p:sldId id="775" r:id="rId23"/>
    <p:sldId id="780" r:id="rId24"/>
    <p:sldId id="786" r:id="rId25"/>
    <p:sldId id="271" r:id="rId26"/>
    <p:sldId id="719" r:id="rId27"/>
    <p:sldId id="7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7C1735-6EB7-40A4-981D-BA1F7105D14D}">
          <p14:sldIdLst>
            <p14:sldId id="257"/>
            <p14:sldId id="270"/>
          </p14:sldIdLst>
        </p14:section>
        <p14:section name="Artificial Intelligence in Insurance" id="{F6374AF9-FA43-494C-8F41-54FA02B6D178}">
          <p14:sldIdLst>
            <p14:sldId id="778"/>
            <p14:sldId id="760"/>
            <p14:sldId id="761"/>
            <p14:sldId id="762"/>
            <p14:sldId id="749"/>
            <p14:sldId id="756"/>
          </p14:sldIdLst>
        </p14:section>
        <p14:section name="Risks arising from the use of AI" id="{83B7063F-25FD-493A-8398-C582889FDB23}">
          <p14:sldIdLst>
            <p14:sldId id="784"/>
            <p14:sldId id="748"/>
            <p14:sldId id="765"/>
            <p14:sldId id="757"/>
            <p14:sldId id="758"/>
            <p14:sldId id="759"/>
          </p14:sldIdLst>
        </p14:section>
        <p14:section name="AI Governance" id="{9E94F854-E036-4507-B995-CF9FE4EDFABF}">
          <p14:sldIdLst>
            <p14:sldId id="785"/>
            <p14:sldId id="260"/>
            <p14:sldId id="775"/>
            <p14:sldId id="780"/>
          </p14:sldIdLst>
        </p14:section>
        <p14:section name="The Shard" id="{E507CBD8-CBD8-4EFD-9C1D-3CDCA530AAAB}">
          <p14:sldIdLst>
            <p14:sldId id="786"/>
            <p14:sldId id="271"/>
            <p14:sldId id="719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687816-62D1-6448-ADF5-10AAFE8A3944}" name="James Gachomo Wanjiku" initials="JW" userId="S::jamesg.wanjiku@theshard.co.za::91cd95a5-889b-4389-95dd-cfcb73a1acdf" providerId="AD"/>
  <p188:author id="{B3631873-E557-658D-1D5D-960C323B2CB5}" name="Jing-Yuan Gong" initials="JG" userId="S::jing-yuan.gong@theshard.co.za::521a5564-75bb-4574-84c4-ff6304a6d444" providerId="AD"/>
  <p188:author id="{43A741F8-1A42-C1CC-DCE2-3F1CDF46F2D7}" name="Mercy Mwende Makau" initials="MM" userId="S::Mercy.Makau@theshard.co.za::147c2e32-6145-47d8-bbcf-6ff0a888bc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50E"/>
    <a:srgbClr val="FFFFFF"/>
    <a:srgbClr val="FBE3D6"/>
    <a:srgbClr val="EEEEEE"/>
    <a:srgbClr val="E29C25"/>
    <a:srgbClr val="A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9" autoAdjust="0"/>
    <p:restoredTop sz="86804" autoAdjust="0"/>
  </p:normalViewPr>
  <p:slideViewPr>
    <p:cSldViewPr snapToGrid="0">
      <p:cViewPr varScale="1">
        <p:scale>
          <a:sx n="60" d="100"/>
          <a:sy n="60" d="100"/>
        </p:scale>
        <p:origin x="7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80288-0F05-45D9-9447-BC66BB8B2C4D}" type="datetimeFigureOut">
              <a:rPr lang="en-ZA" smtClean="0"/>
              <a:t>2025/10/22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1DD4D-E657-48AD-BB03-28BAAD00C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19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59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D697B-F87C-949D-14AB-B6553D6C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83971-1AF4-70AB-F2F9-9A6B6E0BB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B46A8-8E62-DF8E-69EE-8CAB3593A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711B0-3B4B-13DD-51A9-9CD06169A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943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DE986-6BE6-28B8-946E-9DE85916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2E875-9DBA-E6E8-FD9E-17A8A203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BC750-7E45-A058-C89C-67212EF6F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39BE6-71E3-5B22-E2F4-33A878E81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90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6DDA6-21B3-2761-CB5D-2580EB1D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FE4FD-994F-D61A-BA53-8BD5986A4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54F60-7203-D74F-DC72-C6B8E92C5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2D3CA-968B-0387-E40C-89863BB60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972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8D92A-CED0-5E74-CA3C-D6A1AD897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09F99-8F54-3E30-6B75-B64350AA4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0A3B46-6509-3CF3-8DE8-90A7338A6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3019E-01A8-CBCF-2C7A-BF2051E23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71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37F4-C2E4-421B-66E2-8EFF262B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0649BA-3925-904C-9271-7B65B157B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F15B1-9DF5-E403-ABB6-CD88E25C4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85BF9-9DFE-F769-4981-4CC42156A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179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E661-1C84-8C2C-1D71-3FCB4A85E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17799-F86A-AA61-F671-3E38F4E44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EA84E-557E-0BA6-8138-A8C846DB9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8EFF8-C71D-7176-BA0D-6531FF7EF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34560-4DF5-48AF-82FB-F7B1297E767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4181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931D-368F-C884-2737-FA402612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6B8D8-42F5-AC67-C391-FB9F57861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A43AE-1BD6-B762-1492-D6C847AAD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D073-4039-E33D-294E-3133CB00F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181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7AA62-3DAC-2B16-CFAE-33040956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E5DFD-1E0A-A1BD-C3B9-A4DC92CE0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943CD-0518-BF8F-F761-D6CFBD85A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2C8C4-F18C-FB33-A93E-42EE91E76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219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8C340-545D-713D-DB79-96798404B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50D44-39D4-6168-9773-278FA5DA3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D3579-BAED-1907-57CA-6F46DF0D3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0AEBE-E412-CD23-16BA-19CA26182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34560-4DF5-48AF-82FB-F7B1297E767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2FE0-30EC-3E35-6DFD-BB9AE9BE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FC249-170A-A632-323A-5B4A32D6A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DD99E-BA2E-4FC8-33C2-B1FDE6EC0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CFB4-1180-6004-2970-B2D9559F9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18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B708A-8C78-79E9-5912-410008F53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AC1E8-4D00-D3FD-2A7A-EBF28090F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063ED-720E-A736-41F9-52D09F37D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9FA30-119F-4D93-769E-4C7B1AD44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2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654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58452-F0DA-AE6D-5A7C-8F39BDCC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D8E15-088B-DBCD-42C7-E19BDEF7B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89F42-4691-500D-AEDB-A824DAFAA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E3B84-0539-09B1-1554-A1B8510A1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34560-4DF5-48AF-82FB-F7B1297E767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3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0C95-C5B3-91CD-16B3-2C63C7F1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C0155-5826-4714-7239-DBFA46956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19230-2360-263C-BBD9-13D95D259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342E2-81F2-1503-4D81-55DC8CF6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34560-4DF5-48AF-82FB-F7B1297E767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E541D-C2E8-4FAC-C264-049F37D4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457A1-5520-0E38-6C76-7BD94DB63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58660-5E2B-6DD0-3C80-2E076AB55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B966-6C00-DD78-F8CD-0214DD13D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31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8AFF-3DDB-7383-4165-60305D65E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3F8BD-4554-7AB1-DEF3-662771005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33AA0-077D-268F-3122-3895982B7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73B33-0A46-F167-AC6C-96E890C0D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89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154BB-6086-49E9-78A6-16D15E623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50AE3-D778-A41E-2A9A-1AD67EA32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D93C5-6517-AD96-D386-67C52FA0B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51C-68B3-FFC2-F1E2-81C0145E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880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4255-5D5C-DB2D-3CAE-BAE958BC7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5288A8-13A4-81A3-4706-B9EB16B24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722E8-2E24-4BEE-EF9A-DDFFBD1EC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E02E-3F9A-D81D-2908-1CFDD8A89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159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96F9B-5406-66E3-C401-015D8885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92F38-2CB5-E335-15D8-6CFCF9E14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B8F65-D97E-E352-F9EC-FD006EA5C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DAE95-B4A5-D9BB-E126-652EFAA02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1DD4D-E657-48AD-BB03-28BAAD00C7C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000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CEC5D-05B3-EBF4-8C1A-C30585871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2DBF63-2AA1-C20C-99D7-BA3D84F16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5055B-4EB3-C12D-87E4-A56FBCB65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4406C-1120-8E83-987C-23F556C95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34560-4DF5-48AF-82FB-F7B1297E767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21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9E70-2257-1A29-D556-DE2E739C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1D259-EAC8-8A6D-252D-F415718E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48CC-B09F-3A5E-80C9-380E8E97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8356-A2D8-63B3-3BC5-E82869E2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D6D2-7ED4-DDCE-59AE-BCFCF063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EF1F-FA6E-9A86-4B8E-5DF65A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F914E-4473-CED8-8B48-AF60FDFF1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05B6-383C-FDF4-ABBC-207E0497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0FCF-02D7-491D-F713-F8B612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A31C-6CDD-2044-3E5D-75CC22D5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37BB6-A681-AADC-A9F9-D3D644B5B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FCCEF-D1A7-526B-E8CB-6D7D09FD0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9899-41BD-9FB1-47A9-CF0C6C6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FC496-C218-C84D-C97B-4682F89E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F585-F347-ABC6-AA37-7C4E4D82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AAF5-5999-B277-D461-063B98D2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42" y="1122363"/>
            <a:ext cx="69668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C8B5B-13E0-4D44-6D18-2D621A1B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2" y="3602038"/>
            <a:ext cx="696685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85A8-FE82-B985-2553-B5D30FE3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3AD0-2E5B-B16B-ABCE-115B6EE6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4B32-68CA-D6B9-BA6A-F6BE2154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A509-80DD-F507-EFF8-F3582AD2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75A3-C76E-907C-687B-2B823F8D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02E7-D0BD-6731-765E-229363D6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DFBE6-E101-3680-901D-CCA5DD6E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8524-55C1-5DB5-B71D-F752E3B2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3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3DEC-8BE4-1EA7-DD12-233CAD69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371B4-BA83-F2C2-0534-4C0C5BB2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7984-9699-08DC-8934-7D321D16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DED78-F2A3-C584-A5EA-A5E90EEA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29C7-D96A-9B14-CCF1-DCADA8C6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71CA-6544-DAA8-3673-82F870B8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11A7-1774-99F9-20BA-7A62775D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D2F01-E0D1-DC69-D3E4-AB8D59311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8A8E-9670-AFAD-8CB6-71357E79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E4C8A-9421-B805-4D76-FA9A23B2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1A10-4F61-4FA3-94CE-15BA235C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11C-BBBB-A372-AB0A-A7AC142D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6CA8-8B6D-33AB-07FD-0CAF60512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5B29-9B2C-7944-C7C6-D871893AA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947B5-0BFC-3006-2794-959E6654C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A7556-0B5B-A94E-1296-BCC2C5D06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3FDA4-ED16-9275-013A-28BAA3F4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CEB65-3436-665D-6F2C-34FD9317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88DC-5A61-F9E9-61A3-B973B7A8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8B89-8040-D6E2-69FF-603A5AF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7A73A-CFF8-BBD1-10F4-F66E72DC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D9384-270F-3185-884C-29828EFF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4DF8-B94B-E33C-10F7-6F6B0B0F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70EC1-FAB6-F733-042F-16DE461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0D720-E0E7-6BEA-DE53-7D4336BB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34B55-0E5F-2E34-7470-31046100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7B75-8F05-E800-2D45-554856E6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D984-2400-B51E-A1DC-ED27F350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F1728-5842-A262-3E9E-D8B0027C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9C0D6-C115-CA91-BDD4-D808AE32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14AE9-5B41-F868-5E85-3EA190A5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C648-D176-05CF-81C9-8A557EF0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A767-080B-2278-A905-19BDC948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F72D-6C81-D4C7-D10C-D4048CE3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6678-7E3C-6A80-A7A3-9093CDF5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88BFC-D09A-0315-D7B9-22CCD1C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C1758-6C43-41E9-F172-4ECD09A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9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D3E2-D3A7-6E93-9F0D-21D9A3C2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A0EF1-E9F8-EAE1-90B0-C3103D7E2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867A6-EE4C-E2B2-C22F-E7251C2A9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A22D5-5E43-FB08-5839-C773D710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692D6-17D3-48ED-C9C1-2D070098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B331C-EFB5-6702-CBB4-21B0341E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9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B867-DE3D-6382-D063-28ED22CD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8DB53-F883-FBF7-DB59-D86DF1C1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7C9A-1C95-6A3A-2073-6F10EB47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E374-57BA-AB75-0324-AB3B447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9622-049F-F624-8A1C-ED842E5B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6DA50-3FDB-E61F-860C-0CEAA1618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6B8E-E7AD-A5BA-ABA4-285201493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ABE5-E8DC-BF29-B1F1-512D86BF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BFFA-2D2A-26CC-E93C-8C47639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E3A1-A661-4D30-DCFF-E4273854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7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793A-8CEC-BB3A-EF67-78599741C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4F7A5-C811-6187-17DF-989CACB9D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7D25-F332-F82F-9140-DF4C6B0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1B070-676B-6724-9C90-E2C32DDB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FE60-3BB3-139F-BCA2-6CF5CB2F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3499-E7D3-C17E-A31A-B92906D9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45F3-AB32-519E-CEF5-F8FFB298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49075-F8D2-0164-C4B8-E5219DBF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8E3E6-A0F1-60CF-6C4E-E0C6418A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56CE-5930-83AB-B5A0-5E3BBE5E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BC27-9FCE-D427-18C9-9C337BE5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F2918-B175-2B67-831D-B663801B9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0643-6BC1-C5C2-83E8-9E712348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DCEA1-35F4-DED1-D490-43883B38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BEF1-F58B-4D56-51B8-9999758B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9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626E-986E-67BF-7028-06E19BD2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FC12-6693-AACD-D44C-348874E49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C0F5D-0DF3-CB36-EB96-DDD609C32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42821-322A-EFB3-D42A-84F3345E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0DEC8-5550-B2A7-B520-8BEF9F84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ECD2-C877-E2E6-6767-76B9FD24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22E4-83C2-3BCC-1AAC-85D2C704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212DA-7DE1-0570-B88D-4EAD89761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BF31B-0A19-F657-9AC7-131D2BBAB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AC8C-7FBC-D164-D63B-8C8C4171F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2BFC6-0381-53C2-036A-D97D681AA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0B68-7685-4650-5796-1AFEE880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E2125-2193-25CE-BF18-1B432B58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1E82C-A4E0-3BA2-A82B-C8A7E236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40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6483-0D52-9A4A-FA19-08F24D12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2A9C7-BDF9-CCFE-9EBA-5BCB1640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59124-EDE8-425E-03DC-BCFC5765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B932B-2E8B-3B31-B2AD-360E0473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7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94351-3EBB-9975-CD9D-93E61A14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53D46-1FE6-982F-3D05-0A31A1E3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16D68-6C89-DBA0-D84A-9D92C761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3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FD88-635D-D66B-0994-4F37357C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38355-544B-B6D9-1C13-33EF8874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E89CC-70DB-1FDF-19DB-07367EE8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DC19-3C97-E6ED-931C-54777BB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191F-F5C8-92DF-B16B-0DE5BB4E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0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354B-A9A2-C9EA-2C25-C9C1E49C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FDD9-8990-9E49-0553-963BC55D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9551D-90A2-5E87-5446-91F3C71E7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2C29C-C1BE-810A-4793-FBFC92AC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87995-D96D-254F-62C3-A7E78749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9F816-9269-189B-1E6B-F7255321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0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3CE3-1E34-1CA7-E439-8B03DB8F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D18FF-6882-EE6F-71BD-6760ECC9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BF157-8CB5-9112-A179-1E980142A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82ED7-BFA5-AB7A-633D-4C245AE7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AE007-6E14-1997-EDB5-9BDF8469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148C-77EA-B812-8096-D3126821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2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EB13-FC4E-5C97-B94E-B49E5FE4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62FD2-839F-5694-CA3A-6209A699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AFFF-5B83-34C7-5D18-FA0716E5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9EF58-FACB-CBE3-A4E6-9C9BB75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C3C1B-7B9D-7E24-226C-C27E8429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2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CC7E3-8BCD-BEDD-2638-57ABC0000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089E3-3156-7313-D162-9B9EDBCDD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9D55F-480C-D441-16F4-B9B69942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38D5B-053A-A6E5-6A40-01259F81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43071-5868-6AA9-4178-91268C9E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1149-6EB5-6109-E6DF-8B4E9997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1291-F08F-7A2B-68A1-EF20001C5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4849-0FC9-77A5-4403-5E3D2E104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8BAB-AA25-1250-FAE0-90B227BD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4A42F-FD84-C371-D2EB-9F641106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2933-97D9-E347-E0AD-9EC690F9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75A-A573-3444-8099-03085FC6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F2BC-64CA-1B2E-2336-B22484FA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B5232-7E93-2BE4-593C-1CF0AA2A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C2079-9904-EE8E-359D-48C6EDD04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82CEC-ED2A-97C2-BC68-AEDCB249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38334-EACE-BDBE-E03C-418D43F3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F89D9-1633-FBB1-2F62-AB016BD2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15832-1B66-677D-C7D5-8FCD0F96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779F-A7C8-7208-FF3F-9A733DD3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CEF63-91A3-035C-260E-E460D74D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609DD-F792-2940-3F4B-19045F25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35C3-2660-39EE-F1F1-76A92898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08BB8-3F59-94E3-F05B-61A871C2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4FC1-974C-7199-7D71-60A88540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Follow TASK  |  www.actuarieskenya.or.ke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7D39-6931-9207-45B6-EA6C8243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DBD9-D5B2-143F-E38B-3A437388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34A1-78B7-F70B-7FD6-A386379C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6343E-C9AD-2D8A-A9E8-6ABF94C2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7666-BB75-C027-F053-9BC1D70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C3C2-1230-F4FE-4354-2349F180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2A468-7BB8-F1FE-3F32-0AA45D58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F093-37A5-F0BD-3A95-F0F44845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3B7B4-97D9-5C08-D3ED-FCD058E64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755E5-54FE-29D6-A4B5-8DD5E2BDD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51AB-8F64-4C55-7AAE-4E636AE5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487DB-3A39-FE9A-3DDF-61E08585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0972-51AF-A022-1077-9F253BA0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8771B-A8CE-548E-72EB-1FFBADF6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FB23-5B0A-761F-A102-DEA003331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91BC-143B-D20D-1257-CDB41FBDE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65FD-CF9A-86D5-42CA-CD8F01D6C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4C7A-36E7-15AE-04A3-2D6619908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F87D1-A394-8CA3-734A-2F113B6B2E5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432B7-C57A-19AC-F428-84277CE3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56" y="1148897"/>
            <a:ext cx="7968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3A9F2-441C-B0A2-1CD2-45C70CF2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456" y="2754085"/>
            <a:ext cx="7968344" cy="342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90FF-47C6-EA31-EC52-7EB235AC7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7EF3-C750-4CBB-BB51-8C6D9CAFDC7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D269E-85C2-20A3-3B33-0586472C1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F6FC-3E13-FDDA-640F-7F3B2ADF7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1A3FE-ED9F-DF84-10CB-4F2F3ACBCC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455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CA6F4-C82B-F4E3-F75D-582687A5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67265-2ABA-DD85-77AE-60914DD8F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96548-6A40-71AA-F03F-DE7C3F50D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05F83-B59E-4F3E-9DB6-AE89D7DCD88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4318-55DB-3CE6-88EB-FA9AE6BA6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5FC5D-12B8-9D22-AD9C-ECBA36B11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B496E-0B49-D57A-64C5-25DF954F96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455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8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technologyreview.com/2019/05/19/135299/how-we-might-protect-ourselves-from-malicious-a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forums.developer.nvidia.com/t/bad-object-detection-predictions-on-ssd-mobilenet-v2-lite/197466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thechoice.escp.eu/choose-to-lead/harnessing-ai-to-accelerate-digital-transform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geobrava.wordpress.com/tag/retailer/page/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ty.google/cybersecurity-advancements/saif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theshard.co.za/" TargetMode="External"/><Relationship Id="rId4" Type="http://schemas.openxmlformats.org/officeDocument/2006/relationships/hyperlink" Target="mailto:info@theshard.co.z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iceye.com/solutions/insurance/flood-insights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3F8CC-9EA2-20D5-F5C9-40D3B846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9EC0F7-0DB8-47EF-D23D-29322E3873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65461" y="2979934"/>
            <a:ext cx="7698175" cy="709612"/>
          </a:xfrm>
        </p:spPr>
        <p:txBody>
          <a:bodyPr>
            <a:noAutofit/>
          </a:bodyPr>
          <a:lstStyle/>
          <a:p>
            <a:r>
              <a:rPr lang="en-US" sz="3400" dirty="0">
                <a:latin typeface="Museo Sans 700" panose="02000000000000000000" pitchFamily="50" charset="0"/>
              </a:rPr>
              <a:t>Actuarial Governance of Agentic AI in Insurance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30EDD5-2DD8-62E1-D094-88E2F03078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58162" y="4168775"/>
            <a:ext cx="5251598" cy="8012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>
                <a:latin typeface="Museo Sans 300" panose="02000000000000000000" pitchFamily="50" charset="0"/>
              </a:rPr>
              <a:t>By Brighton Chitsiku, Senior Actuarial Specialist, The Shard</a:t>
            </a:r>
          </a:p>
          <a:p>
            <a:pPr marL="0" indent="0">
              <a:buNone/>
            </a:pPr>
            <a:r>
              <a:rPr lang="en-US" sz="1700" dirty="0" err="1">
                <a:latin typeface="Museo Sans 300" panose="02000000000000000000" pitchFamily="50" charset="0"/>
              </a:rPr>
              <a:t>JingYuan</a:t>
            </a:r>
            <a:r>
              <a:rPr lang="en-US" sz="1700" dirty="0">
                <a:latin typeface="Museo Sans 300" panose="02000000000000000000" pitchFamily="50" charset="0"/>
              </a:rPr>
              <a:t> Gong, Manager, Data Science &amp; Analytics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41AA0-A87D-833F-F1B7-8D5CFDF744BA}"/>
              </a:ext>
            </a:extLst>
          </p:cNvPr>
          <p:cNvSpPr/>
          <p:nvPr/>
        </p:nvSpPr>
        <p:spPr>
          <a:xfrm>
            <a:off x="4401037" y="3969811"/>
            <a:ext cx="301363" cy="52765"/>
          </a:xfrm>
          <a:prstGeom prst="rect">
            <a:avLst/>
          </a:prstGeom>
          <a:solidFill>
            <a:srgbClr val="E19D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4594B-F980-7411-8B88-F09921AF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75" y="256500"/>
            <a:ext cx="5197312" cy="18743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4A069E-4B9B-1094-814A-415E9A9F55FA}"/>
              </a:ext>
            </a:extLst>
          </p:cNvPr>
          <p:cNvSpPr/>
          <p:nvPr/>
        </p:nvSpPr>
        <p:spPr>
          <a:xfrm>
            <a:off x="11863636" y="607520"/>
            <a:ext cx="92701" cy="1243051"/>
          </a:xfrm>
          <a:prstGeom prst="rect">
            <a:avLst/>
          </a:prstGeom>
          <a:solidFill>
            <a:srgbClr val="A72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A9CE50-1810-FF84-2158-E1506DA45B69}"/>
              </a:ext>
            </a:extLst>
          </p:cNvPr>
          <p:cNvSpPr/>
          <p:nvPr/>
        </p:nvSpPr>
        <p:spPr>
          <a:xfrm>
            <a:off x="11863636" y="1850571"/>
            <a:ext cx="92701" cy="607520"/>
          </a:xfrm>
          <a:prstGeom prst="rect">
            <a:avLst/>
          </a:prstGeom>
          <a:solidFill>
            <a:srgbClr val="E29C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4773C5-BDE1-4234-8281-11A9F5D6C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3" y="256500"/>
            <a:ext cx="2207316" cy="6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1BD8D-A4DE-BCAF-7F05-D39C6654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FD9D-094F-B144-6C64-46D2E68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Risks Arising from the Use of 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BF62F-DE5A-3256-4FC9-09B07C23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7017326-7C23-3798-FF63-27C97F60F0B3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243DC7C-91CC-7E66-372B-CC9DFE982BDA}"/>
              </a:ext>
            </a:extLst>
          </p:cNvPr>
          <p:cNvSpPr txBox="1">
            <a:spLocks/>
          </p:cNvSpPr>
          <p:nvPr/>
        </p:nvSpPr>
        <p:spPr>
          <a:xfrm>
            <a:off x="838201" y="1739012"/>
            <a:ext cx="9741060" cy="435133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Montserrat" panose="00000500000000000000" pitchFamily="2" charset="0"/>
              </a:rPr>
              <a:t>Model Risk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Montserrat" panose="00000500000000000000" pitchFamily="2" charset="0"/>
              </a:rPr>
              <a:t>Poor Generalization and Data Bias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Montserrat" panose="00000500000000000000" pitchFamily="2" charset="0"/>
              </a:rPr>
              <a:t>Protection of Personal Information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Montserrat" panose="00000500000000000000" pitchFamily="2" charset="0"/>
              </a:rPr>
              <a:t>Cyber risk: Fraud and AI Model Manipulation</a:t>
            </a:r>
          </a:p>
        </p:txBody>
      </p:sp>
    </p:spTree>
    <p:extLst>
      <p:ext uri="{BB962C8B-B14F-4D97-AF65-F5344CB8AC3E}">
        <p14:creationId xmlns:p14="http://schemas.microsoft.com/office/powerpoint/2010/main" val="143725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711E4-5EEB-9671-A43E-A17A9A06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D9C-99A0-D754-1FD9-B013CE11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Model Risk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613C4-1974-42E5-DAB0-71035B173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46A78C9-C487-F12C-66A9-77D34F036BE6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E095C35-74F6-C54A-04B5-A4D4D1C2B80E}"/>
              </a:ext>
            </a:extLst>
          </p:cNvPr>
          <p:cNvSpPr txBox="1">
            <a:spLocks/>
          </p:cNvSpPr>
          <p:nvPr/>
        </p:nvSpPr>
        <p:spPr>
          <a:xfrm>
            <a:off x="708837" y="1739012"/>
            <a:ext cx="5628463" cy="435133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Bad model: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Misclassifications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overestimations and underestimations of future claims amounts.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Client disputes and potential legal challenges.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Leads to losses that are difficult to explain and that are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costly and time consuming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to analyze.</a:t>
            </a:r>
          </a:p>
          <a:p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AE41EE-38AC-5F85-2A31-877DFEA8AD87}"/>
              </a:ext>
            </a:extLst>
          </p:cNvPr>
          <p:cNvSpPr txBox="1"/>
          <p:nvPr/>
        </p:nvSpPr>
        <p:spPr>
          <a:xfrm>
            <a:off x="6652474" y="5844630"/>
            <a:ext cx="7137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en-ZA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ZA">
                <a:solidFill>
                  <a:schemeClr val="bg2">
                    <a:lumMod val="50000"/>
                  </a:schemeClr>
                </a:solidFill>
                <a:hlinkClick r:id="rId4"/>
              </a:rPr>
              <a:t>MIT Technology Review</a:t>
            </a:r>
            <a:endParaRPr lang="en-Z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064374-C1E7-A632-5002-6201B8E98E05}"/>
              </a:ext>
            </a:extLst>
          </p:cNvPr>
          <p:cNvGrpSpPr/>
          <p:nvPr/>
        </p:nvGrpSpPr>
        <p:grpSpPr>
          <a:xfrm>
            <a:off x="6652474" y="1739012"/>
            <a:ext cx="3920140" cy="4127672"/>
            <a:chOff x="6997700" y="1571955"/>
            <a:chExt cx="3920140" cy="41276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73BBB5-C570-B1A3-7B2E-9D089124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700" y="1571955"/>
              <a:ext cx="3920140" cy="41276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40DE902-80D1-B334-6AD0-79B67ACD6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7375" y="1690688"/>
              <a:ext cx="3544067" cy="1929315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E2E45D1-C78A-1006-41AD-223A98CED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8710" y="3782615"/>
              <a:ext cx="1824890" cy="1774478"/>
            </a:xfrm>
            <a:prstGeom prst="rect">
              <a:avLst/>
            </a:prstGeom>
            <a:ln w="190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138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4EBA-68B2-354E-1395-7E429FBD8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9AB8-0332-1E47-A68F-48101D87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Poor Generalization and Data Bias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5C181-DB79-B374-513F-655D0721B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E27F6D31-52EC-5CAE-0697-648265572AF0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32DBB47-5EE5-4867-2B07-62CBD4B97BE0}"/>
              </a:ext>
            </a:extLst>
          </p:cNvPr>
          <p:cNvSpPr txBox="1">
            <a:spLocks/>
          </p:cNvSpPr>
          <p:nvPr/>
        </p:nvSpPr>
        <p:spPr>
          <a:xfrm>
            <a:off x="708837" y="1739012"/>
            <a:ext cx="4790263" cy="435133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>
                <a:solidFill>
                  <a:schemeClr val="bg2">
                    <a:lumMod val="50000"/>
                  </a:schemeClr>
                </a:solidFill>
              </a:rPr>
              <a:t>Out-of-distribution data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leading to inaccurate model outcomes and reduced accuracy.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E.g. model trained using data from developed countries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This may result in bias against a group that is underrepresented in the training of the model.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074" name="Picture 2" descr="Bad object detection predictions on SSD Mobilenet v2 lite - Jetson Nano -  NVIDIA Developer Forums">
            <a:extLst>
              <a:ext uri="{FF2B5EF4-FFF2-40B4-BE49-F238E27FC236}">
                <a16:creationId xmlns:a16="http://schemas.microsoft.com/office/drawing/2014/main" id="{8D3A9B14-55A3-EB36-5B79-D70508FA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07" y="1723937"/>
            <a:ext cx="6318797" cy="35543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082DFD-0A94-B675-069B-5B5349F9F772}"/>
              </a:ext>
            </a:extLst>
          </p:cNvPr>
          <p:cNvSpPr txBox="1"/>
          <p:nvPr/>
        </p:nvSpPr>
        <p:spPr>
          <a:xfrm>
            <a:off x="5424669" y="5207136"/>
            <a:ext cx="7137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en-ZA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ZA" dirty="0"/>
              <a:t> </a:t>
            </a:r>
            <a:r>
              <a:rPr lang="en-ZA" dirty="0" err="1">
                <a:hlinkClick r:id="rId5"/>
              </a:rPr>
              <a:t>forums.developer.nvidia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5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60D96-FFF1-6727-B342-19C7C2160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F900-38E4-1A10-EC57-8FDF81E0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0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Protection of personal information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29114E-CAFD-DAA4-83A3-54571C4802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Sharing of data: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Feeding data to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third-party AI provider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(AI as a Service).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Extra cost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to anonymize data and 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risk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that this is not done correctly.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Alternative: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Develop internal AI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model.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May come at a significant cost.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Model may not perform as well as commercially available models.</a:t>
            </a:r>
          </a:p>
          <a:p>
            <a:endParaRPr lang="en-Z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8EE18E-0398-C93C-1917-E1542886B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019799" y="1825625"/>
            <a:ext cx="5334001" cy="4089035"/>
          </a:xfr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490E5-BC4B-6FE8-15A7-3C0763757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F086E148-F440-8CF3-27DA-A312A681C889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076008-74B9-660C-95BD-A7BD8F1C3951}"/>
              </a:ext>
            </a:extLst>
          </p:cNvPr>
          <p:cNvSpPr txBox="1"/>
          <p:nvPr/>
        </p:nvSpPr>
        <p:spPr>
          <a:xfrm>
            <a:off x="6019799" y="6001621"/>
            <a:ext cx="5334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>
                <a:hlinkClick r:id="rId4" tooltip="http://thechoice.escp.eu/choose-to-lead/harnessing-ai-to-accelerate-digital-transformation/"/>
              </a:rPr>
              <a:t>This Photo</a:t>
            </a:r>
            <a:r>
              <a:rPr lang="en-ZA" sz="900"/>
              <a:t> by Unknown Author is licensed under </a:t>
            </a:r>
            <a:r>
              <a:rPr lang="en-ZA" sz="900">
                <a:hlinkClick r:id="rId6" tooltip="https://creativecommons.org/licenses/by-sa/3.0/"/>
              </a:rPr>
              <a:t>CC BY-SA</a:t>
            </a:r>
            <a:endParaRPr lang="en-ZA" sz="900"/>
          </a:p>
        </p:txBody>
      </p:sp>
    </p:spTree>
    <p:extLst>
      <p:ext uri="{BB962C8B-B14F-4D97-AF65-F5344CB8AC3E}">
        <p14:creationId xmlns:p14="http://schemas.microsoft.com/office/powerpoint/2010/main" val="322361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37C9-7D4E-DA73-E8EA-4A64720E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B32B-BC28-20D0-6888-5DC72033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Cyber Risk: Fraud and AI </a:t>
            </a:r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Model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 ExtraBold" panose="00000900000000000000" pitchFamily="2" charset="0"/>
              </a:rPr>
              <a:t> Manipulation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3F49ED-2736-6ECB-9470-6379C13D1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General cyber risks arising from: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Bad cyber security practices.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Use of Agentic AI’s and MCP protocols.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Model bias resulting in manipulation by users.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e.g., bias towards overestimation of claims for a particular group of policyholders may increase the risk of fraud.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7" name="Content Placeholder 16" descr="A person in a hoodie&#10;&#10;AI-generated content may be incorrect.">
            <a:extLst>
              <a:ext uri="{FF2B5EF4-FFF2-40B4-BE49-F238E27FC236}">
                <a16:creationId xmlns:a16="http://schemas.microsoft.com/office/drawing/2014/main" id="{1A11CBA2-97A6-88C5-ABEB-598A5BDE65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184280"/>
            <a:ext cx="5181600" cy="36340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AC034-2A0E-3E88-6498-33B4CB7ED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A8E2CF96-B3CB-67B3-34CD-D2483D29ADCD}"/>
              </a:ext>
            </a:extLst>
          </p:cNvPr>
          <p:cNvSpPr/>
          <p:nvPr/>
        </p:nvSpPr>
        <p:spPr>
          <a:xfrm>
            <a:off x="708837" y="1604423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61987C1-7C47-1538-D287-091D1ED8FD12}"/>
              </a:ext>
            </a:extLst>
          </p:cNvPr>
          <p:cNvSpPr txBox="1">
            <a:spLocks/>
          </p:cNvSpPr>
          <p:nvPr/>
        </p:nvSpPr>
        <p:spPr>
          <a:xfrm>
            <a:off x="878957" y="1879870"/>
            <a:ext cx="8823843" cy="435133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EC1BB-5263-E15F-F8E8-1BD499057FF9}"/>
              </a:ext>
            </a:extLst>
          </p:cNvPr>
          <p:cNvSpPr txBox="1"/>
          <p:nvPr/>
        </p:nvSpPr>
        <p:spPr>
          <a:xfrm>
            <a:off x="6172200" y="5818308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hlinkClick r:id="rId4" tooltip="https://geobrava.wordpress.com/tag/retailer/page/2/"/>
              </a:rPr>
              <a:t>This Photo</a:t>
            </a:r>
            <a:r>
              <a:rPr lang="en-ZA" sz="900" dirty="0"/>
              <a:t> by Unknown Author is licensed under </a:t>
            </a:r>
            <a:r>
              <a:rPr lang="en-ZA" sz="900" dirty="0">
                <a:hlinkClick r:id="rId6" tooltip="https://creativecommons.org/licenses/by-sa/3.0/"/>
              </a:rPr>
              <a:t>CC BY-SA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252701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E457-EA58-0A2D-7176-AC93BC00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n abstract connection in pale grey background">
            <a:extLst>
              <a:ext uri="{FF2B5EF4-FFF2-40B4-BE49-F238E27FC236}">
                <a16:creationId xmlns:a16="http://schemas.microsoft.com/office/drawing/2014/main" id="{B5958856-6A7C-81DA-5460-1076CBA20CCD}"/>
              </a:ext>
            </a:extLst>
          </p:cNvPr>
          <p:cNvSpPr/>
          <p:nvPr/>
        </p:nvSpPr>
        <p:spPr>
          <a:xfrm>
            <a:off x="0" y="0"/>
            <a:ext cx="12192000" cy="6251943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Montserrat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CF6DE3-BFD9-A590-16F8-185136B24B0A}"/>
              </a:ext>
            </a:extLst>
          </p:cNvPr>
          <p:cNvSpPr txBox="1">
            <a:spLocks/>
          </p:cNvSpPr>
          <p:nvPr/>
        </p:nvSpPr>
        <p:spPr>
          <a:xfrm>
            <a:off x="1548245" y="2151682"/>
            <a:ext cx="8528701" cy="21246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AI </a:t>
            </a:r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in Insurance:</a:t>
            </a:r>
          </a:p>
          <a:p>
            <a:pPr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Governance</a:t>
            </a:r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 and Policies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08B2D-AA2A-9F2B-DC4A-66B087004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176120"/>
            <a:ext cx="2490221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B738D-27B4-A0F4-0D58-C5AFD2C9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1C2C-9B7F-C9C6-DB80-67C62EF0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8" y="18175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Company AI Risk and Governance Framework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0DB63D-BDAB-567C-15ED-1D72D4F7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  <a:ln w="190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Include AI risks within the company’s risk management framework.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Develop an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AI Governance Framework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to complement the risk management framework for AI risks.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The development should leverage existing standards and frameworks developed on the governance of AI e.g.:</a:t>
            </a:r>
          </a:p>
          <a:p>
            <a:pPr lvl="1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ISO/IEC 42001: </a:t>
            </a:r>
            <a:r>
              <a:rPr lang="en-ZA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AI Management System </a:t>
            </a: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(</a:t>
            </a:r>
            <a:r>
              <a:rPr lang="en-ZA" sz="2000" i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Still under development</a:t>
            </a:r>
            <a:r>
              <a:rPr lang="en-ZA" sz="20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)</a:t>
            </a:r>
            <a:endParaRPr lang="en-ZA" sz="2000" b="1" i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ISO/IEC TR 24027: </a:t>
            </a:r>
            <a:r>
              <a:rPr lang="en-ZA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Bias in AI</a:t>
            </a:r>
          </a:p>
          <a:p>
            <a:pPr lvl="1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ISO/IEC 29100: Data: </a:t>
            </a:r>
            <a:r>
              <a:rPr lang="en-ZA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Privacy framework for personally identifiable information</a:t>
            </a:r>
          </a:p>
          <a:p>
            <a:pPr lvl="1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Other data and AI governance frameworks e.g. </a:t>
            </a:r>
            <a:r>
              <a:rPr lang="en-ZA" sz="2000" i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hlinkClick r:id="rId3"/>
              </a:rPr>
              <a:t>Google’s SAIF</a:t>
            </a:r>
            <a:endParaRPr lang="en-ZA" sz="2000" i="1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lvl="1">
              <a:lnSpc>
                <a:spcPct val="100000"/>
              </a:lnSpc>
            </a:pPr>
            <a:endParaRPr lang="en-ZA" sz="2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>
              <a:lnSpc>
                <a:spcPct val="100000"/>
              </a:lnSpc>
            </a:pPr>
            <a:endParaRPr lang="en-ZA" sz="2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35861-3B23-5046-A8E6-BD52A3648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255449"/>
            <a:ext cx="2490221" cy="728473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152AF50-1DA2-3D53-01F8-FDF16B9F3CDF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795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A9B8-B7CC-C6BE-578E-CE3803C1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7BA1-DE6C-0A48-F232-674636B5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5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Developments within the AI Industry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8FBA0-5D5E-1303-ADB6-594D9E82C662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Specific controls for what the AI model can and cannot do: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e.g., Requiring human approval for claims above a certain threshold.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Retrieval Augmented Generation (RAG):</a:t>
            </a:r>
          </a:p>
          <a:p>
            <a:pPr lvl="1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Provides context to Large AI models by using localized data and information.</a:t>
            </a:r>
          </a:p>
          <a:p>
            <a:pPr>
              <a:lnSpc>
                <a:spcPct val="100000"/>
              </a:lnSpc>
            </a:pPr>
            <a:r>
              <a:rPr lang="en-ZA" sz="2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Reward Functions (RF):</a:t>
            </a:r>
          </a:p>
          <a:p>
            <a:pPr lvl="1">
              <a:lnSpc>
                <a:spcPct val="100000"/>
              </a:lnSpc>
            </a:pPr>
            <a:r>
              <a:rPr lang="en-ZA" sz="20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Reinforcement learning</a:t>
            </a: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technique that measures how well the AI model’s decisions are aligned with expected outcomes.</a:t>
            </a:r>
          </a:p>
          <a:p>
            <a:pPr lvl="1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Assigns numerical values (</a:t>
            </a:r>
            <a:r>
              <a:rPr lang="en-ZA" sz="2000" i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rewards/penalties</a:t>
            </a:r>
            <a:r>
              <a:rPr lang="en-ZA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) which guide the model’s behaviour.</a:t>
            </a:r>
            <a:endParaRPr lang="en-ZA" sz="2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35BC1-4BE4-4709-93B7-CB55A803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255449"/>
            <a:ext cx="2490221" cy="728473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CB1022CA-5DD9-522D-E06D-7F2BE4CBF69C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123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F0D9-F3F5-48CC-B31C-1346311D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B567-F416-4B58-A522-E1600268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Regulation</a:t>
            </a:r>
            <a:endParaRPr lang="en-US" b="1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33CA6D-3B22-F466-1058-D019DFA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7" y="1616370"/>
            <a:ext cx="10933814" cy="4486717"/>
          </a:xfrm>
          <a:ln w="19050"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Government Legislation: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Slower development of legislation.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For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insurance industry: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focus on enforcing the ethical use of AI. 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e.g., European AI Act of 2024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Other governing bodies in Africa:</a:t>
            </a:r>
            <a:endParaRPr lang="en-ZA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African Union – Continental AI Strategy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will likely influence future legislation.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South Africa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’s Financial Sector Conduct Authority’s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FSCA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) 3-year regulation plan of 2024 on the use of AI by Financial Service Providers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(FSP)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South Africa National Artificial Intelligence Policy Framework: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“Towards the Development of South Africa National Artificial Intelligence Policy”.</a:t>
            </a:r>
          </a:p>
          <a:p>
            <a:pPr lvl="1">
              <a:lnSpc>
                <a:spcPct val="110000"/>
              </a:lnSpc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72EB-D347-D61E-1096-C28B50AC1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255449"/>
            <a:ext cx="2490221" cy="728473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72CFA788-2E2E-D902-6DE8-C4BABBAEE109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335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73B0-E965-5DE5-B11D-D6DA504A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n abstract connection in pale grey background">
            <a:extLst>
              <a:ext uri="{FF2B5EF4-FFF2-40B4-BE49-F238E27FC236}">
                <a16:creationId xmlns:a16="http://schemas.microsoft.com/office/drawing/2014/main" id="{D38FB34C-62F9-0986-964B-013E6ABB36CB}"/>
              </a:ext>
            </a:extLst>
          </p:cNvPr>
          <p:cNvSpPr/>
          <p:nvPr/>
        </p:nvSpPr>
        <p:spPr>
          <a:xfrm>
            <a:off x="0" y="0"/>
            <a:ext cx="12192000" cy="6251943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Montserrat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5790F6-2184-C602-8CAD-7A52CE4FC2DD}"/>
              </a:ext>
            </a:extLst>
          </p:cNvPr>
          <p:cNvSpPr txBox="1">
            <a:spLocks/>
          </p:cNvSpPr>
          <p:nvPr/>
        </p:nvSpPr>
        <p:spPr>
          <a:xfrm>
            <a:off x="1548245" y="2151682"/>
            <a:ext cx="8528701" cy="21246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The Shard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1B83D-11D1-3EDA-8B13-1B7D208A1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176120"/>
            <a:ext cx="2490221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3BC04-AB33-224F-B31C-CC0492F6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04FDF0-BB57-324F-F8C8-12DC752A7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74B0928C-E1F7-8104-828C-DC798AC392E2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3F2392-4BDC-9FA5-E256-0C7A4C7C5222}"/>
              </a:ext>
            </a:extLst>
          </p:cNvPr>
          <p:cNvSpPr txBox="1">
            <a:spLocks/>
          </p:cNvSpPr>
          <p:nvPr/>
        </p:nvSpPr>
        <p:spPr>
          <a:xfrm>
            <a:off x="708838" y="181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Agenda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10C6C2-4151-5FF4-9628-F90B3148E110}"/>
              </a:ext>
            </a:extLst>
          </p:cNvPr>
          <p:cNvGrpSpPr/>
          <p:nvPr/>
        </p:nvGrpSpPr>
        <p:grpSpPr>
          <a:xfrm>
            <a:off x="708837" y="1723937"/>
            <a:ext cx="9481524" cy="2959712"/>
            <a:chOff x="4559735" y="348846"/>
            <a:chExt cx="9481524" cy="23681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E08342-C626-9AE1-3F02-D1940062AFED}"/>
                </a:ext>
              </a:extLst>
            </p:cNvPr>
            <p:cNvGrpSpPr/>
            <p:nvPr/>
          </p:nvGrpSpPr>
          <p:grpSpPr>
            <a:xfrm>
              <a:off x="4559737" y="348846"/>
              <a:ext cx="8421937" cy="879231"/>
              <a:chOff x="4756689" y="348846"/>
              <a:chExt cx="8421937" cy="879231"/>
            </a:xfrm>
          </p:grpSpPr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5853A048-8F71-4E39-E4E2-D2D75CC490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6689" y="348846"/>
                <a:ext cx="820615" cy="8792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itchFamily="2" charset="77"/>
                    <a:ea typeface="+mj-ea"/>
                    <a:cs typeface="+mj-cs"/>
                  </a:rPr>
                  <a:t>01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265B93-B2DD-4D5D-6AE8-FF9BE38FB0C1}"/>
                  </a:ext>
                </a:extLst>
              </p:cNvPr>
              <p:cNvSpPr txBox="1"/>
              <p:nvPr/>
            </p:nvSpPr>
            <p:spPr>
              <a:xfrm>
                <a:off x="5499921" y="579136"/>
                <a:ext cx="7678705" cy="41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 Medium" pitchFamily="2" charset="77"/>
                    <a:ea typeface="+mn-ea"/>
                    <a:cs typeface="+mn-cs"/>
                  </a:rPr>
                  <a:t>Artificial Intelligence in Insurance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FA8BE0-9E09-0162-7CDD-1362C0279B3B}"/>
                </a:ext>
              </a:extLst>
            </p:cNvPr>
            <p:cNvGrpSpPr/>
            <p:nvPr/>
          </p:nvGrpSpPr>
          <p:grpSpPr>
            <a:xfrm>
              <a:off x="4559736" y="1067411"/>
              <a:ext cx="5397071" cy="879231"/>
              <a:chOff x="4756688" y="1166303"/>
              <a:chExt cx="5397071" cy="8792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7EC315-54A1-558C-78F3-F6BE0F3CB875}"/>
                  </a:ext>
                </a:extLst>
              </p:cNvPr>
              <p:cNvSpPr txBox="1"/>
              <p:nvPr/>
            </p:nvSpPr>
            <p:spPr>
              <a:xfrm>
                <a:off x="5499921" y="1357978"/>
                <a:ext cx="4653838" cy="41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spc="300" dirty="0">
                    <a:latin typeface="Montserrat Medium"/>
                  </a:rPr>
                  <a:t>AI in Insurance: Risk</a:t>
                </a:r>
              </a:p>
            </p:txBody>
          </p: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92558D2-56B3-DF9A-C9C9-A12626D74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6688" y="1166303"/>
                <a:ext cx="820615" cy="8792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itchFamily="2" charset="77"/>
                    <a:ea typeface="+mj-ea"/>
                    <a:cs typeface="+mj-cs"/>
                  </a:rPr>
                  <a:t>02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21F24DE-70B8-DB41-4957-D154619E600F}"/>
                </a:ext>
              </a:extLst>
            </p:cNvPr>
            <p:cNvGrpSpPr/>
            <p:nvPr/>
          </p:nvGrpSpPr>
          <p:grpSpPr>
            <a:xfrm>
              <a:off x="4559735" y="1837814"/>
              <a:ext cx="9481524" cy="879231"/>
              <a:chOff x="4756687" y="2010659"/>
              <a:chExt cx="9481524" cy="87923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5D3937-77A9-5780-8490-52421CC39F83}"/>
                  </a:ext>
                </a:extLst>
              </p:cNvPr>
              <p:cNvSpPr txBox="1"/>
              <p:nvPr/>
            </p:nvSpPr>
            <p:spPr>
              <a:xfrm>
                <a:off x="5499921" y="2238424"/>
                <a:ext cx="8738290" cy="4186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 Medium" pitchFamily="2" charset="77"/>
                    <a:ea typeface="+mn-ea"/>
                    <a:cs typeface="+mn-cs"/>
                  </a:rPr>
                  <a:t>AI in Insurance: Policy and Governance</a:t>
                </a:r>
              </a:p>
            </p:txBody>
          </p:sp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E9AC2139-4282-9046-69ED-8B7CB287B1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6687" y="2010659"/>
                <a:ext cx="820615" cy="8792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itchFamily="2" charset="77"/>
                    <a:ea typeface="+mj-ea"/>
                    <a:cs typeface="+mj-cs"/>
                  </a:rPr>
                  <a:t>03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B5FD99-A841-28EA-928F-279FE86D6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102" y="4840913"/>
            <a:ext cx="1573302" cy="156028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3CB334D-408F-C6D6-2E25-EC5ADF481EF4}"/>
              </a:ext>
            </a:extLst>
          </p:cNvPr>
          <p:cNvSpPr txBox="1">
            <a:spLocks/>
          </p:cNvSpPr>
          <p:nvPr/>
        </p:nvSpPr>
        <p:spPr>
          <a:xfrm>
            <a:off x="10344727" y="6401195"/>
            <a:ext cx="1384052" cy="8012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>
                <a:latin typeface="Museo Sans 300" panose="02000000000000000000" pitchFamily="50" charset="0"/>
              </a:rPr>
              <a:t>Link to Paper</a:t>
            </a:r>
          </a:p>
        </p:txBody>
      </p:sp>
    </p:spTree>
    <p:extLst>
      <p:ext uri="{BB962C8B-B14F-4D97-AF65-F5344CB8AC3E}">
        <p14:creationId xmlns:p14="http://schemas.microsoft.com/office/powerpoint/2010/main" val="281078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E79A-0157-4608-518A-AD9B5E9E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CD2CE-1937-7F36-C585-F0F8EFEAB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6" name="Google Shape;125;g22c8c290af1_0_0">
            <a:extLst>
              <a:ext uri="{FF2B5EF4-FFF2-40B4-BE49-F238E27FC236}">
                <a16:creationId xmlns:a16="http://schemas.microsoft.com/office/drawing/2014/main" id="{1409D0B0-0FFE-66AC-B624-DEBCB184D779}"/>
              </a:ext>
            </a:extLst>
          </p:cNvPr>
          <p:cNvSpPr txBox="1"/>
          <p:nvPr/>
        </p:nvSpPr>
        <p:spPr>
          <a:xfrm>
            <a:off x="708837" y="2391077"/>
            <a:ext cx="10321836" cy="15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000"/>
              </a:spcBef>
              <a:defRPr sz="1200" spc="-72">
                <a:solidFill>
                  <a:srgbClr val="0D1C2D"/>
                </a:solidFill>
              </a:defRP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We offer Actuarial Consulting, Accounting Advisory, Risk Assurance and Advisory Services (RAAS), and Data Science &amp; Analytics to our clients. </a:t>
            </a:r>
          </a:p>
          <a:p>
            <a:pPr>
              <a:spcBef>
                <a:spcPts val="1000"/>
              </a:spcBef>
              <a:defRPr sz="1200" spc="-72">
                <a:solidFill>
                  <a:srgbClr val="0D1C2D"/>
                </a:solidFill>
              </a:defRP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We solve our client’s problems by deploying a team of carefully selected human capital for each project. We leverage our diversity of skills, experience, and age to deliver best-in-class services across our various fields of practice.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F79DC-F8CA-EE37-9E28-BF5BCF887EF9}"/>
              </a:ext>
            </a:extLst>
          </p:cNvPr>
          <p:cNvSpPr txBox="1"/>
          <p:nvPr/>
        </p:nvSpPr>
        <p:spPr>
          <a:xfrm>
            <a:off x="647764" y="160662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3975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Arial"/>
              </a:rPr>
              <a:t>Founded in 2013, The Shard  is a consulting ﬁrm that </a:t>
            </a:r>
            <a:r>
              <a:rPr lang="en-ZA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Arial"/>
              </a:rPr>
              <a:t>capitalises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Arial"/>
              </a:rPr>
              <a:t> on a rich diversity of skills and experience.</a:t>
            </a:r>
            <a:endParaRPr lang="en-ZA" sz="2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9BF6944-ABE2-E1F7-2865-9295F62C77C4}"/>
              </a:ext>
            </a:extLst>
          </p:cNvPr>
          <p:cNvSpPr txBox="1"/>
          <p:nvPr/>
        </p:nvSpPr>
        <p:spPr>
          <a:xfrm>
            <a:off x="708837" y="4306497"/>
            <a:ext cx="3321410" cy="1719124"/>
          </a:xfrm>
          <a:prstGeom prst="round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72">
                <a:solidFill>
                  <a:srgbClr val="0D1C2D"/>
                </a:solidFill>
              </a:defRPr>
            </a:pPr>
            <a:r>
              <a:rPr kumimoji="0" lang="en-US" sz="105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OUR VISION </a:t>
            </a:r>
            <a:br>
              <a:rPr kumimoji="0" lang="en-US" sz="105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</a:br>
            <a:endParaRPr kumimoji="0" lang="en-US" sz="1050" b="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72">
                <a:solidFill>
                  <a:srgbClr val="0D1C2D"/>
                </a:solidFill>
              </a:defRPr>
            </a:pPr>
            <a:r>
              <a:rPr kumimoji="0" lang="en-US" sz="105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To be widely recognized for delivering groundbreaking solutions and unparalleled value for our clients.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AF04B68-E509-778D-E7D5-C50CA9D2D23E}"/>
              </a:ext>
            </a:extLst>
          </p:cNvPr>
          <p:cNvSpPr txBox="1"/>
          <p:nvPr/>
        </p:nvSpPr>
        <p:spPr>
          <a:xfrm>
            <a:off x="4370614" y="4306497"/>
            <a:ext cx="3321409" cy="1719124"/>
          </a:xfrm>
          <a:prstGeom prst="round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72">
                <a:solidFill>
                  <a:srgbClr val="0D1C2D"/>
                </a:solidFill>
              </a:defRPr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OUR </a:t>
            </a:r>
            <a:r>
              <a:rPr lang="en-US" sz="1200" b="1" spc="300" dirty="0">
                <a:latin typeface="Montserrat SemiBold" pitchFamily="2" charset="77"/>
              </a:rPr>
              <a:t>VALUES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72">
                <a:solidFill>
                  <a:srgbClr val="0D1C2D"/>
                </a:solidFill>
              </a:defRPr>
            </a:pPr>
            <a:endParaRPr kumimoji="0" lang="en-US" sz="12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pc="10" dirty="0">
                <a:solidFill>
                  <a:srgbClr val="0D1C2D"/>
                </a:solidFill>
                <a:latin typeface="Montserrat Light" pitchFamily="2" charset="77"/>
              </a:rPr>
              <a:t>Entrepreneurial</a:t>
            </a:r>
            <a:r>
              <a:rPr lang="en-US" sz="1200" spc="10" dirty="0">
                <a:solidFill>
                  <a:srgbClr val="0D1C2D"/>
                </a:solidFill>
                <a:latin typeface="Montserrat Light" pitchFamily="2" charset="77"/>
                <a:sym typeface="Open Sans Light"/>
              </a:rPr>
              <a:t>, Agile, Integrity &amp; Trust, </a:t>
            </a:r>
            <a:r>
              <a:rPr lang="en-US" sz="1200" spc="10" dirty="0">
                <a:solidFill>
                  <a:srgbClr val="0D1C2D"/>
                </a:solidFill>
                <a:latin typeface="Montserrat Light" pitchFamily="2" charset="77"/>
              </a:rPr>
              <a:t>Excellence, Collaborative Culture</a:t>
            </a:r>
            <a:endParaRPr lang="en-US" sz="1200" spc="10" dirty="0">
              <a:solidFill>
                <a:srgbClr val="0D1C2D"/>
              </a:solidFill>
              <a:latin typeface="Montserrat Light" pitchFamily="2" charset="77"/>
              <a:sym typeface="Open Sans Light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200" spc="-72">
                <a:solidFill>
                  <a:srgbClr val="0D1C2D"/>
                </a:solidFill>
              </a:defRPr>
            </a:pPr>
            <a:endParaRPr kumimoji="0" lang="en-US" sz="1200" b="0" i="0" u="none" strike="noStrike" kern="1200" cap="none" spc="10" normalizeH="0" baseline="0" noProof="0" dirty="0">
              <a:ln>
                <a:noFill/>
              </a:ln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E49847E-BDB3-765F-78DD-D51213AE924F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773CB2-E4C5-6DC0-D300-3B4BFC4B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0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About Us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7780A1E-C0F7-C1FA-8B1A-AF89DF43CC2F}"/>
              </a:ext>
            </a:extLst>
          </p:cNvPr>
          <p:cNvSpPr txBox="1"/>
          <p:nvPr/>
        </p:nvSpPr>
        <p:spPr>
          <a:xfrm>
            <a:off x="8032390" y="4306497"/>
            <a:ext cx="3321410" cy="1719124"/>
          </a:xfrm>
          <a:prstGeom prst="round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rIns="6095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72">
                <a:solidFill>
                  <a:srgbClr val="0D1C2D"/>
                </a:solidFill>
              </a:defRPr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OUR MISSION</a:t>
            </a:r>
          </a:p>
          <a:p>
            <a:pPr marL="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72">
                <a:solidFill>
                  <a:srgbClr val="0D1C2D"/>
                </a:solidFill>
              </a:defRPr>
            </a:pPr>
            <a:endParaRPr kumimoji="0" lang="en-US" sz="12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buClrTx/>
              <a:buSzTx/>
              <a:tabLst/>
              <a:defRPr sz="1200" spc="-72">
                <a:solidFill>
                  <a:srgbClr val="0D1C2D"/>
                </a:solidFill>
              </a:defRPr>
            </a:pPr>
            <a:r>
              <a:rPr lang="en-US" sz="1200" spc="10" dirty="0">
                <a:solidFill>
                  <a:srgbClr val="0D1C2D"/>
                </a:solidFill>
                <a:latin typeface="Montserrat Light" pitchFamily="2" charset="77"/>
              </a:rPr>
              <a:t>Leverage multi-disciplinary expertise, experience and dynamic tools to collaboratively deliver groundbreaking solutions and unparalleled value.</a:t>
            </a:r>
          </a:p>
        </p:txBody>
      </p:sp>
    </p:spTree>
    <p:extLst>
      <p:ext uri="{BB962C8B-B14F-4D97-AF65-F5344CB8AC3E}">
        <p14:creationId xmlns:p14="http://schemas.microsoft.com/office/powerpoint/2010/main" val="80688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7F3C998-B1F1-0DCA-6C70-062CC341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220" y="1821703"/>
            <a:ext cx="6276270" cy="4270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1" name="Google Shape;191;p2"/>
          <p:cNvSpPr/>
          <p:nvPr/>
        </p:nvSpPr>
        <p:spPr>
          <a:xfrm>
            <a:off x="1450638" y="4092851"/>
            <a:ext cx="18473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7F7F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7947390" y="1636367"/>
            <a:ext cx="4033327" cy="27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South Africa Address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: Building B, 2nd Floor</a:t>
            </a:r>
          </a:p>
          <a:p>
            <a:pPr marL="0" marR="0" lvl="0" indent="0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1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Sturdee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 Avenue, Rosebank	Johannesburg, 2196</a:t>
            </a:r>
          </a:p>
          <a:p>
            <a:pPr marL="0" marR="0" lvl="0" indent="0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Open Sans Light"/>
            </a:endParaRPr>
          </a:p>
          <a:p>
            <a:pPr lvl="0" algn="r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Kenya Address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: </a:t>
            </a:r>
            <a:r>
              <a:rPr lang="nn-NO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Office No 9, </a:t>
            </a:r>
          </a:p>
          <a:p>
            <a:pPr lvl="0" algn="r">
              <a:lnSpc>
                <a:spcPct val="150000"/>
              </a:lnSpc>
              <a:spcBef>
                <a:spcPts val="600"/>
              </a:spcBef>
            </a:pPr>
            <a:r>
              <a:rPr lang="nn-NO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Karen Village, </a:t>
            </a:r>
          </a:p>
          <a:p>
            <a:pPr lvl="0" algn="r">
              <a:lnSpc>
                <a:spcPct val="150000"/>
              </a:lnSpc>
              <a:spcBef>
                <a:spcPts val="600"/>
              </a:spcBef>
            </a:pPr>
            <a:r>
              <a:rPr lang="nn-NO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Nairobi, 00502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Open Sans Light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5ADE7552-DFEF-B968-1E1E-05DC08582970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Google Shape;199;p2">
            <a:extLst>
              <a:ext uri="{FF2B5EF4-FFF2-40B4-BE49-F238E27FC236}">
                <a16:creationId xmlns:a16="http://schemas.microsoft.com/office/drawing/2014/main" id="{4ABEA378-2C6C-423E-084C-0A36086A00FB}"/>
              </a:ext>
            </a:extLst>
          </p:cNvPr>
          <p:cNvSpPr/>
          <p:nvPr/>
        </p:nvSpPr>
        <p:spPr>
          <a:xfrm>
            <a:off x="384361" y="3621358"/>
            <a:ext cx="4523305" cy="27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Email: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info@theshard.co.za</a:t>
            </a:r>
            <a:endParaRPr lang="fr-FR" sz="1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Open Sans Light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Website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www.theshard.co.za</a:t>
            </a:r>
            <a:endParaRPr lang="fr-FR" sz="1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Open Sans Light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endParaRPr lang="en-US" sz="14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Open Sans Ligh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South Africa Telephone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: +27 (0) 87 049 2302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Kenya Telephone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sym typeface="Open Sans Light"/>
              </a:rPr>
              <a:t>: +254 72 6809545 </a:t>
            </a:r>
          </a:p>
          <a:p>
            <a:pPr>
              <a:lnSpc>
                <a:spcPct val="150000"/>
              </a:lnSpc>
            </a:pPr>
            <a:endParaRPr sz="14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sym typeface="Open Sans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D0DDC8-8457-A104-4944-17BBC068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7" y="80626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Contact Us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395F8-80A6-9794-B76D-26A7B6B9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n abstract connection in pale grey background">
            <a:extLst>
              <a:ext uri="{FF2B5EF4-FFF2-40B4-BE49-F238E27FC236}">
                <a16:creationId xmlns:a16="http://schemas.microsoft.com/office/drawing/2014/main" id="{07DA8287-7995-5E7D-1FE5-B5D93ECB2B2D}"/>
              </a:ext>
            </a:extLst>
          </p:cNvPr>
          <p:cNvSpPr/>
          <p:nvPr/>
        </p:nvSpPr>
        <p:spPr>
          <a:xfrm>
            <a:off x="0" y="0"/>
            <a:ext cx="12192000" cy="6251943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Montserrat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A3A075-7CAA-2D9B-3710-3A173A150D4C}"/>
              </a:ext>
            </a:extLst>
          </p:cNvPr>
          <p:cNvSpPr txBox="1">
            <a:spLocks/>
          </p:cNvSpPr>
          <p:nvPr/>
        </p:nvSpPr>
        <p:spPr>
          <a:xfrm>
            <a:off x="1548245" y="2151682"/>
            <a:ext cx="8528701" cy="21246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Questions and Comments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305D8-46F2-2AE4-EE80-88A3DB3BE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176120"/>
            <a:ext cx="2490221" cy="728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73B4EF-F6A5-B240-47A5-76E94F292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148" y="4691661"/>
            <a:ext cx="1573302" cy="156028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4BBE69-4734-5C9E-EDA2-6801C2DD7E54}"/>
              </a:ext>
            </a:extLst>
          </p:cNvPr>
          <p:cNvSpPr txBox="1">
            <a:spLocks/>
          </p:cNvSpPr>
          <p:nvPr/>
        </p:nvSpPr>
        <p:spPr>
          <a:xfrm>
            <a:off x="10607773" y="6251943"/>
            <a:ext cx="1384052" cy="8012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>
                <a:latin typeface="Museo Sans 300" panose="02000000000000000000" pitchFamily="50" charset="0"/>
              </a:rPr>
              <a:t>Link to Paper</a:t>
            </a:r>
          </a:p>
        </p:txBody>
      </p:sp>
    </p:spTree>
    <p:extLst>
      <p:ext uri="{BB962C8B-B14F-4D97-AF65-F5344CB8AC3E}">
        <p14:creationId xmlns:p14="http://schemas.microsoft.com/office/powerpoint/2010/main" val="342735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B0EB-7D5D-D4A7-FC1F-0E95C220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n abstract connection in pale grey background">
            <a:extLst>
              <a:ext uri="{FF2B5EF4-FFF2-40B4-BE49-F238E27FC236}">
                <a16:creationId xmlns:a16="http://schemas.microsoft.com/office/drawing/2014/main" id="{52D99ED9-940D-5B2C-6571-7761A0F0004B}"/>
              </a:ext>
            </a:extLst>
          </p:cNvPr>
          <p:cNvSpPr/>
          <p:nvPr/>
        </p:nvSpPr>
        <p:spPr>
          <a:xfrm>
            <a:off x="0" y="0"/>
            <a:ext cx="12192000" cy="6251943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Montserrat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9EEC86-A20D-FADB-CFBA-6E6BFC0A2B3C}"/>
              </a:ext>
            </a:extLst>
          </p:cNvPr>
          <p:cNvSpPr txBox="1">
            <a:spLocks/>
          </p:cNvSpPr>
          <p:nvPr/>
        </p:nvSpPr>
        <p:spPr>
          <a:xfrm>
            <a:off x="1548245" y="2151682"/>
            <a:ext cx="8528701" cy="21246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80350E"/>
                </a:solidFill>
                <a:latin typeface="Montserrat" panose="00000500000000000000" pitchFamily="2" charset="0"/>
              </a:rPr>
              <a:t>Artificial Intelligence in Insurance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682212-1E30-A205-0D89-5746BE22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176120"/>
            <a:ext cx="2490221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EAEE-0B5F-0D05-5DF2-662CAFC3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58BED0-EE78-3EB3-A0F1-0C9FB63DF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07" y="300978"/>
            <a:ext cx="2490221" cy="72847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8058A1C-F06C-02AD-4EB6-125EE5E236A4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F54420-6836-219E-8EB5-FE6B8AD221A9}"/>
              </a:ext>
            </a:extLst>
          </p:cNvPr>
          <p:cNvSpPr txBox="1">
            <a:spLocks/>
          </p:cNvSpPr>
          <p:nvPr/>
        </p:nvSpPr>
        <p:spPr>
          <a:xfrm>
            <a:off x="708837" y="230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Akur8: 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Transparent AI for Non-life insurance pricing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CBC16452-EFBB-765A-A8F5-D70068311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72" y="1886736"/>
            <a:ext cx="12192000" cy="33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9554-F040-68A6-701E-9F911D4D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9C56-BF29-B6EB-7D34-0422966D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82000" cy="1325563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MasteryHive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 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6AB4F-3988-26F7-362A-4A4F29E1B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82" y="253960"/>
            <a:ext cx="2490221" cy="7284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395BC6-EF84-C59F-DB67-FF69B371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3" y="1725291"/>
            <a:ext cx="3341914" cy="334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26864D3-186C-218B-288B-B204EDA2062D}"/>
              </a:ext>
            </a:extLst>
          </p:cNvPr>
          <p:cNvSpPr txBox="1">
            <a:spLocks/>
          </p:cNvSpPr>
          <p:nvPr/>
        </p:nvSpPr>
        <p:spPr>
          <a:xfrm>
            <a:off x="708837" y="5205625"/>
            <a:ext cx="3091543" cy="877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Intelligent Claims Processing</a:t>
            </a:r>
          </a:p>
          <a:p>
            <a:pPr lvl="1"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645B8-D318-606B-FD05-F00F5703D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81" y="1798822"/>
            <a:ext cx="3341915" cy="334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CD6E109-9345-BC86-C053-CF2B62A12B92}"/>
              </a:ext>
            </a:extLst>
          </p:cNvPr>
          <p:cNvSpPr txBox="1">
            <a:spLocks/>
          </p:cNvSpPr>
          <p:nvPr/>
        </p:nvSpPr>
        <p:spPr>
          <a:xfrm>
            <a:off x="4425043" y="5205625"/>
            <a:ext cx="3341914" cy="87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Advanced Fraud Detection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D87F45-A98E-126E-43D3-6845BBB0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51" y="1725291"/>
            <a:ext cx="3341915" cy="337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0C5A671-D526-2AB1-E8E4-9A6058EAD782}"/>
              </a:ext>
            </a:extLst>
          </p:cNvPr>
          <p:cNvSpPr txBox="1">
            <a:spLocks/>
          </p:cNvSpPr>
          <p:nvPr/>
        </p:nvSpPr>
        <p:spPr>
          <a:xfrm>
            <a:off x="8010075" y="5205626"/>
            <a:ext cx="3712424" cy="87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Automated Assessment &amp; Settlement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CFA381AC-3B22-36BC-3554-BCE6BC47634E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6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F569F-064C-E2FE-9335-05B1C5D8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E661-D191-1235-004F-B2D0EE3C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1"/>
            <a:ext cx="83820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ICEYE- Synthetic Aperture Radar Imagery for Actuarial Reserving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8AFA6-BC83-BBB3-5728-9AAB7611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82" y="253960"/>
            <a:ext cx="2490221" cy="72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526E1-2E47-04C0-8CD3-EDDE43C6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" y="1786778"/>
            <a:ext cx="11821274" cy="3912869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1435623D-3A0B-9CFB-9F28-86F75D5065D6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E9FF4-E7B7-E625-51E3-D0680872FFE2}"/>
              </a:ext>
            </a:extLst>
          </p:cNvPr>
          <p:cNvSpPr txBox="1"/>
          <p:nvPr/>
        </p:nvSpPr>
        <p:spPr>
          <a:xfrm>
            <a:off x="3398161" y="5707750"/>
            <a:ext cx="7137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en-ZA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ZA" dirty="0"/>
              <a:t> </a:t>
            </a:r>
            <a:r>
              <a:rPr lang="en-ZA" dirty="0">
                <a:hlinkClick r:id="rId5"/>
              </a:rPr>
              <a:t>ICEYE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415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871B1-036D-CC06-12F5-DFCA25AC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9163-F3DF-84E4-8F03-FFA969B3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What is Agentic 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4D01B-8C02-912E-433A-06131B638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A10D7-A889-887F-79ED-3FE3304B9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81" y="1577328"/>
            <a:ext cx="9932727" cy="468927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3BFFCFF-7B99-A4B3-99C6-C223990A78B7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846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71C89-FE94-5322-FD9A-A3DA8DDA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AA49-3733-5A4D-88C7-08A3FAC2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8319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Agentic AI in Claims Processing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AC3A18-EF35-6E55-E8B5-C5992D50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32" y="316801"/>
            <a:ext cx="2490221" cy="728473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BFF94C5-97C9-4EBB-2249-1340D1881428}"/>
              </a:ext>
            </a:extLst>
          </p:cNvPr>
          <p:cNvSpPr/>
          <p:nvPr/>
        </p:nvSpPr>
        <p:spPr>
          <a:xfrm>
            <a:off x="708837" y="1359868"/>
            <a:ext cx="11114567" cy="49475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Picture 15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3C1D43AD-96B2-3639-B5C4-95C1D163D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282"/>
            <a:ext cx="12192000" cy="34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A9764-B2E3-6E27-7D70-D647F6DF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An abstract connection in pale grey background">
            <a:extLst>
              <a:ext uri="{FF2B5EF4-FFF2-40B4-BE49-F238E27FC236}">
                <a16:creationId xmlns:a16="http://schemas.microsoft.com/office/drawing/2014/main" id="{E0C60394-20E2-1E06-9844-802CA2C8A5DB}"/>
              </a:ext>
            </a:extLst>
          </p:cNvPr>
          <p:cNvSpPr/>
          <p:nvPr/>
        </p:nvSpPr>
        <p:spPr>
          <a:xfrm>
            <a:off x="0" y="0"/>
            <a:ext cx="12192000" cy="6251943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Montserrat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1EBCD9-BC17-CEEB-3E57-72D4215E4D5B}"/>
              </a:ext>
            </a:extLst>
          </p:cNvPr>
          <p:cNvSpPr txBox="1">
            <a:spLocks/>
          </p:cNvSpPr>
          <p:nvPr/>
        </p:nvSpPr>
        <p:spPr>
          <a:xfrm>
            <a:off x="1548245" y="2151682"/>
            <a:ext cx="8528701" cy="21246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AI in Insurance: Risks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25BC6-145F-BD05-AF9E-DA4CBFC51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64" y="176120"/>
            <a:ext cx="2490221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262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BB36E74950043A4F0CF22C7172508" ma:contentTypeVersion="14" ma:contentTypeDescription="Create a new document." ma:contentTypeScope="" ma:versionID="c174be26f685a21784c0d619fec6b445">
  <xsd:schema xmlns:xsd="http://www.w3.org/2001/XMLSchema" xmlns:xs="http://www.w3.org/2001/XMLSchema" xmlns:p="http://schemas.microsoft.com/office/2006/metadata/properties" xmlns:ns2="81fc1fbb-a873-4437-9d9d-42f59224d513" xmlns:ns3="c117145b-63da-4e21-9ee6-ffdda184bda9" targetNamespace="http://schemas.microsoft.com/office/2006/metadata/properties" ma:root="true" ma:fieldsID="c7d4ae65830aebf7c849613415b6dcdc" ns2:_="" ns3:_="">
    <xsd:import namespace="81fc1fbb-a873-4437-9d9d-42f59224d513"/>
    <xsd:import namespace="c117145b-63da-4e21-9ee6-ffdda184bd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c1fbb-a873-4437-9d9d-42f59224d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8e01e9-ef81-4c79-a725-08ef44c0f3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7145b-63da-4e21-9ee6-ffdda184b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185f792-f658-4486-966d-9e4539185e67}" ma:internalName="TaxCatchAll" ma:showField="CatchAllData" ma:web="c117145b-63da-4e21-9ee6-ffdda184bd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fc1fbb-a873-4437-9d9d-42f59224d513">
      <Terms xmlns="http://schemas.microsoft.com/office/infopath/2007/PartnerControls"/>
    </lcf76f155ced4ddcb4097134ff3c332f>
    <TaxCatchAll xmlns="c117145b-63da-4e21-9ee6-ffdda184bda9" xsi:nil="true"/>
  </documentManagement>
</p:properties>
</file>

<file path=customXml/itemProps1.xml><?xml version="1.0" encoding="utf-8"?>
<ds:datastoreItem xmlns:ds="http://schemas.openxmlformats.org/officeDocument/2006/customXml" ds:itemID="{6923D25F-27D0-47F2-BCA4-BBDB39A652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8E811E-9CB5-4231-AA0B-C8CE5F450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c1fbb-a873-4437-9d9d-42f59224d513"/>
    <ds:schemaRef ds:uri="c117145b-63da-4e21-9ee6-ffdda184b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4344A-864D-4F3C-8B13-5F2F876E52B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4ddce07-f4b9-47fd-a2ba-d3df6f6943fc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723f828a-17e4-4079-a261-055aa6e7d41d"/>
    <ds:schemaRef ds:uri="http://purl.org/dc/dcmitype/"/>
    <ds:schemaRef ds:uri="81fc1fbb-a873-4437-9d9d-42f59224d513"/>
    <ds:schemaRef ds:uri="c117145b-63da-4e21-9ee6-ffdda184bd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881</Words>
  <Application>Microsoft Office PowerPoint</Application>
  <PresentationFormat>Widescreen</PresentationFormat>
  <Paragraphs>133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Montserrat</vt:lpstr>
      <vt:lpstr>Montserrat ExtraBold</vt:lpstr>
      <vt:lpstr>Montserrat Light</vt:lpstr>
      <vt:lpstr>Montserrat Medium</vt:lpstr>
      <vt:lpstr>Montserrat SemiBold</vt:lpstr>
      <vt:lpstr>Museo Sans 300</vt:lpstr>
      <vt:lpstr>Museo Sans 700</vt:lpstr>
      <vt:lpstr>Open Sans Light</vt:lpstr>
      <vt:lpstr>1_Custom Design</vt:lpstr>
      <vt:lpstr>2_Custom Design</vt:lpstr>
      <vt:lpstr>Office Theme</vt:lpstr>
      <vt:lpstr>Actuarial Governance of Agentic AI in Insurance</vt:lpstr>
      <vt:lpstr>PowerPoint Presentation</vt:lpstr>
      <vt:lpstr>PowerPoint Presentation</vt:lpstr>
      <vt:lpstr>PowerPoint Presentation</vt:lpstr>
      <vt:lpstr>MasteryHive AI</vt:lpstr>
      <vt:lpstr>ICEYE- Synthetic Aperture Radar Imagery for Actuarial Reserving</vt:lpstr>
      <vt:lpstr>What is Agentic AI</vt:lpstr>
      <vt:lpstr>Agentic AI in Claims Processing</vt:lpstr>
      <vt:lpstr>PowerPoint Presentation</vt:lpstr>
      <vt:lpstr>Risks Arising from the Use of AI</vt:lpstr>
      <vt:lpstr>Model Risk</vt:lpstr>
      <vt:lpstr>Poor Generalization and Data Bias</vt:lpstr>
      <vt:lpstr>Protection of personal information</vt:lpstr>
      <vt:lpstr>Cyber Risk: Fraud and AI Model Manipulation</vt:lpstr>
      <vt:lpstr>PowerPoint Presentation</vt:lpstr>
      <vt:lpstr>Company AI Risk and Governance Framework</vt:lpstr>
      <vt:lpstr>Developments within the AI Industry</vt:lpstr>
      <vt:lpstr>Regulation</vt:lpstr>
      <vt:lpstr>PowerPoint Presentation</vt:lpstr>
      <vt:lpstr>About Us</vt:lpstr>
      <vt:lpstr>Contact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 Timothy</dc:creator>
  <cp:lastModifiedBy>Mercy Makau</cp:lastModifiedBy>
  <cp:revision>8</cp:revision>
  <dcterms:created xsi:type="dcterms:W3CDTF">2025-08-25T12:22:55Z</dcterms:created>
  <dcterms:modified xsi:type="dcterms:W3CDTF">2025-10-22T10:11:05Z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0x010100675BB36E74950043A4F0CF22C7172508</vt:lpwstr>
  </property>
  <property fmtid="{D5CDD505-2E9C-101B-9397-08002B2CF9AE}" pid="3" name="MediaServiceImageTags">
    <vt:lpwstr/>
  </property>
</Properties>
</file>