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53"/>
  </p:notesMasterIdLst>
  <p:sldIdLst>
    <p:sldId id="293" r:id="rId4"/>
    <p:sldId id="310" r:id="rId5"/>
    <p:sldId id="311"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62" r:id="rId20"/>
    <p:sldId id="366" r:id="rId21"/>
    <p:sldId id="332" r:id="rId22"/>
    <p:sldId id="333" r:id="rId23"/>
    <p:sldId id="334" r:id="rId24"/>
    <p:sldId id="335" r:id="rId25"/>
    <p:sldId id="336" r:id="rId26"/>
    <p:sldId id="337" r:id="rId27"/>
    <p:sldId id="338" r:id="rId28"/>
    <p:sldId id="339" r:id="rId29"/>
    <p:sldId id="341" r:id="rId30"/>
    <p:sldId id="342" r:id="rId31"/>
    <p:sldId id="343"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63" r:id="rId45"/>
    <p:sldId id="364" r:id="rId46"/>
    <p:sldId id="358" r:id="rId47"/>
    <p:sldId id="359" r:id="rId48"/>
    <p:sldId id="360" r:id="rId49"/>
    <p:sldId id="361" r:id="rId50"/>
    <p:sldId id="365" r:id="rId51"/>
    <p:sldId id="29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3A3C43-B806-4C95-978F-534FCE9EEF7B}">
          <p14:sldIdLst>
            <p14:sldId id="293"/>
            <p14:sldId id="310"/>
          </p14:sldIdLst>
        </p14:section>
        <p14:section name="Defining Market Disclosure" id="{ADED3AF8-50EA-4150-9B10-C35653EEC92C}">
          <p14:sldIdLst>
            <p14:sldId id="311"/>
            <p14:sldId id="319"/>
          </p14:sldIdLst>
        </p14:section>
        <p14:section name="Benefits of Market Disclosure" id="{E006BF7A-A0FA-4A5B-B672-0925D0A69064}">
          <p14:sldIdLst>
            <p14:sldId id="320"/>
            <p14:sldId id="321"/>
            <p14:sldId id="322"/>
            <p14:sldId id="323"/>
            <p14:sldId id="324"/>
            <p14:sldId id="325"/>
          </p14:sldIdLst>
        </p14:section>
        <p14:section name="Users of Market Disclosures" id="{CF2BFB54-7CAE-4427-9624-89C0D51895BA}">
          <p14:sldIdLst>
            <p14:sldId id="326"/>
            <p14:sldId id="327"/>
          </p14:sldIdLst>
        </p14:section>
        <p14:section name="Types of Market Disclosures" id="{F5FF1701-6CEE-474B-BE6E-7CAB13C900DB}">
          <p14:sldIdLst>
            <p14:sldId id="328"/>
            <p14:sldId id="329"/>
          </p14:sldIdLst>
        </p14:section>
        <p14:section name="Market Disclosures Metrics" id="{E9DF04D7-86B1-40EB-9172-5ADBFB8493E1}">
          <p14:sldIdLst>
            <p14:sldId id="330"/>
            <p14:sldId id="331"/>
            <p14:sldId id="362"/>
            <p14:sldId id="366"/>
          </p14:sldIdLst>
        </p14:section>
        <p14:section name="Disadvantages / Risks of Market Disclosures" id="{BE7476C1-9417-4CD1-94C6-F1A1E64F227D}">
          <p14:sldIdLst>
            <p14:sldId id="332"/>
            <p14:sldId id="333"/>
            <p14:sldId id="334"/>
            <p14:sldId id="335"/>
          </p14:sldIdLst>
        </p14:section>
        <p14:section name="Market Disclosure in Action - Persistency in India" id="{91171BBF-E914-4A9A-9742-FC50328E547A}">
          <p14:sldIdLst>
            <p14:sldId id="336"/>
            <p14:sldId id="337"/>
            <p14:sldId id="338"/>
            <p14:sldId id="339"/>
            <p14:sldId id="341"/>
            <p14:sldId id="342"/>
            <p14:sldId id="343"/>
            <p14:sldId id="345"/>
            <p14:sldId id="346"/>
          </p14:sldIdLst>
        </p14:section>
        <p14:section name="Market Disclosure in Action - SVB" id="{67A15C3F-115B-4F71-9712-FAE92DF6FDE1}">
          <p14:sldIdLst>
            <p14:sldId id="347"/>
            <p14:sldId id="348"/>
            <p14:sldId id="349"/>
            <p14:sldId id="350"/>
          </p14:sldIdLst>
        </p14:section>
        <p14:section name="The Actuarial Role In Market Disclosure" id="{8FC92514-DE46-4FEB-B57F-82E7F0C2868C}">
          <p14:sldIdLst>
            <p14:sldId id="351"/>
            <p14:sldId id="352"/>
            <p14:sldId id="353"/>
            <p14:sldId id="354"/>
            <p14:sldId id="355"/>
          </p14:sldIdLst>
        </p14:section>
        <p14:section name="A Case For Kenya" id="{A36D5D73-79D6-4873-A648-5D80A19EB715}">
          <p14:sldIdLst>
            <p14:sldId id="356"/>
            <p14:sldId id="363"/>
            <p14:sldId id="364"/>
          </p14:sldIdLst>
        </p14:section>
        <p14:section name="Conclusions And Recommendation" id="{4AB47A41-133E-4BD6-9DB5-7ED9F1751535}">
          <p14:sldIdLst>
            <p14:sldId id="358"/>
            <p14:sldId id="359"/>
          </p14:sldIdLst>
        </p14:section>
        <p14:section name="End" id="{936B04A4-23BC-422E-B4CF-EE42DA892457}">
          <p14:sldIdLst>
            <p14:sldId id="360"/>
            <p14:sldId id="361"/>
            <p14:sldId id="365"/>
            <p14:sldId id="292"/>
          </p14:sldIdLst>
        </p14:section>
      </p14:sectionLst>
    </p:ext>
    <p:ext uri="{EFAFB233-063F-42B5-8137-9DF3F51BA10A}">
      <p15:sldGuideLst xmlns:p15="http://schemas.microsoft.com/office/powerpoint/2012/main">
        <p15:guide id="1" pos="3840" userDrawn="1">
          <p15:clr>
            <a:srgbClr val="A4A3A4"/>
          </p15:clr>
        </p15:guide>
        <p15:guide id="2" pos="506" userDrawn="1">
          <p15:clr>
            <a:srgbClr val="A4A3A4"/>
          </p15:clr>
        </p15:guide>
        <p15:guide id="3" pos="7174" userDrawn="1">
          <p15:clr>
            <a:srgbClr val="A4A3A4"/>
          </p15:clr>
        </p15:guide>
        <p15:guide id="5" orient="horz" pos="731" userDrawn="1">
          <p15:clr>
            <a:srgbClr val="A4A3A4"/>
          </p15:clr>
        </p15:guide>
        <p15:guide id="6" orient="horz" pos="935" userDrawn="1">
          <p15:clr>
            <a:srgbClr val="A4A3A4"/>
          </p15:clr>
        </p15:guide>
        <p15:guide id="7" pos="4770" userDrawn="1">
          <p15:clr>
            <a:srgbClr val="A4A3A4"/>
          </p15:clr>
        </p15:guide>
        <p15:guide id="8" orient="horz" pos="3838" userDrawn="1">
          <p15:clr>
            <a:srgbClr val="A4A3A4"/>
          </p15:clr>
        </p15:guide>
        <p15:guide id="9" orient="horz" pos="2160" userDrawn="1">
          <p15:clr>
            <a:srgbClr val="A4A3A4"/>
          </p15:clr>
        </p15:guide>
        <p15:guide id="10" orient="horz" pos="1842" userDrawn="1">
          <p15:clr>
            <a:srgbClr val="A4A3A4"/>
          </p15:clr>
        </p15:guide>
        <p15:guide id="11" orient="horz" pos="1457" userDrawn="1">
          <p15:clr>
            <a:srgbClr val="A4A3A4"/>
          </p15:clr>
        </p15:guide>
        <p15:guide id="12" pos="25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7093CD"/>
    <a:srgbClr val="507FCC"/>
    <a:srgbClr val="436AAA"/>
    <a:srgbClr val="4E88E7"/>
    <a:srgbClr val="33CC33"/>
    <a:srgbClr val="FF6600"/>
    <a:srgbClr val="317FFF"/>
    <a:srgbClr val="436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AECB8-B275-4DA7-9353-50C5E255B6E9}" v="1" dt="2025-10-24T12:11:22.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9" autoAdjust="0"/>
    <p:restoredTop sz="93987" autoAdjust="0"/>
  </p:normalViewPr>
  <p:slideViewPr>
    <p:cSldViewPr snapToGrid="0">
      <p:cViewPr varScale="1">
        <p:scale>
          <a:sx n="74" d="100"/>
          <a:sy n="74" d="100"/>
        </p:scale>
        <p:origin x="902" y="72"/>
      </p:cViewPr>
      <p:guideLst>
        <p:guide pos="3840"/>
        <p:guide pos="506"/>
        <p:guide pos="7174"/>
        <p:guide orient="horz" pos="731"/>
        <p:guide orient="horz" pos="935"/>
        <p:guide pos="4770"/>
        <p:guide orient="horz" pos="3838"/>
        <p:guide orient="horz" pos="2160"/>
        <p:guide orient="horz" pos="1842"/>
        <p:guide orient="horz" pos="1457"/>
        <p:guide pos="254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Mbuthia" userId="b71b315a-6680-475f-991e-0b185f5d853e" providerId="ADAL" clId="{7FCB816C-F44C-48E2-83C9-CA3F06D45C84}"/>
    <pc:docChg chg="undo custSel modSld">
      <pc:chgData name="Henry Mbuthia" userId="b71b315a-6680-475f-991e-0b185f5d853e" providerId="ADAL" clId="{7FCB816C-F44C-48E2-83C9-CA3F06D45C84}" dt="2025-10-24T12:30:30.545" v="192" actId="113"/>
      <pc:docMkLst>
        <pc:docMk/>
      </pc:docMkLst>
      <pc:sldChg chg="modSp mod">
        <pc:chgData name="Henry Mbuthia" userId="b71b315a-6680-475f-991e-0b185f5d853e" providerId="ADAL" clId="{7FCB816C-F44C-48E2-83C9-CA3F06D45C84}" dt="2025-10-24T12:02:41.564" v="1" actId="1076"/>
        <pc:sldMkLst>
          <pc:docMk/>
          <pc:sldMk cId="2619396526" sldId="359"/>
        </pc:sldMkLst>
        <pc:cxnChg chg="mod">
          <ac:chgData name="Henry Mbuthia" userId="b71b315a-6680-475f-991e-0b185f5d853e" providerId="ADAL" clId="{7FCB816C-F44C-48E2-83C9-CA3F06D45C84}" dt="2025-10-24T12:02:41.564" v="1" actId="1076"/>
          <ac:cxnSpMkLst>
            <pc:docMk/>
            <pc:sldMk cId="2619396526" sldId="359"/>
            <ac:cxnSpMk id="18" creationId="{6B2F5D1B-9DC2-1FC1-2220-3B51A8A9F2AF}"/>
          </ac:cxnSpMkLst>
        </pc:cxnChg>
      </pc:sldChg>
      <pc:sldChg chg="mod modShow">
        <pc:chgData name="Henry Mbuthia" userId="b71b315a-6680-475f-991e-0b185f5d853e" providerId="ADAL" clId="{7FCB816C-F44C-48E2-83C9-CA3F06D45C84}" dt="2025-10-24T12:00:03.164" v="0" actId="729"/>
        <pc:sldMkLst>
          <pc:docMk/>
          <pc:sldMk cId="1116020521" sldId="360"/>
        </pc:sldMkLst>
      </pc:sldChg>
      <pc:sldChg chg="addSp modSp mod">
        <pc:chgData name="Henry Mbuthia" userId="b71b315a-6680-475f-991e-0b185f5d853e" providerId="ADAL" clId="{7FCB816C-F44C-48E2-83C9-CA3F06D45C84}" dt="2025-10-24T12:30:30.545" v="192" actId="113"/>
        <pc:sldMkLst>
          <pc:docMk/>
          <pc:sldMk cId="1684734434" sldId="366"/>
        </pc:sldMkLst>
        <pc:spChg chg="add mod">
          <ac:chgData name="Henry Mbuthia" userId="b71b315a-6680-475f-991e-0b185f5d853e" providerId="ADAL" clId="{7FCB816C-F44C-48E2-83C9-CA3F06D45C84}" dt="2025-10-24T12:23:37.888" v="189" actId="6549"/>
          <ac:spMkLst>
            <pc:docMk/>
            <pc:sldMk cId="1684734434" sldId="366"/>
            <ac:spMk id="5" creationId="{388BA2F6-5247-F40F-1517-7B6441A3A31E}"/>
          </ac:spMkLst>
        </pc:spChg>
        <pc:spChg chg="mod">
          <ac:chgData name="Henry Mbuthia" userId="b71b315a-6680-475f-991e-0b185f5d853e" providerId="ADAL" clId="{7FCB816C-F44C-48E2-83C9-CA3F06D45C84}" dt="2025-10-24T12:30:30.545" v="192" actId="113"/>
          <ac:spMkLst>
            <pc:docMk/>
            <pc:sldMk cId="1684734434" sldId="366"/>
            <ac:spMk id="17" creationId="{EBD2E0B9-0EE9-6AA9-4FE1-B1F23F31BEE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9DCE6-33F3-4B7E-9FDC-44A165456A4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32C8A4D-C9D1-4475-A9CA-3137922E100D}">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1. Defining Market Disclosure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93DD40F5-3E4A-4952-8B7B-A61A0C1AA8F0}" type="parTrans" cxnId="{FE583803-ECB3-4E3B-A523-E20E117A8B8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3B54B791-DF99-4FD0-B540-BCD975A47328}" type="sibTrans" cxnId="{FE583803-ECB3-4E3B-A523-E20E117A8B8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12E2D10B-BD9A-4B7C-B558-1EF3E4ADB8F1}">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2. Purpose / Role Of Market Disclosure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CE362144-5DEF-42BC-9431-FEDDF75E080F}" type="parTrans" cxnId="{FAD89EA6-16FE-4D8A-8705-194E0C00600C}">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2F359B6B-30C4-49B1-A33C-0050599C5330}" type="sibTrans" cxnId="{FAD89EA6-16FE-4D8A-8705-194E0C00600C}">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C4658A7C-F5CF-4E96-81B1-9FDDE7906075}">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4. Categorisation Of Market Disclosures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B75EBDD6-E9B4-484A-8399-31D76A412ACB}" type="parTrans" cxnId="{9C5952B6-CC46-41EA-8B5C-B1052F10BE47}">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CB29A649-2322-4C5F-BDD5-3F28C98BCBDE}" type="sibTrans" cxnId="{9C5952B6-CC46-41EA-8B5C-B1052F10BE47}">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6E13778-ECE0-4647-91FC-5CE00713E5A8}">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5. Market Disclosure Metrics</a:t>
          </a:r>
          <a:endParaRPr lang="en-US" sz="18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7063644B-DA4C-4F5D-B116-B0BA34143E5F}" type="parTrans" cxnId="{6629823A-9B82-484E-98FA-BD7357CB210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635045AC-86A4-4017-B910-FC6261613021}" type="sibTrans" cxnId="{6629823A-9B82-484E-98FA-BD7357CB210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3E83D7F8-F543-47D6-9EBF-C7C582C20F6D}">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6. Disadvantages / Risks Of Market Disclosures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B6940ED-B617-4BBC-9814-1456E39368C9}" type="parTrans" cxnId="{72FE9D60-7EE7-4160-8320-A8EED3B6A821}">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FF2D713B-3B34-466B-959B-2571ACE95AFA}" type="sibTrans" cxnId="{72FE9D60-7EE7-4160-8320-A8EED3B6A821}">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B59FD639-418B-4B3F-8DA3-F1E39EC3F586}">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7. Market Disclosure In Action</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73007102-EA77-4590-9C09-B6F6E871BE5D}" type="parTrans" cxnId="{3843A989-8378-409F-8C4E-9C8B573A014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719BB28-D2D0-4474-8427-8D7DDBE486E6}" type="sibTrans" cxnId="{3843A989-8378-409F-8C4E-9C8B573A014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2DF7EE9-CB80-4EDC-BBE8-F023DB0D4CB0}">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8. The Actuarial Role In Market Disclosure</a:t>
          </a:r>
          <a:endParaRPr lang="en-US" sz="18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D21A2E6D-DB0B-4ADB-B6A8-94372C7A934D}" type="parTrans" cxnId="{B17753E1-5FB5-4E09-BF16-265F3A3A328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E5404C30-239C-42EF-A150-4BF7222AD16A}" type="sibTrans" cxnId="{B17753E1-5FB5-4E09-BF16-265F3A3A3286}">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C29C4CA1-C520-4C21-BDD9-47A2C1C39FDD}">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9. A Case For Kenya</a:t>
          </a:r>
          <a:endParaRPr lang="en-US" sz="18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643C1EAE-580F-42B9-98A4-860D47BDADE7}" type="parTrans" cxnId="{A422FCE0-8001-442C-AE68-BE8CC013C109}">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B6423E75-2E58-4696-A950-AD33B670859C}" type="sibTrans" cxnId="{A422FCE0-8001-442C-AE68-BE8CC013C109}">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332F0E08-3E2B-4730-8AC6-8424ACF96A0D}">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10. Conclusions And Recommendation</a:t>
          </a:r>
          <a:endParaRPr lang="en-US" sz="18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3B8A26FB-A914-4E9D-B80F-D3E946E9559B}" type="parTrans" cxnId="{E5465EE3-7CCE-40BE-8985-1F59C17EC778}">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DEDE821A-6B1B-42F7-AB06-A38B5E95D90C}" type="sibTrans" cxnId="{E5465EE3-7CCE-40BE-8985-1F59C17EC778}">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8F50BC78-89A9-4878-8C8F-7228B5F32432}">
      <dgm:prSet custT="1"/>
      <dgm:spPr/>
      <dgm: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3. Users Of Market Disclosures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674FC868-0E96-4AD3-AA49-5467DC8996C9}" type="sibTrans" cxnId="{404776AD-ABB7-4B1F-8C29-79E69DB8668B}">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C612000E-A958-40C3-8C68-9F9B41C9DD9A}" type="parTrans" cxnId="{404776AD-ABB7-4B1F-8C29-79E69DB8668B}">
      <dgm:prSet/>
      <dgm:spPr/>
      <dgm:t>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0F691384-41BE-4626-A056-AFF79C795DCA}" type="pres">
      <dgm:prSet presAssocID="{BE79DCE6-33F3-4B7E-9FDC-44A165456A4D}" presName="vert0" presStyleCnt="0">
        <dgm:presLayoutVars>
          <dgm:dir/>
          <dgm:animOne val="branch"/>
          <dgm:animLvl val="lvl"/>
        </dgm:presLayoutVars>
      </dgm:prSet>
      <dgm:spPr/>
    </dgm:pt>
    <dgm:pt modelId="{448BE9F9-D5FF-4CD1-BB3F-FF824EAB1221}" type="pres">
      <dgm:prSet presAssocID="{132C8A4D-C9D1-4475-A9CA-3137922E100D}" presName="thickLine" presStyleLbl="alignNode1" presStyleIdx="0" presStyleCnt="10" custLinFactNeighborX="-1552"/>
      <dgm:spPr/>
    </dgm:pt>
    <dgm:pt modelId="{44EAACE3-3131-4BBF-AE2D-5CECD46A7FA8}" type="pres">
      <dgm:prSet presAssocID="{132C8A4D-C9D1-4475-A9CA-3137922E100D}" presName="horz1" presStyleCnt="0"/>
      <dgm:spPr/>
    </dgm:pt>
    <dgm:pt modelId="{5F90EFB4-494B-4A84-8455-CB803681C1F0}" type="pres">
      <dgm:prSet presAssocID="{132C8A4D-C9D1-4475-A9CA-3137922E100D}" presName="tx1" presStyleLbl="revTx" presStyleIdx="0" presStyleCnt="10"/>
      <dgm:spPr/>
    </dgm:pt>
    <dgm:pt modelId="{9BB553F4-E1EB-4272-AE65-284511BCB962}" type="pres">
      <dgm:prSet presAssocID="{132C8A4D-C9D1-4475-A9CA-3137922E100D}" presName="vert1" presStyleCnt="0"/>
      <dgm:spPr/>
    </dgm:pt>
    <dgm:pt modelId="{C88D5136-CD64-444E-BCC8-4BC6D9E1D438}" type="pres">
      <dgm:prSet presAssocID="{12E2D10B-BD9A-4B7C-B558-1EF3E4ADB8F1}" presName="thickLine" presStyleLbl="alignNode1" presStyleIdx="1" presStyleCnt="10"/>
      <dgm:spPr/>
    </dgm:pt>
    <dgm:pt modelId="{E712D25E-AEBC-4C48-B4EA-9DADE8E46E83}" type="pres">
      <dgm:prSet presAssocID="{12E2D10B-BD9A-4B7C-B558-1EF3E4ADB8F1}" presName="horz1" presStyleCnt="0"/>
      <dgm:spPr/>
    </dgm:pt>
    <dgm:pt modelId="{D251DC13-2959-48C1-91ED-EAE09834871C}" type="pres">
      <dgm:prSet presAssocID="{12E2D10B-BD9A-4B7C-B558-1EF3E4ADB8F1}" presName="tx1" presStyleLbl="revTx" presStyleIdx="1" presStyleCnt="10"/>
      <dgm:spPr/>
    </dgm:pt>
    <dgm:pt modelId="{34C15C80-B8BC-417B-BCF6-9B16B4014094}" type="pres">
      <dgm:prSet presAssocID="{12E2D10B-BD9A-4B7C-B558-1EF3E4ADB8F1}" presName="vert1" presStyleCnt="0"/>
      <dgm:spPr/>
    </dgm:pt>
    <dgm:pt modelId="{76F4A358-83E8-4963-AB00-2C446AAD66DF}" type="pres">
      <dgm:prSet presAssocID="{8F50BC78-89A9-4878-8C8F-7228B5F32432}" presName="thickLine" presStyleLbl="alignNode1" presStyleIdx="2" presStyleCnt="10"/>
      <dgm:spPr/>
    </dgm:pt>
    <dgm:pt modelId="{BCDCE4CA-746A-4EC8-9DA4-5B2AF7BEA661}" type="pres">
      <dgm:prSet presAssocID="{8F50BC78-89A9-4878-8C8F-7228B5F32432}" presName="horz1" presStyleCnt="0"/>
      <dgm:spPr/>
    </dgm:pt>
    <dgm:pt modelId="{8B82326E-CB32-4363-BD1D-46DF9FE7D21A}" type="pres">
      <dgm:prSet presAssocID="{8F50BC78-89A9-4878-8C8F-7228B5F32432}" presName="tx1" presStyleLbl="revTx" presStyleIdx="2" presStyleCnt="10"/>
      <dgm:spPr/>
    </dgm:pt>
    <dgm:pt modelId="{AAF41958-5C09-4860-ABBF-5AAD5FA6AF10}" type="pres">
      <dgm:prSet presAssocID="{8F50BC78-89A9-4878-8C8F-7228B5F32432}" presName="vert1" presStyleCnt="0"/>
      <dgm:spPr/>
    </dgm:pt>
    <dgm:pt modelId="{F6314D86-57BC-4C47-B75C-097C93D550AC}" type="pres">
      <dgm:prSet presAssocID="{C4658A7C-F5CF-4E96-81B1-9FDDE7906075}" presName="thickLine" presStyleLbl="alignNode1" presStyleIdx="3" presStyleCnt="10"/>
      <dgm:spPr/>
    </dgm:pt>
    <dgm:pt modelId="{8FFAC521-599E-434F-956E-0DEEEF9A6B41}" type="pres">
      <dgm:prSet presAssocID="{C4658A7C-F5CF-4E96-81B1-9FDDE7906075}" presName="horz1" presStyleCnt="0"/>
      <dgm:spPr/>
    </dgm:pt>
    <dgm:pt modelId="{10562ABE-259A-405E-8B03-D8B797EA59D2}" type="pres">
      <dgm:prSet presAssocID="{C4658A7C-F5CF-4E96-81B1-9FDDE7906075}" presName="tx1" presStyleLbl="revTx" presStyleIdx="3" presStyleCnt="10"/>
      <dgm:spPr/>
    </dgm:pt>
    <dgm:pt modelId="{4F4B7122-0A32-4977-AB28-DF6FD333A39F}" type="pres">
      <dgm:prSet presAssocID="{C4658A7C-F5CF-4E96-81B1-9FDDE7906075}" presName="vert1" presStyleCnt="0"/>
      <dgm:spPr/>
    </dgm:pt>
    <dgm:pt modelId="{748AC363-3CF9-4879-B949-2452998EE831}" type="pres">
      <dgm:prSet presAssocID="{46E13778-ECE0-4647-91FC-5CE00713E5A8}" presName="thickLine" presStyleLbl="alignNode1" presStyleIdx="4" presStyleCnt="10"/>
      <dgm:spPr/>
    </dgm:pt>
    <dgm:pt modelId="{6F709BA8-8215-4C01-8F92-24650025B77A}" type="pres">
      <dgm:prSet presAssocID="{46E13778-ECE0-4647-91FC-5CE00713E5A8}" presName="horz1" presStyleCnt="0"/>
      <dgm:spPr/>
    </dgm:pt>
    <dgm:pt modelId="{91C0C708-11FE-4012-AD2E-3D61AD7B909F}" type="pres">
      <dgm:prSet presAssocID="{46E13778-ECE0-4647-91FC-5CE00713E5A8}" presName="tx1" presStyleLbl="revTx" presStyleIdx="4" presStyleCnt="10"/>
      <dgm:spPr/>
    </dgm:pt>
    <dgm:pt modelId="{B93A3A5D-687B-4E8B-B55B-91A0EC51CF17}" type="pres">
      <dgm:prSet presAssocID="{46E13778-ECE0-4647-91FC-5CE00713E5A8}" presName="vert1" presStyleCnt="0"/>
      <dgm:spPr/>
    </dgm:pt>
    <dgm:pt modelId="{A24E3FA1-02FB-4F86-BE02-F636002CE1B2}" type="pres">
      <dgm:prSet presAssocID="{3E83D7F8-F543-47D6-9EBF-C7C582C20F6D}" presName="thickLine" presStyleLbl="alignNode1" presStyleIdx="5" presStyleCnt="10"/>
      <dgm:spPr/>
    </dgm:pt>
    <dgm:pt modelId="{B1E8E1D3-A9C5-471F-AFA9-0B1B742A7309}" type="pres">
      <dgm:prSet presAssocID="{3E83D7F8-F543-47D6-9EBF-C7C582C20F6D}" presName="horz1" presStyleCnt="0"/>
      <dgm:spPr/>
    </dgm:pt>
    <dgm:pt modelId="{03B406B2-BFEC-4F41-B1F4-98272D877C83}" type="pres">
      <dgm:prSet presAssocID="{3E83D7F8-F543-47D6-9EBF-C7C582C20F6D}" presName="tx1" presStyleLbl="revTx" presStyleIdx="5" presStyleCnt="10"/>
      <dgm:spPr/>
    </dgm:pt>
    <dgm:pt modelId="{DC876F4D-8859-4E96-8430-C7E0CB601F81}" type="pres">
      <dgm:prSet presAssocID="{3E83D7F8-F543-47D6-9EBF-C7C582C20F6D}" presName="vert1" presStyleCnt="0"/>
      <dgm:spPr/>
    </dgm:pt>
    <dgm:pt modelId="{1DDCEA5E-5282-4543-A12C-4DFE53C32DC6}" type="pres">
      <dgm:prSet presAssocID="{B59FD639-418B-4B3F-8DA3-F1E39EC3F586}" presName="thickLine" presStyleLbl="alignNode1" presStyleIdx="6" presStyleCnt="10"/>
      <dgm:spPr/>
    </dgm:pt>
    <dgm:pt modelId="{BBAFBCE9-33CA-46BA-9640-51EDB326E23F}" type="pres">
      <dgm:prSet presAssocID="{B59FD639-418B-4B3F-8DA3-F1E39EC3F586}" presName="horz1" presStyleCnt="0"/>
      <dgm:spPr/>
    </dgm:pt>
    <dgm:pt modelId="{073969E0-8E04-4E2F-9C5F-5D818C86F553}" type="pres">
      <dgm:prSet presAssocID="{B59FD639-418B-4B3F-8DA3-F1E39EC3F586}" presName="tx1" presStyleLbl="revTx" presStyleIdx="6" presStyleCnt="10"/>
      <dgm:spPr/>
    </dgm:pt>
    <dgm:pt modelId="{BAC2B484-0434-41E5-8129-BA7DB202AE2D}" type="pres">
      <dgm:prSet presAssocID="{B59FD639-418B-4B3F-8DA3-F1E39EC3F586}" presName="vert1" presStyleCnt="0"/>
      <dgm:spPr/>
    </dgm:pt>
    <dgm:pt modelId="{4DCFD086-3DA5-4448-809D-AD63ED1487B3}" type="pres">
      <dgm:prSet presAssocID="{42DF7EE9-CB80-4EDC-BBE8-F023DB0D4CB0}" presName="thickLine" presStyleLbl="alignNode1" presStyleIdx="7" presStyleCnt="10"/>
      <dgm:spPr/>
    </dgm:pt>
    <dgm:pt modelId="{ED54FABA-47D3-4358-BF22-A3BEC7484CEB}" type="pres">
      <dgm:prSet presAssocID="{42DF7EE9-CB80-4EDC-BBE8-F023DB0D4CB0}" presName="horz1" presStyleCnt="0"/>
      <dgm:spPr/>
    </dgm:pt>
    <dgm:pt modelId="{BAC60D23-D280-4FAE-BEEA-A5E3AF2E5E47}" type="pres">
      <dgm:prSet presAssocID="{42DF7EE9-CB80-4EDC-BBE8-F023DB0D4CB0}" presName="tx1" presStyleLbl="revTx" presStyleIdx="7" presStyleCnt="10"/>
      <dgm:spPr/>
    </dgm:pt>
    <dgm:pt modelId="{BFFC1294-7073-4C2F-AB7C-1D61F878E33C}" type="pres">
      <dgm:prSet presAssocID="{42DF7EE9-CB80-4EDC-BBE8-F023DB0D4CB0}" presName="vert1" presStyleCnt="0"/>
      <dgm:spPr/>
    </dgm:pt>
    <dgm:pt modelId="{9CCC4283-629D-442A-A3D0-A855AC7EAEFF}" type="pres">
      <dgm:prSet presAssocID="{C29C4CA1-C520-4C21-BDD9-47A2C1C39FDD}" presName="thickLine" presStyleLbl="alignNode1" presStyleIdx="8" presStyleCnt="10"/>
      <dgm:spPr/>
    </dgm:pt>
    <dgm:pt modelId="{09D2BB6F-A434-4538-8942-0F225122C771}" type="pres">
      <dgm:prSet presAssocID="{C29C4CA1-C520-4C21-BDD9-47A2C1C39FDD}" presName="horz1" presStyleCnt="0"/>
      <dgm:spPr/>
    </dgm:pt>
    <dgm:pt modelId="{F1CD4B4D-E973-44E4-B7E6-D99B9F63B7E9}" type="pres">
      <dgm:prSet presAssocID="{C29C4CA1-C520-4C21-BDD9-47A2C1C39FDD}" presName="tx1" presStyleLbl="revTx" presStyleIdx="8" presStyleCnt="10"/>
      <dgm:spPr/>
    </dgm:pt>
    <dgm:pt modelId="{48AE6BC8-3A33-4C0D-AAEA-2131D62D4D86}" type="pres">
      <dgm:prSet presAssocID="{C29C4CA1-C520-4C21-BDD9-47A2C1C39FDD}" presName="vert1" presStyleCnt="0"/>
      <dgm:spPr/>
    </dgm:pt>
    <dgm:pt modelId="{E97D3934-7E9D-4B65-8D23-093516862557}" type="pres">
      <dgm:prSet presAssocID="{332F0E08-3E2B-4730-8AC6-8424ACF96A0D}" presName="thickLine" presStyleLbl="alignNode1" presStyleIdx="9" presStyleCnt="10"/>
      <dgm:spPr/>
    </dgm:pt>
    <dgm:pt modelId="{5598CFE7-177C-47BC-B26C-5D449CF5EEEB}" type="pres">
      <dgm:prSet presAssocID="{332F0E08-3E2B-4730-8AC6-8424ACF96A0D}" presName="horz1" presStyleCnt="0"/>
      <dgm:spPr/>
    </dgm:pt>
    <dgm:pt modelId="{B7DB1D90-BA91-436C-A9F2-3EA300F69410}" type="pres">
      <dgm:prSet presAssocID="{332F0E08-3E2B-4730-8AC6-8424ACF96A0D}" presName="tx1" presStyleLbl="revTx" presStyleIdx="9" presStyleCnt="10"/>
      <dgm:spPr/>
    </dgm:pt>
    <dgm:pt modelId="{9F673493-ED7D-4A05-B8C0-4DB85E215136}" type="pres">
      <dgm:prSet presAssocID="{332F0E08-3E2B-4730-8AC6-8424ACF96A0D}" presName="vert1" presStyleCnt="0"/>
      <dgm:spPr/>
    </dgm:pt>
  </dgm:ptLst>
  <dgm:cxnLst>
    <dgm:cxn modelId="{D339CB00-1A6A-46D1-A5CD-324FD398AEF5}" type="presOf" srcId="{46E13778-ECE0-4647-91FC-5CE00713E5A8}" destId="{91C0C708-11FE-4012-AD2E-3D61AD7B909F}" srcOrd="0" destOrd="0" presId="urn:microsoft.com/office/officeart/2008/layout/LinedList"/>
    <dgm:cxn modelId="{FE583803-ECB3-4E3B-A523-E20E117A8B86}" srcId="{BE79DCE6-33F3-4B7E-9FDC-44A165456A4D}" destId="{132C8A4D-C9D1-4475-A9CA-3137922E100D}" srcOrd="0" destOrd="0" parTransId="{93DD40F5-3E4A-4952-8B7B-A61A0C1AA8F0}" sibTransId="{3B54B791-DF99-4FD0-B540-BCD975A47328}"/>
    <dgm:cxn modelId="{DDBD3218-0B77-4141-99C5-9541D2B18D20}" type="presOf" srcId="{B59FD639-418B-4B3F-8DA3-F1E39EC3F586}" destId="{073969E0-8E04-4E2F-9C5F-5D818C86F553}" srcOrd="0" destOrd="0" presId="urn:microsoft.com/office/officeart/2008/layout/LinedList"/>
    <dgm:cxn modelId="{6629823A-9B82-484E-98FA-BD7357CB2106}" srcId="{BE79DCE6-33F3-4B7E-9FDC-44A165456A4D}" destId="{46E13778-ECE0-4647-91FC-5CE00713E5A8}" srcOrd="4" destOrd="0" parTransId="{7063644B-DA4C-4F5D-B116-B0BA34143E5F}" sibTransId="{635045AC-86A4-4017-B910-FC6261613021}"/>
    <dgm:cxn modelId="{72FE9D60-7EE7-4160-8320-A8EED3B6A821}" srcId="{BE79DCE6-33F3-4B7E-9FDC-44A165456A4D}" destId="{3E83D7F8-F543-47D6-9EBF-C7C582C20F6D}" srcOrd="5" destOrd="0" parTransId="{4B6940ED-B617-4BBC-9814-1456E39368C9}" sibTransId="{FF2D713B-3B34-466B-959B-2571ACE95AFA}"/>
    <dgm:cxn modelId="{B867F77A-BB6B-4358-9D98-8FCB5982174C}" type="presOf" srcId="{C4658A7C-F5CF-4E96-81B1-9FDDE7906075}" destId="{10562ABE-259A-405E-8B03-D8B797EA59D2}" srcOrd="0" destOrd="0" presId="urn:microsoft.com/office/officeart/2008/layout/LinedList"/>
    <dgm:cxn modelId="{CDC4AF7E-616A-4E23-957C-217517E5104C}" type="presOf" srcId="{C29C4CA1-C520-4C21-BDD9-47A2C1C39FDD}" destId="{F1CD4B4D-E973-44E4-B7E6-D99B9F63B7E9}" srcOrd="0" destOrd="0" presId="urn:microsoft.com/office/officeart/2008/layout/LinedList"/>
    <dgm:cxn modelId="{6386AA7F-FEC6-4BCC-8BC9-EC7622B0597B}" type="presOf" srcId="{132C8A4D-C9D1-4475-A9CA-3137922E100D}" destId="{5F90EFB4-494B-4A84-8455-CB803681C1F0}" srcOrd="0" destOrd="0" presId="urn:microsoft.com/office/officeart/2008/layout/LinedList"/>
    <dgm:cxn modelId="{3843A989-8378-409F-8C4E-9C8B573A0146}" srcId="{BE79DCE6-33F3-4B7E-9FDC-44A165456A4D}" destId="{B59FD639-418B-4B3F-8DA3-F1E39EC3F586}" srcOrd="6" destOrd="0" parTransId="{73007102-EA77-4590-9C09-B6F6E871BE5D}" sibTransId="{4719BB28-D2D0-4474-8427-8D7DDBE486E6}"/>
    <dgm:cxn modelId="{FAD89EA6-16FE-4D8A-8705-194E0C00600C}" srcId="{BE79DCE6-33F3-4B7E-9FDC-44A165456A4D}" destId="{12E2D10B-BD9A-4B7C-B558-1EF3E4ADB8F1}" srcOrd="1" destOrd="0" parTransId="{CE362144-5DEF-42BC-9431-FEDDF75E080F}" sibTransId="{2F359B6B-30C4-49B1-A33C-0050599C5330}"/>
    <dgm:cxn modelId="{404776AD-ABB7-4B1F-8C29-79E69DB8668B}" srcId="{BE79DCE6-33F3-4B7E-9FDC-44A165456A4D}" destId="{8F50BC78-89A9-4878-8C8F-7228B5F32432}" srcOrd="2" destOrd="0" parTransId="{C612000E-A958-40C3-8C68-9F9B41C9DD9A}" sibTransId="{674FC868-0E96-4AD3-AA49-5467DC8996C9}"/>
    <dgm:cxn modelId="{9C5952B6-CC46-41EA-8B5C-B1052F10BE47}" srcId="{BE79DCE6-33F3-4B7E-9FDC-44A165456A4D}" destId="{C4658A7C-F5CF-4E96-81B1-9FDDE7906075}" srcOrd="3" destOrd="0" parTransId="{B75EBDD6-E9B4-484A-8399-31D76A412ACB}" sibTransId="{CB29A649-2322-4C5F-BDD5-3F28C98BCBDE}"/>
    <dgm:cxn modelId="{2C5262C5-1BA9-4AB0-9C3E-AF506D3B767C}" type="presOf" srcId="{BE79DCE6-33F3-4B7E-9FDC-44A165456A4D}" destId="{0F691384-41BE-4626-A056-AFF79C795DCA}" srcOrd="0" destOrd="0" presId="urn:microsoft.com/office/officeart/2008/layout/LinedList"/>
    <dgm:cxn modelId="{3AB053C6-7ED3-491F-9361-5D89DE72673F}" type="presOf" srcId="{3E83D7F8-F543-47D6-9EBF-C7C582C20F6D}" destId="{03B406B2-BFEC-4F41-B1F4-98272D877C83}" srcOrd="0" destOrd="0" presId="urn:microsoft.com/office/officeart/2008/layout/LinedList"/>
    <dgm:cxn modelId="{F78F9ADB-5DD2-4FBC-8261-D3D3BFBA20E3}" type="presOf" srcId="{12E2D10B-BD9A-4B7C-B558-1EF3E4ADB8F1}" destId="{D251DC13-2959-48C1-91ED-EAE09834871C}" srcOrd="0" destOrd="0" presId="urn:microsoft.com/office/officeart/2008/layout/LinedList"/>
    <dgm:cxn modelId="{A422FCE0-8001-442C-AE68-BE8CC013C109}" srcId="{BE79DCE6-33F3-4B7E-9FDC-44A165456A4D}" destId="{C29C4CA1-C520-4C21-BDD9-47A2C1C39FDD}" srcOrd="8" destOrd="0" parTransId="{643C1EAE-580F-42B9-98A4-860D47BDADE7}" sibTransId="{B6423E75-2E58-4696-A950-AD33B670859C}"/>
    <dgm:cxn modelId="{3FB323E1-09B2-46FB-9ED4-02A7AD1600A3}" type="presOf" srcId="{8F50BC78-89A9-4878-8C8F-7228B5F32432}" destId="{8B82326E-CB32-4363-BD1D-46DF9FE7D21A}" srcOrd="0" destOrd="0" presId="urn:microsoft.com/office/officeart/2008/layout/LinedList"/>
    <dgm:cxn modelId="{B17753E1-5FB5-4E09-BF16-265F3A3A3286}" srcId="{BE79DCE6-33F3-4B7E-9FDC-44A165456A4D}" destId="{42DF7EE9-CB80-4EDC-BBE8-F023DB0D4CB0}" srcOrd="7" destOrd="0" parTransId="{D21A2E6D-DB0B-4ADB-B6A8-94372C7A934D}" sibTransId="{E5404C30-239C-42EF-A150-4BF7222AD16A}"/>
    <dgm:cxn modelId="{E5465EE3-7CCE-40BE-8985-1F59C17EC778}" srcId="{BE79DCE6-33F3-4B7E-9FDC-44A165456A4D}" destId="{332F0E08-3E2B-4730-8AC6-8424ACF96A0D}" srcOrd="9" destOrd="0" parTransId="{3B8A26FB-A914-4E9D-B80F-D3E946E9559B}" sibTransId="{DEDE821A-6B1B-42F7-AB06-A38B5E95D90C}"/>
    <dgm:cxn modelId="{3C9A30EB-CFE6-4849-B23B-B78BD5F3105D}" type="presOf" srcId="{332F0E08-3E2B-4730-8AC6-8424ACF96A0D}" destId="{B7DB1D90-BA91-436C-A9F2-3EA300F69410}" srcOrd="0" destOrd="0" presId="urn:microsoft.com/office/officeart/2008/layout/LinedList"/>
    <dgm:cxn modelId="{E290EAF8-9C66-44B7-BF64-96036F28EA75}" type="presOf" srcId="{42DF7EE9-CB80-4EDC-BBE8-F023DB0D4CB0}" destId="{BAC60D23-D280-4FAE-BEEA-A5E3AF2E5E47}" srcOrd="0" destOrd="0" presId="urn:microsoft.com/office/officeart/2008/layout/LinedList"/>
    <dgm:cxn modelId="{BAD38B52-A2FC-4049-9C6B-D4AE5D6F8A07}" type="presParOf" srcId="{0F691384-41BE-4626-A056-AFF79C795DCA}" destId="{448BE9F9-D5FF-4CD1-BB3F-FF824EAB1221}" srcOrd="0" destOrd="0" presId="urn:microsoft.com/office/officeart/2008/layout/LinedList"/>
    <dgm:cxn modelId="{5A0B30FC-C78A-4E21-BCB4-BF8AC873A5B0}" type="presParOf" srcId="{0F691384-41BE-4626-A056-AFF79C795DCA}" destId="{44EAACE3-3131-4BBF-AE2D-5CECD46A7FA8}" srcOrd="1" destOrd="0" presId="urn:microsoft.com/office/officeart/2008/layout/LinedList"/>
    <dgm:cxn modelId="{AFB4C5A5-F9AC-4EB6-8922-DFE502EDD8BD}" type="presParOf" srcId="{44EAACE3-3131-4BBF-AE2D-5CECD46A7FA8}" destId="{5F90EFB4-494B-4A84-8455-CB803681C1F0}" srcOrd="0" destOrd="0" presId="urn:microsoft.com/office/officeart/2008/layout/LinedList"/>
    <dgm:cxn modelId="{EB301429-DCFB-4556-A5CB-B00C830B54B0}" type="presParOf" srcId="{44EAACE3-3131-4BBF-AE2D-5CECD46A7FA8}" destId="{9BB553F4-E1EB-4272-AE65-284511BCB962}" srcOrd="1" destOrd="0" presId="urn:microsoft.com/office/officeart/2008/layout/LinedList"/>
    <dgm:cxn modelId="{EB4E56CB-4242-4CDF-948E-598368036F44}" type="presParOf" srcId="{0F691384-41BE-4626-A056-AFF79C795DCA}" destId="{C88D5136-CD64-444E-BCC8-4BC6D9E1D438}" srcOrd="2" destOrd="0" presId="urn:microsoft.com/office/officeart/2008/layout/LinedList"/>
    <dgm:cxn modelId="{83A0C214-9710-41D7-9D19-9DA241E69F1F}" type="presParOf" srcId="{0F691384-41BE-4626-A056-AFF79C795DCA}" destId="{E712D25E-AEBC-4C48-B4EA-9DADE8E46E83}" srcOrd="3" destOrd="0" presId="urn:microsoft.com/office/officeart/2008/layout/LinedList"/>
    <dgm:cxn modelId="{CAC4B9D8-BEAA-4F78-BAE3-AA9736B3CC8B}" type="presParOf" srcId="{E712D25E-AEBC-4C48-B4EA-9DADE8E46E83}" destId="{D251DC13-2959-48C1-91ED-EAE09834871C}" srcOrd="0" destOrd="0" presId="urn:microsoft.com/office/officeart/2008/layout/LinedList"/>
    <dgm:cxn modelId="{AA2BB41A-5B80-4854-BE97-FC7257F1D44A}" type="presParOf" srcId="{E712D25E-AEBC-4C48-B4EA-9DADE8E46E83}" destId="{34C15C80-B8BC-417B-BCF6-9B16B4014094}" srcOrd="1" destOrd="0" presId="urn:microsoft.com/office/officeart/2008/layout/LinedList"/>
    <dgm:cxn modelId="{6DF6D34E-1F26-4D29-AEC6-7FAC5D6D1C5C}" type="presParOf" srcId="{0F691384-41BE-4626-A056-AFF79C795DCA}" destId="{76F4A358-83E8-4963-AB00-2C446AAD66DF}" srcOrd="4" destOrd="0" presId="urn:microsoft.com/office/officeart/2008/layout/LinedList"/>
    <dgm:cxn modelId="{2C33595C-4DA8-4C1A-9C8D-23A5A85B89F6}" type="presParOf" srcId="{0F691384-41BE-4626-A056-AFF79C795DCA}" destId="{BCDCE4CA-746A-4EC8-9DA4-5B2AF7BEA661}" srcOrd="5" destOrd="0" presId="urn:microsoft.com/office/officeart/2008/layout/LinedList"/>
    <dgm:cxn modelId="{8A15EE3B-28C2-4A78-B578-27D116D20B6E}" type="presParOf" srcId="{BCDCE4CA-746A-4EC8-9DA4-5B2AF7BEA661}" destId="{8B82326E-CB32-4363-BD1D-46DF9FE7D21A}" srcOrd="0" destOrd="0" presId="urn:microsoft.com/office/officeart/2008/layout/LinedList"/>
    <dgm:cxn modelId="{659219B6-6CD7-4CAE-8DE4-C955CF04A00D}" type="presParOf" srcId="{BCDCE4CA-746A-4EC8-9DA4-5B2AF7BEA661}" destId="{AAF41958-5C09-4860-ABBF-5AAD5FA6AF10}" srcOrd="1" destOrd="0" presId="urn:microsoft.com/office/officeart/2008/layout/LinedList"/>
    <dgm:cxn modelId="{15342E66-87CD-40A9-B184-75968E0DCCAE}" type="presParOf" srcId="{0F691384-41BE-4626-A056-AFF79C795DCA}" destId="{F6314D86-57BC-4C47-B75C-097C93D550AC}" srcOrd="6" destOrd="0" presId="urn:microsoft.com/office/officeart/2008/layout/LinedList"/>
    <dgm:cxn modelId="{054551AB-AC24-463D-9D66-C617103FF3D9}" type="presParOf" srcId="{0F691384-41BE-4626-A056-AFF79C795DCA}" destId="{8FFAC521-599E-434F-956E-0DEEEF9A6B41}" srcOrd="7" destOrd="0" presId="urn:microsoft.com/office/officeart/2008/layout/LinedList"/>
    <dgm:cxn modelId="{B28F7B6C-15A9-4DAD-9C48-F91BE37022B1}" type="presParOf" srcId="{8FFAC521-599E-434F-956E-0DEEEF9A6B41}" destId="{10562ABE-259A-405E-8B03-D8B797EA59D2}" srcOrd="0" destOrd="0" presId="urn:microsoft.com/office/officeart/2008/layout/LinedList"/>
    <dgm:cxn modelId="{298E3CEE-C0F0-4FD1-9097-547583DC5E89}" type="presParOf" srcId="{8FFAC521-599E-434F-956E-0DEEEF9A6B41}" destId="{4F4B7122-0A32-4977-AB28-DF6FD333A39F}" srcOrd="1" destOrd="0" presId="urn:microsoft.com/office/officeart/2008/layout/LinedList"/>
    <dgm:cxn modelId="{726015BC-23E1-44D5-BF40-EA605FAEEA16}" type="presParOf" srcId="{0F691384-41BE-4626-A056-AFF79C795DCA}" destId="{748AC363-3CF9-4879-B949-2452998EE831}" srcOrd="8" destOrd="0" presId="urn:microsoft.com/office/officeart/2008/layout/LinedList"/>
    <dgm:cxn modelId="{1216EE82-AAD3-49FA-8E21-16610DF5CD3F}" type="presParOf" srcId="{0F691384-41BE-4626-A056-AFF79C795DCA}" destId="{6F709BA8-8215-4C01-8F92-24650025B77A}" srcOrd="9" destOrd="0" presId="urn:microsoft.com/office/officeart/2008/layout/LinedList"/>
    <dgm:cxn modelId="{5758C711-0BE9-4D5F-8E11-12ED751AE11F}" type="presParOf" srcId="{6F709BA8-8215-4C01-8F92-24650025B77A}" destId="{91C0C708-11FE-4012-AD2E-3D61AD7B909F}" srcOrd="0" destOrd="0" presId="urn:microsoft.com/office/officeart/2008/layout/LinedList"/>
    <dgm:cxn modelId="{41073CC4-9E45-4E75-9E35-FC85720CFC52}" type="presParOf" srcId="{6F709BA8-8215-4C01-8F92-24650025B77A}" destId="{B93A3A5D-687B-4E8B-B55B-91A0EC51CF17}" srcOrd="1" destOrd="0" presId="urn:microsoft.com/office/officeart/2008/layout/LinedList"/>
    <dgm:cxn modelId="{95B309DB-249A-4615-97E0-59587C9716E7}" type="presParOf" srcId="{0F691384-41BE-4626-A056-AFF79C795DCA}" destId="{A24E3FA1-02FB-4F86-BE02-F636002CE1B2}" srcOrd="10" destOrd="0" presId="urn:microsoft.com/office/officeart/2008/layout/LinedList"/>
    <dgm:cxn modelId="{791E875A-E29E-48DC-978B-A4655C276F61}" type="presParOf" srcId="{0F691384-41BE-4626-A056-AFF79C795DCA}" destId="{B1E8E1D3-A9C5-471F-AFA9-0B1B742A7309}" srcOrd="11" destOrd="0" presId="urn:microsoft.com/office/officeart/2008/layout/LinedList"/>
    <dgm:cxn modelId="{D5BC7A7E-D9EA-4689-AFB3-E1945CD449C0}" type="presParOf" srcId="{B1E8E1D3-A9C5-471F-AFA9-0B1B742A7309}" destId="{03B406B2-BFEC-4F41-B1F4-98272D877C83}" srcOrd="0" destOrd="0" presId="urn:microsoft.com/office/officeart/2008/layout/LinedList"/>
    <dgm:cxn modelId="{BA2C9392-7036-4969-9EA8-215D56F0DF7A}" type="presParOf" srcId="{B1E8E1D3-A9C5-471F-AFA9-0B1B742A7309}" destId="{DC876F4D-8859-4E96-8430-C7E0CB601F81}" srcOrd="1" destOrd="0" presId="urn:microsoft.com/office/officeart/2008/layout/LinedList"/>
    <dgm:cxn modelId="{0E2DB667-CD9C-4489-A7B1-4EBD96F91792}" type="presParOf" srcId="{0F691384-41BE-4626-A056-AFF79C795DCA}" destId="{1DDCEA5E-5282-4543-A12C-4DFE53C32DC6}" srcOrd="12" destOrd="0" presId="urn:microsoft.com/office/officeart/2008/layout/LinedList"/>
    <dgm:cxn modelId="{0BBE2E5E-5DB0-4516-9B79-E735C626C134}" type="presParOf" srcId="{0F691384-41BE-4626-A056-AFF79C795DCA}" destId="{BBAFBCE9-33CA-46BA-9640-51EDB326E23F}" srcOrd="13" destOrd="0" presId="urn:microsoft.com/office/officeart/2008/layout/LinedList"/>
    <dgm:cxn modelId="{2031457E-AD1A-4317-B2A1-8F1F5BEE4E38}" type="presParOf" srcId="{BBAFBCE9-33CA-46BA-9640-51EDB326E23F}" destId="{073969E0-8E04-4E2F-9C5F-5D818C86F553}" srcOrd="0" destOrd="0" presId="urn:microsoft.com/office/officeart/2008/layout/LinedList"/>
    <dgm:cxn modelId="{501BE095-FB88-4500-B269-A5895346E1C3}" type="presParOf" srcId="{BBAFBCE9-33CA-46BA-9640-51EDB326E23F}" destId="{BAC2B484-0434-41E5-8129-BA7DB202AE2D}" srcOrd="1" destOrd="0" presId="urn:microsoft.com/office/officeart/2008/layout/LinedList"/>
    <dgm:cxn modelId="{66F94CC9-CD1B-4EFE-BDDD-848A06352D35}" type="presParOf" srcId="{0F691384-41BE-4626-A056-AFF79C795DCA}" destId="{4DCFD086-3DA5-4448-809D-AD63ED1487B3}" srcOrd="14" destOrd="0" presId="urn:microsoft.com/office/officeart/2008/layout/LinedList"/>
    <dgm:cxn modelId="{996245BB-0395-4F2A-A024-EDC536EC2D55}" type="presParOf" srcId="{0F691384-41BE-4626-A056-AFF79C795DCA}" destId="{ED54FABA-47D3-4358-BF22-A3BEC7484CEB}" srcOrd="15" destOrd="0" presId="urn:microsoft.com/office/officeart/2008/layout/LinedList"/>
    <dgm:cxn modelId="{2C651CB8-214E-478A-87D9-71781FA95D82}" type="presParOf" srcId="{ED54FABA-47D3-4358-BF22-A3BEC7484CEB}" destId="{BAC60D23-D280-4FAE-BEEA-A5E3AF2E5E47}" srcOrd="0" destOrd="0" presId="urn:microsoft.com/office/officeart/2008/layout/LinedList"/>
    <dgm:cxn modelId="{82AE3C17-2CCF-4830-BF2C-371391FD7B9E}" type="presParOf" srcId="{ED54FABA-47D3-4358-BF22-A3BEC7484CEB}" destId="{BFFC1294-7073-4C2F-AB7C-1D61F878E33C}" srcOrd="1" destOrd="0" presId="urn:microsoft.com/office/officeart/2008/layout/LinedList"/>
    <dgm:cxn modelId="{76ED38A7-6E1F-445C-89FD-869E256FE634}" type="presParOf" srcId="{0F691384-41BE-4626-A056-AFF79C795DCA}" destId="{9CCC4283-629D-442A-A3D0-A855AC7EAEFF}" srcOrd="16" destOrd="0" presId="urn:microsoft.com/office/officeart/2008/layout/LinedList"/>
    <dgm:cxn modelId="{D9B3DCAD-1F1C-4DC7-AE43-C8F471372975}" type="presParOf" srcId="{0F691384-41BE-4626-A056-AFF79C795DCA}" destId="{09D2BB6F-A434-4538-8942-0F225122C771}" srcOrd="17" destOrd="0" presId="urn:microsoft.com/office/officeart/2008/layout/LinedList"/>
    <dgm:cxn modelId="{DAD71208-57EE-4B65-B6C4-8068968CABED}" type="presParOf" srcId="{09D2BB6F-A434-4538-8942-0F225122C771}" destId="{F1CD4B4D-E973-44E4-B7E6-D99B9F63B7E9}" srcOrd="0" destOrd="0" presId="urn:microsoft.com/office/officeart/2008/layout/LinedList"/>
    <dgm:cxn modelId="{0CA81312-8978-4AE1-A5D2-BC6EC0717F22}" type="presParOf" srcId="{09D2BB6F-A434-4538-8942-0F225122C771}" destId="{48AE6BC8-3A33-4C0D-AAEA-2131D62D4D86}" srcOrd="1" destOrd="0" presId="urn:microsoft.com/office/officeart/2008/layout/LinedList"/>
    <dgm:cxn modelId="{F4051FDA-D267-458A-A798-3BA0D90B1E6A}" type="presParOf" srcId="{0F691384-41BE-4626-A056-AFF79C795DCA}" destId="{E97D3934-7E9D-4B65-8D23-093516862557}" srcOrd="18" destOrd="0" presId="urn:microsoft.com/office/officeart/2008/layout/LinedList"/>
    <dgm:cxn modelId="{A4D47B00-0C5F-4C87-A10A-C78F45E46752}" type="presParOf" srcId="{0F691384-41BE-4626-A056-AFF79C795DCA}" destId="{5598CFE7-177C-47BC-B26C-5D449CF5EEEB}" srcOrd="19" destOrd="0" presId="urn:microsoft.com/office/officeart/2008/layout/LinedList"/>
    <dgm:cxn modelId="{58AE7FCF-B814-4D33-ADA1-343B9A4CAA51}" type="presParOf" srcId="{5598CFE7-177C-47BC-B26C-5D449CF5EEEB}" destId="{B7DB1D90-BA91-436C-A9F2-3EA300F69410}" srcOrd="0" destOrd="0" presId="urn:microsoft.com/office/officeart/2008/layout/LinedList"/>
    <dgm:cxn modelId="{3070A417-A991-4B65-B38F-4FDCBA20C1AE}" type="presParOf" srcId="{5598CFE7-177C-47BC-B26C-5D449CF5EEEB}" destId="{9F673493-ED7D-4A05-B8C0-4DB85E2151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BE9F9-D5FF-4CD1-BB3F-FF824EAB1221}">
      <dsp:nvSpPr>
        <dsp:cNvPr id="0" name=""/>
        <dsp:cNvSpPr/>
      </dsp:nvSpPr>
      <dsp:spPr>
        <a:xfrm>
          <a:off x="0" y="570"/>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0EFB4-494B-4A84-8455-CB803681C1F0}">
      <dsp:nvSpPr>
        <dsp:cNvPr id="0" name=""/>
        <dsp:cNvSpPr/>
      </dsp:nvSpPr>
      <dsp:spPr>
        <a:xfrm>
          <a:off x="0" y="570"/>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1. Defining Market Disclosure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570"/>
        <a:ext cx="7315913" cy="467456"/>
      </dsp:txXfrm>
    </dsp:sp>
    <dsp:sp modelId="{C88D5136-CD64-444E-BCC8-4BC6D9E1D438}">
      <dsp:nvSpPr>
        <dsp:cNvPr id="0" name=""/>
        <dsp:cNvSpPr/>
      </dsp:nvSpPr>
      <dsp:spPr>
        <a:xfrm>
          <a:off x="0" y="468026"/>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1DC13-2959-48C1-91ED-EAE09834871C}">
      <dsp:nvSpPr>
        <dsp:cNvPr id="0" name=""/>
        <dsp:cNvSpPr/>
      </dsp:nvSpPr>
      <dsp:spPr>
        <a:xfrm>
          <a:off x="0" y="468026"/>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2. Purpose / Role Of Market Disclosure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468026"/>
        <a:ext cx="7315913" cy="467456"/>
      </dsp:txXfrm>
    </dsp:sp>
    <dsp:sp modelId="{76F4A358-83E8-4963-AB00-2C446AAD66DF}">
      <dsp:nvSpPr>
        <dsp:cNvPr id="0" name=""/>
        <dsp:cNvSpPr/>
      </dsp:nvSpPr>
      <dsp:spPr>
        <a:xfrm>
          <a:off x="0" y="935482"/>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2326E-CB32-4363-BD1D-46DF9FE7D21A}">
      <dsp:nvSpPr>
        <dsp:cNvPr id="0" name=""/>
        <dsp:cNvSpPr/>
      </dsp:nvSpPr>
      <dsp:spPr>
        <a:xfrm>
          <a:off x="0" y="935482"/>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3. Users Of Market Disclosures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935482"/>
        <a:ext cx="7315913" cy="467456"/>
      </dsp:txXfrm>
    </dsp:sp>
    <dsp:sp modelId="{F6314D86-57BC-4C47-B75C-097C93D550AC}">
      <dsp:nvSpPr>
        <dsp:cNvPr id="0" name=""/>
        <dsp:cNvSpPr/>
      </dsp:nvSpPr>
      <dsp:spPr>
        <a:xfrm>
          <a:off x="0" y="1402938"/>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62ABE-259A-405E-8B03-D8B797EA59D2}">
      <dsp:nvSpPr>
        <dsp:cNvPr id="0" name=""/>
        <dsp:cNvSpPr/>
      </dsp:nvSpPr>
      <dsp:spPr>
        <a:xfrm>
          <a:off x="0" y="1402938"/>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4. Categorisation Of Market Disclosures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1402938"/>
        <a:ext cx="7315913" cy="467456"/>
      </dsp:txXfrm>
    </dsp:sp>
    <dsp:sp modelId="{748AC363-3CF9-4879-B949-2452998EE831}">
      <dsp:nvSpPr>
        <dsp:cNvPr id="0" name=""/>
        <dsp:cNvSpPr/>
      </dsp:nvSpPr>
      <dsp:spPr>
        <a:xfrm>
          <a:off x="0" y="1870394"/>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0C708-11FE-4012-AD2E-3D61AD7B909F}">
      <dsp:nvSpPr>
        <dsp:cNvPr id="0" name=""/>
        <dsp:cNvSpPr/>
      </dsp:nvSpPr>
      <dsp:spPr>
        <a:xfrm>
          <a:off x="0" y="1870394"/>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5. Market Disclosure Metrics</a:t>
          </a:r>
          <a:endParaRPr lang="en-US" sz="1800" kern="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0" y="1870394"/>
        <a:ext cx="7315913" cy="467456"/>
      </dsp:txXfrm>
    </dsp:sp>
    <dsp:sp modelId="{A24E3FA1-02FB-4F86-BE02-F636002CE1B2}">
      <dsp:nvSpPr>
        <dsp:cNvPr id="0" name=""/>
        <dsp:cNvSpPr/>
      </dsp:nvSpPr>
      <dsp:spPr>
        <a:xfrm>
          <a:off x="0" y="2337851"/>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406B2-BFEC-4F41-B1F4-98272D877C83}">
      <dsp:nvSpPr>
        <dsp:cNvPr id="0" name=""/>
        <dsp:cNvSpPr/>
      </dsp:nvSpPr>
      <dsp:spPr>
        <a:xfrm>
          <a:off x="0" y="2337851"/>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6. Disadvantages / Risks Of Market Disclosures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2337851"/>
        <a:ext cx="7315913" cy="467456"/>
      </dsp:txXfrm>
    </dsp:sp>
    <dsp:sp modelId="{1DDCEA5E-5282-4543-A12C-4DFE53C32DC6}">
      <dsp:nvSpPr>
        <dsp:cNvPr id="0" name=""/>
        <dsp:cNvSpPr/>
      </dsp:nvSpPr>
      <dsp:spPr>
        <a:xfrm>
          <a:off x="0" y="2805307"/>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969E0-8E04-4E2F-9C5F-5D818C86F553}">
      <dsp:nvSpPr>
        <dsp:cNvPr id="0" name=""/>
        <dsp:cNvSpPr/>
      </dsp:nvSpPr>
      <dsp:spPr>
        <a:xfrm>
          <a:off x="0" y="2805307"/>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7. Market Disclosure In Action</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2805307"/>
        <a:ext cx="7315913" cy="467456"/>
      </dsp:txXfrm>
    </dsp:sp>
    <dsp:sp modelId="{4DCFD086-3DA5-4448-809D-AD63ED1487B3}">
      <dsp:nvSpPr>
        <dsp:cNvPr id="0" name=""/>
        <dsp:cNvSpPr/>
      </dsp:nvSpPr>
      <dsp:spPr>
        <a:xfrm>
          <a:off x="0" y="3272763"/>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60D23-D280-4FAE-BEEA-A5E3AF2E5E47}">
      <dsp:nvSpPr>
        <dsp:cNvPr id="0" name=""/>
        <dsp:cNvSpPr/>
      </dsp:nvSpPr>
      <dsp:spPr>
        <a:xfrm>
          <a:off x="0" y="3272763"/>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8. The Actuarial Role In Market Disclosure</a:t>
          </a:r>
          <a:endParaRPr lang="en-US" sz="1800" kern="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0" y="3272763"/>
        <a:ext cx="7315913" cy="467456"/>
      </dsp:txXfrm>
    </dsp:sp>
    <dsp:sp modelId="{9CCC4283-629D-442A-A3D0-A855AC7EAEFF}">
      <dsp:nvSpPr>
        <dsp:cNvPr id="0" name=""/>
        <dsp:cNvSpPr/>
      </dsp:nvSpPr>
      <dsp:spPr>
        <a:xfrm>
          <a:off x="0" y="3740219"/>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D4B4D-E973-44E4-B7E6-D99B9F63B7E9}">
      <dsp:nvSpPr>
        <dsp:cNvPr id="0" name=""/>
        <dsp:cNvSpPr/>
      </dsp:nvSpPr>
      <dsp:spPr>
        <a:xfrm>
          <a:off x="0" y="3740219"/>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9. A Case For Kenya</a:t>
          </a:r>
          <a:endParaRPr lang="en-US" sz="1800" kern="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0" y="3740219"/>
        <a:ext cx="7315913" cy="467456"/>
      </dsp:txXfrm>
    </dsp:sp>
    <dsp:sp modelId="{E97D3934-7E9D-4B65-8D23-093516862557}">
      <dsp:nvSpPr>
        <dsp:cNvPr id="0" name=""/>
        <dsp:cNvSpPr/>
      </dsp:nvSpPr>
      <dsp:spPr>
        <a:xfrm>
          <a:off x="0" y="4207675"/>
          <a:ext cx="731591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B1D90-BA91-436C-A9F2-3EA300F69410}">
      <dsp:nvSpPr>
        <dsp:cNvPr id="0" name=""/>
        <dsp:cNvSpPr/>
      </dsp:nvSpPr>
      <dsp:spPr>
        <a:xfrm>
          <a:off x="0" y="4207675"/>
          <a:ext cx="7315913" cy="4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10. Conclusions And Recommendation</a:t>
          </a:r>
          <a:endParaRPr lang="en-US" sz="1800" kern="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0" y="4207675"/>
        <a:ext cx="7315913" cy="4674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E2D50-8896-4BCE-9AE1-A57A70BC6A43}"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6A39B-0F28-4AA9-BF9C-C3F8E3BF88F5}" type="slidenum">
              <a:rPr lang="en-US" smtClean="0"/>
              <a:t>‹#›</a:t>
            </a:fld>
            <a:endParaRPr lang="en-US"/>
          </a:p>
        </p:txBody>
      </p:sp>
    </p:spTree>
    <p:extLst>
      <p:ext uri="{BB962C8B-B14F-4D97-AF65-F5344CB8AC3E}">
        <p14:creationId xmlns:p14="http://schemas.microsoft.com/office/powerpoint/2010/main" val="380422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4C22-FB1B-8AC6-0603-E5CDEB3B7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50676-F6EA-4A6D-89DF-CCA4BCCC9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D1B09-C585-3C9E-BA16-4920F50BBB17}"/>
              </a:ext>
            </a:extLst>
          </p:cNvPr>
          <p:cNvSpPr>
            <a:spLocks noGrp="1"/>
          </p:cNvSpPr>
          <p:nvPr>
            <p:ph type="body" idx="1"/>
          </p:nvPr>
        </p:nvSpPr>
        <p:spPr/>
        <p:txBody>
          <a:bodyPr/>
          <a:lstStyle/>
          <a:p>
            <a:r>
              <a:rPr lang="en-US" dirty="0"/>
              <a:t>https://notebooklm.google.com/notebook/08820021-7dea-4aeb-82ce-fa84324cec33</a:t>
            </a:r>
          </a:p>
        </p:txBody>
      </p:sp>
      <p:sp>
        <p:nvSpPr>
          <p:cNvPr id="4" name="Slide Number Placeholder 3">
            <a:extLst>
              <a:ext uri="{FF2B5EF4-FFF2-40B4-BE49-F238E27FC236}">
                <a16:creationId xmlns:a16="http://schemas.microsoft.com/office/drawing/2014/main" id="{F1BAC5ED-3A52-9041-D7CB-9B9D45E6F883}"/>
              </a:ext>
            </a:extLst>
          </p:cNvPr>
          <p:cNvSpPr>
            <a:spLocks noGrp="1"/>
          </p:cNvSpPr>
          <p:nvPr>
            <p:ph type="sldNum" sz="quarter" idx="5"/>
          </p:nvPr>
        </p:nvSpPr>
        <p:spPr/>
        <p:txBody>
          <a:bodyPr/>
          <a:lstStyle/>
          <a:p>
            <a:fld id="{AC56A39B-0F28-4AA9-BF9C-C3F8E3BF88F5}" type="slidenum">
              <a:rPr lang="en-US" smtClean="0"/>
              <a:t>1</a:t>
            </a:fld>
            <a:endParaRPr lang="en-US" dirty="0"/>
          </a:p>
        </p:txBody>
      </p:sp>
    </p:spTree>
    <p:extLst>
      <p:ext uri="{BB962C8B-B14F-4D97-AF65-F5344CB8AC3E}">
        <p14:creationId xmlns:p14="http://schemas.microsoft.com/office/powerpoint/2010/main" val="681966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36C7-7626-3CE9-9DE1-A3BD592C7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B069B-C19F-130B-DEE8-29035AF0E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BCD8-1659-57A1-997D-F0310E109CDE}"/>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48BB752F-46B8-3C3A-3F2E-9E02E20B12E1}"/>
              </a:ext>
            </a:extLst>
          </p:cNvPr>
          <p:cNvSpPr>
            <a:spLocks noGrp="1"/>
          </p:cNvSpPr>
          <p:nvPr>
            <p:ph type="sldNum" sz="quarter" idx="5"/>
          </p:nvPr>
        </p:nvSpPr>
        <p:spPr/>
        <p:txBody>
          <a:bodyPr/>
          <a:lstStyle/>
          <a:p>
            <a:fld id="{AC56A39B-0F28-4AA9-BF9C-C3F8E3BF88F5}" type="slidenum">
              <a:rPr lang="en-US" smtClean="0"/>
              <a:t>16</a:t>
            </a:fld>
            <a:endParaRPr lang="en-US" dirty="0"/>
          </a:p>
        </p:txBody>
      </p:sp>
    </p:spTree>
    <p:extLst>
      <p:ext uri="{BB962C8B-B14F-4D97-AF65-F5344CB8AC3E}">
        <p14:creationId xmlns:p14="http://schemas.microsoft.com/office/powerpoint/2010/main" val="327853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3835-F19F-1C5B-DE18-121722A69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19820-05C4-B83B-4750-6FB772B9F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14D32-0B7E-3B2D-890B-32FE04522E00}"/>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69404C28-254D-D4C4-5484-9BB07057ABC9}"/>
              </a:ext>
            </a:extLst>
          </p:cNvPr>
          <p:cNvSpPr>
            <a:spLocks noGrp="1"/>
          </p:cNvSpPr>
          <p:nvPr>
            <p:ph type="sldNum" sz="quarter" idx="5"/>
          </p:nvPr>
        </p:nvSpPr>
        <p:spPr/>
        <p:txBody>
          <a:bodyPr/>
          <a:lstStyle/>
          <a:p>
            <a:fld id="{AC56A39B-0F28-4AA9-BF9C-C3F8E3BF88F5}" type="slidenum">
              <a:rPr lang="en-US" smtClean="0"/>
              <a:t>17</a:t>
            </a:fld>
            <a:endParaRPr lang="en-US" dirty="0"/>
          </a:p>
        </p:txBody>
      </p:sp>
    </p:spTree>
    <p:extLst>
      <p:ext uri="{BB962C8B-B14F-4D97-AF65-F5344CB8AC3E}">
        <p14:creationId xmlns:p14="http://schemas.microsoft.com/office/powerpoint/2010/main" val="68469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799BB-2B0F-0537-6010-07104C5B5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E3E4D-39C9-2F4D-BCF8-3CF3689FE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A03FC-B56B-EDEA-7920-1B0089D08CF0}"/>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FF2F0FE0-2F0F-F025-01E3-29597AEBE9C0}"/>
              </a:ext>
            </a:extLst>
          </p:cNvPr>
          <p:cNvSpPr>
            <a:spLocks noGrp="1"/>
          </p:cNvSpPr>
          <p:nvPr>
            <p:ph type="sldNum" sz="quarter" idx="5"/>
          </p:nvPr>
        </p:nvSpPr>
        <p:spPr/>
        <p:txBody>
          <a:bodyPr/>
          <a:lstStyle/>
          <a:p>
            <a:fld id="{AC56A39B-0F28-4AA9-BF9C-C3F8E3BF88F5}" type="slidenum">
              <a:rPr lang="en-US" smtClean="0"/>
              <a:t>18</a:t>
            </a:fld>
            <a:endParaRPr lang="en-US" dirty="0"/>
          </a:p>
        </p:txBody>
      </p:sp>
    </p:spTree>
    <p:extLst>
      <p:ext uri="{BB962C8B-B14F-4D97-AF65-F5344CB8AC3E}">
        <p14:creationId xmlns:p14="http://schemas.microsoft.com/office/powerpoint/2010/main" val="69808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7C7EA-528A-88BB-CCD2-C15B5434E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748C1-ECC5-7EA1-E3B0-6F598035D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A6CB4-A982-D7DF-1E38-AF963AA3C88E}"/>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FAA0B64D-EB34-4ECA-F7F8-2C8DCEC72FC9}"/>
              </a:ext>
            </a:extLst>
          </p:cNvPr>
          <p:cNvSpPr>
            <a:spLocks noGrp="1"/>
          </p:cNvSpPr>
          <p:nvPr>
            <p:ph type="sldNum" sz="quarter" idx="5"/>
          </p:nvPr>
        </p:nvSpPr>
        <p:spPr/>
        <p:txBody>
          <a:bodyPr/>
          <a:lstStyle/>
          <a:p>
            <a:fld id="{AC56A39B-0F28-4AA9-BF9C-C3F8E3BF88F5}" type="slidenum">
              <a:rPr lang="en-US" smtClean="0"/>
              <a:t>20</a:t>
            </a:fld>
            <a:endParaRPr lang="en-US" dirty="0"/>
          </a:p>
        </p:txBody>
      </p:sp>
    </p:spTree>
    <p:extLst>
      <p:ext uri="{BB962C8B-B14F-4D97-AF65-F5344CB8AC3E}">
        <p14:creationId xmlns:p14="http://schemas.microsoft.com/office/powerpoint/2010/main" val="349966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264B-A86E-DC74-113C-57D23D36A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D6521-B085-814A-51DD-6D1C189BF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F786F-F481-26F4-6BDA-1EC78C66ECB8}"/>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A884FD27-4FB4-30F8-14EB-F443ACB554CC}"/>
              </a:ext>
            </a:extLst>
          </p:cNvPr>
          <p:cNvSpPr>
            <a:spLocks noGrp="1"/>
          </p:cNvSpPr>
          <p:nvPr>
            <p:ph type="sldNum" sz="quarter" idx="5"/>
          </p:nvPr>
        </p:nvSpPr>
        <p:spPr/>
        <p:txBody>
          <a:bodyPr/>
          <a:lstStyle/>
          <a:p>
            <a:fld id="{AC56A39B-0F28-4AA9-BF9C-C3F8E3BF88F5}" type="slidenum">
              <a:rPr lang="en-US" smtClean="0"/>
              <a:t>21</a:t>
            </a:fld>
            <a:endParaRPr lang="en-US" dirty="0"/>
          </a:p>
        </p:txBody>
      </p:sp>
    </p:spTree>
    <p:extLst>
      <p:ext uri="{BB962C8B-B14F-4D97-AF65-F5344CB8AC3E}">
        <p14:creationId xmlns:p14="http://schemas.microsoft.com/office/powerpoint/2010/main" val="318648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F395-61A7-AE30-5A81-CAFD1FBA1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C9617-3ABF-CF98-6D3A-4468B1DBE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8FABE-B0DD-8CED-ECD7-2E7649703481}"/>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A1B38AC8-C752-8149-5163-861C6FB7506F}"/>
              </a:ext>
            </a:extLst>
          </p:cNvPr>
          <p:cNvSpPr>
            <a:spLocks noGrp="1"/>
          </p:cNvSpPr>
          <p:nvPr>
            <p:ph type="sldNum" sz="quarter" idx="5"/>
          </p:nvPr>
        </p:nvSpPr>
        <p:spPr/>
        <p:txBody>
          <a:bodyPr/>
          <a:lstStyle/>
          <a:p>
            <a:fld id="{AC56A39B-0F28-4AA9-BF9C-C3F8E3BF88F5}" type="slidenum">
              <a:rPr lang="en-US" smtClean="0"/>
              <a:t>22</a:t>
            </a:fld>
            <a:endParaRPr lang="en-US" dirty="0"/>
          </a:p>
        </p:txBody>
      </p:sp>
    </p:spTree>
    <p:extLst>
      <p:ext uri="{BB962C8B-B14F-4D97-AF65-F5344CB8AC3E}">
        <p14:creationId xmlns:p14="http://schemas.microsoft.com/office/powerpoint/2010/main" val="336068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5D81-1B87-5882-C20E-94B135BF3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2A9EE-DD9A-5E2C-3143-942260CF5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07DA5-F3F6-4230-B082-F1D2A685CF69}"/>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11F28D0D-9B6A-72F6-9FA1-24797348AD24}"/>
              </a:ext>
            </a:extLst>
          </p:cNvPr>
          <p:cNvSpPr>
            <a:spLocks noGrp="1"/>
          </p:cNvSpPr>
          <p:nvPr>
            <p:ph type="sldNum" sz="quarter" idx="5"/>
          </p:nvPr>
        </p:nvSpPr>
        <p:spPr/>
        <p:txBody>
          <a:bodyPr/>
          <a:lstStyle/>
          <a:p>
            <a:fld id="{AC56A39B-0F28-4AA9-BF9C-C3F8E3BF88F5}" type="slidenum">
              <a:rPr lang="en-US" smtClean="0"/>
              <a:t>24</a:t>
            </a:fld>
            <a:endParaRPr lang="en-US" dirty="0"/>
          </a:p>
        </p:txBody>
      </p:sp>
    </p:spTree>
    <p:extLst>
      <p:ext uri="{BB962C8B-B14F-4D97-AF65-F5344CB8AC3E}">
        <p14:creationId xmlns:p14="http://schemas.microsoft.com/office/powerpoint/2010/main" val="323373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18DC8-8A93-F01C-9C73-D0396FDBC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953B7-1B7D-7923-17FF-DEB5069F9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86890-3751-F333-48CC-66B9F92A633A}"/>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250BC77E-A75D-E7AE-8D39-88EE735A7808}"/>
              </a:ext>
            </a:extLst>
          </p:cNvPr>
          <p:cNvSpPr>
            <a:spLocks noGrp="1"/>
          </p:cNvSpPr>
          <p:nvPr>
            <p:ph type="sldNum" sz="quarter" idx="5"/>
          </p:nvPr>
        </p:nvSpPr>
        <p:spPr/>
        <p:txBody>
          <a:bodyPr/>
          <a:lstStyle/>
          <a:p>
            <a:fld id="{AC56A39B-0F28-4AA9-BF9C-C3F8E3BF88F5}" type="slidenum">
              <a:rPr lang="en-US" smtClean="0"/>
              <a:t>25</a:t>
            </a:fld>
            <a:endParaRPr lang="en-US" dirty="0"/>
          </a:p>
        </p:txBody>
      </p:sp>
    </p:spTree>
    <p:extLst>
      <p:ext uri="{BB962C8B-B14F-4D97-AF65-F5344CB8AC3E}">
        <p14:creationId xmlns:p14="http://schemas.microsoft.com/office/powerpoint/2010/main" val="147784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DED06-B189-1EB6-CAA2-787FD92BE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DA105-3999-DB47-1F36-919B45033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ACD46-FB37-8FA4-C35B-3CAEBAEBCB2A}"/>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B8158004-C1DC-7D9B-3998-83287A8BA5BA}"/>
              </a:ext>
            </a:extLst>
          </p:cNvPr>
          <p:cNvSpPr>
            <a:spLocks noGrp="1"/>
          </p:cNvSpPr>
          <p:nvPr>
            <p:ph type="sldNum" sz="quarter" idx="5"/>
          </p:nvPr>
        </p:nvSpPr>
        <p:spPr/>
        <p:txBody>
          <a:bodyPr/>
          <a:lstStyle/>
          <a:p>
            <a:fld id="{AC56A39B-0F28-4AA9-BF9C-C3F8E3BF88F5}" type="slidenum">
              <a:rPr lang="en-US" smtClean="0"/>
              <a:t>26</a:t>
            </a:fld>
            <a:endParaRPr lang="en-US" dirty="0"/>
          </a:p>
        </p:txBody>
      </p:sp>
    </p:spTree>
    <p:extLst>
      <p:ext uri="{BB962C8B-B14F-4D97-AF65-F5344CB8AC3E}">
        <p14:creationId xmlns:p14="http://schemas.microsoft.com/office/powerpoint/2010/main" val="1846915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2AF1-2127-124C-2CD6-32D00F4C6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A750D-672B-D005-D3E0-E2003C15E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0AF2D-2491-79ED-C534-9E93FB6F8F09}"/>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11EA5DAB-D346-288F-AA6B-E742A68D1A8C}"/>
              </a:ext>
            </a:extLst>
          </p:cNvPr>
          <p:cNvSpPr>
            <a:spLocks noGrp="1"/>
          </p:cNvSpPr>
          <p:nvPr>
            <p:ph type="sldNum" sz="quarter" idx="5"/>
          </p:nvPr>
        </p:nvSpPr>
        <p:spPr/>
        <p:txBody>
          <a:bodyPr/>
          <a:lstStyle/>
          <a:p>
            <a:fld id="{AC56A39B-0F28-4AA9-BF9C-C3F8E3BF88F5}" type="slidenum">
              <a:rPr lang="en-US" smtClean="0"/>
              <a:t>27</a:t>
            </a:fld>
            <a:endParaRPr lang="en-US" dirty="0"/>
          </a:p>
        </p:txBody>
      </p:sp>
    </p:spTree>
    <p:extLst>
      <p:ext uri="{BB962C8B-B14F-4D97-AF65-F5344CB8AC3E}">
        <p14:creationId xmlns:p14="http://schemas.microsoft.com/office/powerpoint/2010/main" val="279304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3558-71F1-F067-AA17-71A7A2F69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B28C2-EA14-EB12-8C5A-0088AB2A4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11690-41AD-073F-1726-F56600F358B9}"/>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25FBE390-0B62-67F3-0AC3-7CE49AA4D926}"/>
              </a:ext>
            </a:extLst>
          </p:cNvPr>
          <p:cNvSpPr>
            <a:spLocks noGrp="1"/>
          </p:cNvSpPr>
          <p:nvPr>
            <p:ph type="sldNum" sz="quarter" idx="5"/>
          </p:nvPr>
        </p:nvSpPr>
        <p:spPr/>
        <p:txBody>
          <a:bodyPr/>
          <a:lstStyle/>
          <a:p>
            <a:fld id="{AC56A39B-0F28-4AA9-BF9C-C3F8E3BF88F5}" type="slidenum">
              <a:rPr lang="en-US" smtClean="0"/>
              <a:t>4</a:t>
            </a:fld>
            <a:endParaRPr lang="en-US" dirty="0"/>
          </a:p>
        </p:txBody>
      </p:sp>
    </p:spTree>
    <p:extLst>
      <p:ext uri="{BB962C8B-B14F-4D97-AF65-F5344CB8AC3E}">
        <p14:creationId xmlns:p14="http://schemas.microsoft.com/office/powerpoint/2010/main" val="4052972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F50E-C123-BBA7-E8BC-E582E459E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4F4FA-FCB5-882C-D8FE-7353803F4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E4DF7-18B4-CCDF-A79D-37DABCF72A28}"/>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436A894F-7636-F0C9-B0D7-84A87D9CE1B6}"/>
              </a:ext>
            </a:extLst>
          </p:cNvPr>
          <p:cNvSpPr>
            <a:spLocks noGrp="1"/>
          </p:cNvSpPr>
          <p:nvPr>
            <p:ph type="sldNum" sz="quarter" idx="5"/>
          </p:nvPr>
        </p:nvSpPr>
        <p:spPr/>
        <p:txBody>
          <a:bodyPr/>
          <a:lstStyle/>
          <a:p>
            <a:fld id="{AC56A39B-0F28-4AA9-BF9C-C3F8E3BF88F5}" type="slidenum">
              <a:rPr lang="en-US" smtClean="0"/>
              <a:t>28</a:t>
            </a:fld>
            <a:endParaRPr lang="en-US" dirty="0"/>
          </a:p>
        </p:txBody>
      </p:sp>
    </p:spTree>
    <p:extLst>
      <p:ext uri="{BB962C8B-B14F-4D97-AF65-F5344CB8AC3E}">
        <p14:creationId xmlns:p14="http://schemas.microsoft.com/office/powerpoint/2010/main" val="122518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7056-E239-4566-BDA6-A76CAEED5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893B5-971A-7412-5E14-B5C748A69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81B4E-A7EF-DEEF-747C-839CAB1FAD5E}"/>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86E50391-625D-F7FE-7F42-97E324F65C2B}"/>
              </a:ext>
            </a:extLst>
          </p:cNvPr>
          <p:cNvSpPr>
            <a:spLocks noGrp="1"/>
          </p:cNvSpPr>
          <p:nvPr>
            <p:ph type="sldNum" sz="quarter" idx="5"/>
          </p:nvPr>
        </p:nvSpPr>
        <p:spPr/>
        <p:txBody>
          <a:bodyPr/>
          <a:lstStyle/>
          <a:p>
            <a:fld id="{AC56A39B-0F28-4AA9-BF9C-C3F8E3BF88F5}" type="slidenum">
              <a:rPr lang="en-US" smtClean="0"/>
              <a:t>29</a:t>
            </a:fld>
            <a:endParaRPr lang="en-US" dirty="0"/>
          </a:p>
        </p:txBody>
      </p:sp>
    </p:spTree>
    <p:extLst>
      <p:ext uri="{BB962C8B-B14F-4D97-AF65-F5344CB8AC3E}">
        <p14:creationId xmlns:p14="http://schemas.microsoft.com/office/powerpoint/2010/main" val="1108105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35369-47CB-1947-2BAC-E67A8D8D8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0AECE-C3FC-200C-1A10-C14C2F5A1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E1C06-9CA8-6E67-7698-9AF393DD5E6B}"/>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965B4B6D-5C58-5C3E-2907-2C72CF0F8FC3}"/>
              </a:ext>
            </a:extLst>
          </p:cNvPr>
          <p:cNvSpPr>
            <a:spLocks noGrp="1"/>
          </p:cNvSpPr>
          <p:nvPr>
            <p:ph type="sldNum" sz="quarter" idx="5"/>
          </p:nvPr>
        </p:nvSpPr>
        <p:spPr/>
        <p:txBody>
          <a:bodyPr/>
          <a:lstStyle/>
          <a:p>
            <a:fld id="{AC56A39B-0F28-4AA9-BF9C-C3F8E3BF88F5}" type="slidenum">
              <a:rPr lang="en-US" smtClean="0"/>
              <a:t>30</a:t>
            </a:fld>
            <a:endParaRPr lang="en-US" dirty="0"/>
          </a:p>
        </p:txBody>
      </p:sp>
    </p:spTree>
    <p:extLst>
      <p:ext uri="{BB962C8B-B14F-4D97-AF65-F5344CB8AC3E}">
        <p14:creationId xmlns:p14="http://schemas.microsoft.com/office/powerpoint/2010/main" val="311795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4B85-706C-E69F-D517-E51E8BD35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1E911-E030-2555-9566-FC8A06924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F87EC-2A64-5767-FDBC-6E1DC8328D1F}"/>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CF5E4A3F-8E26-D754-583C-1A16888857BA}"/>
              </a:ext>
            </a:extLst>
          </p:cNvPr>
          <p:cNvSpPr>
            <a:spLocks noGrp="1"/>
          </p:cNvSpPr>
          <p:nvPr>
            <p:ph type="sldNum" sz="quarter" idx="5"/>
          </p:nvPr>
        </p:nvSpPr>
        <p:spPr/>
        <p:txBody>
          <a:bodyPr/>
          <a:lstStyle/>
          <a:p>
            <a:fld id="{AC56A39B-0F28-4AA9-BF9C-C3F8E3BF88F5}" type="slidenum">
              <a:rPr lang="en-US" smtClean="0"/>
              <a:t>31</a:t>
            </a:fld>
            <a:endParaRPr lang="en-US" dirty="0"/>
          </a:p>
        </p:txBody>
      </p:sp>
    </p:spTree>
    <p:extLst>
      <p:ext uri="{BB962C8B-B14F-4D97-AF65-F5344CB8AC3E}">
        <p14:creationId xmlns:p14="http://schemas.microsoft.com/office/powerpoint/2010/main" val="370171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4D6B-BB7B-70A5-6F82-CFDFED954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FF757-CBFE-C00E-E842-7E65E1542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FAAC6-13D7-BE52-D710-D38489B253E3}"/>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83B307E9-5EB7-4BC0-160B-95A7D16E1E48}"/>
              </a:ext>
            </a:extLst>
          </p:cNvPr>
          <p:cNvSpPr>
            <a:spLocks noGrp="1"/>
          </p:cNvSpPr>
          <p:nvPr>
            <p:ph type="sldNum" sz="quarter" idx="5"/>
          </p:nvPr>
        </p:nvSpPr>
        <p:spPr/>
        <p:txBody>
          <a:bodyPr/>
          <a:lstStyle/>
          <a:p>
            <a:fld id="{AC56A39B-0F28-4AA9-BF9C-C3F8E3BF88F5}" type="slidenum">
              <a:rPr lang="en-US" smtClean="0"/>
              <a:t>33</a:t>
            </a:fld>
            <a:endParaRPr lang="en-US" dirty="0"/>
          </a:p>
        </p:txBody>
      </p:sp>
    </p:spTree>
    <p:extLst>
      <p:ext uri="{BB962C8B-B14F-4D97-AF65-F5344CB8AC3E}">
        <p14:creationId xmlns:p14="http://schemas.microsoft.com/office/powerpoint/2010/main" val="29404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EFD3-C613-76ED-4DD5-483043579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4B424-CFD9-67FE-783F-2C9EA3EEF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1FCEE-F193-712D-0C2A-7AA5172E6834}"/>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7DD437E5-B56A-087F-0DC2-3837D562A795}"/>
              </a:ext>
            </a:extLst>
          </p:cNvPr>
          <p:cNvSpPr>
            <a:spLocks noGrp="1"/>
          </p:cNvSpPr>
          <p:nvPr>
            <p:ph type="sldNum" sz="quarter" idx="5"/>
          </p:nvPr>
        </p:nvSpPr>
        <p:spPr/>
        <p:txBody>
          <a:bodyPr/>
          <a:lstStyle/>
          <a:p>
            <a:fld id="{AC56A39B-0F28-4AA9-BF9C-C3F8E3BF88F5}" type="slidenum">
              <a:rPr lang="en-US" smtClean="0"/>
              <a:t>34</a:t>
            </a:fld>
            <a:endParaRPr lang="en-US" dirty="0"/>
          </a:p>
        </p:txBody>
      </p:sp>
    </p:spTree>
    <p:extLst>
      <p:ext uri="{BB962C8B-B14F-4D97-AF65-F5344CB8AC3E}">
        <p14:creationId xmlns:p14="http://schemas.microsoft.com/office/powerpoint/2010/main" val="34011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A3EA0-1ACB-7E5D-3906-262967542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E5D2C-B161-F675-73BC-04870C74C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5794A-D76C-1772-86DC-FE928AAFC806}"/>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2A17CB3F-68C1-B39D-47E8-F3FBD81C5F6A}"/>
              </a:ext>
            </a:extLst>
          </p:cNvPr>
          <p:cNvSpPr>
            <a:spLocks noGrp="1"/>
          </p:cNvSpPr>
          <p:nvPr>
            <p:ph type="sldNum" sz="quarter" idx="5"/>
          </p:nvPr>
        </p:nvSpPr>
        <p:spPr/>
        <p:txBody>
          <a:bodyPr/>
          <a:lstStyle/>
          <a:p>
            <a:fld id="{AC56A39B-0F28-4AA9-BF9C-C3F8E3BF88F5}" type="slidenum">
              <a:rPr lang="en-US" smtClean="0"/>
              <a:t>35</a:t>
            </a:fld>
            <a:endParaRPr lang="en-US" dirty="0"/>
          </a:p>
        </p:txBody>
      </p:sp>
    </p:spTree>
    <p:extLst>
      <p:ext uri="{BB962C8B-B14F-4D97-AF65-F5344CB8AC3E}">
        <p14:creationId xmlns:p14="http://schemas.microsoft.com/office/powerpoint/2010/main" val="2156231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D3F5-F776-C5FE-99AA-4AD90982F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36A95-6F52-17B5-7475-4C80D287B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D668C-9866-5833-1870-688A7A0B48F8}"/>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1833CB92-97F1-E924-1F3C-71BB2AA3B668}"/>
              </a:ext>
            </a:extLst>
          </p:cNvPr>
          <p:cNvSpPr>
            <a:spLocks noGrp="1"/>
          </p:cNvSpPr>
          <p:nvPr>
            <p:ph type="sldNum" sz="quarter" idx="5"/>
          </p:nvPr>
        </p:nvSpPr>
        <p:spPr/>
        <p:txBody>
          <a:bodyPr/>
          <a:lstStyle/>
          <a:p>
            <a:fld id="{AC56A39B-0F28-4AA9-BF9C-C3F8E3BF88F5}" type="slidenum">
              <a:rPr lang="en-US" smtClean="0"/>
              <a:t>37</a:t>
            </a:fld>
            <a:endParaRPr lang="en-US" dirty="0"/>
          </a:p>
        </p:txBody>
      </p:sp>
    </p:spTree>
    <p:extLst>
      <p:ext uri="{BB962C8B-B14F-4D97-AF65-F5344CB8AC3E}">
        <p14:creationId xmlns:p14="http://schemas.microsoft.com/office/powerpoint/2010/main" val="1889484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0CFD-B99E-E582-BEE1-B08464BD9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953B3-DA52-57C2-9BC9-9F5526560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08107-AA31-06E3-4727-D05143CE313B}"/>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83D8E2F1-8BBE-44E0-9B07-0D870C1DC52C}"/>
              </a:ext>
            </a:extLst>
          </p:cNvPr>
          <p:cNvSpPr>
            <a:spLocks noGrp="1"/>
          </p:cNvSpPr>
          <p:nvPr>
            <p:ph type="sldNum" sz="quarter" idx="5"/>
          </p:nvPr>
        </p:nvSpPr>
        <p:spPr/>
        <p:txBody>
          <a:bodyPr/>
          <a:lstStyle/>
          <a:p>
            <a:fld id="{AC56A39B-0F28-4AA9-BF9C-C3F8E3BF88F5}" type="slidenum">
              <a:rPr lang="en-US" smtClean="0"/>
              <a:t>38</a:t>
            </a:fld>
            <a:endParaRPr lang="en-US" dirty="0"/>
          </a:p>
        </p:txBody>
      </p:sp>
    </p:spTree>
    <p:extLst>
      <p:ext uri="{BB962C8B-B14F-4D97-AF65-F5344CB8AC3E}">
        <p14:creationId xmlns:p14="http://schemas.microsoft.com/office/powerpoint/2010/main" val="336854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BFF3C-2068-7D63-CC96-09BD52BD7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742A5-FD52-4112-AF91-81A5D9EAA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3D99A-D18D-0E40-00A0-E0A358CFA700}"/>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F776A0F3-D395-3DEF-A76E-FF00BC14FF18}"/>
              </a:ext>
            </a:extLst>
          </p:cNvPr>
          <p:cNvSpPr>
            <a:spLocks noGrp="1"/>
          </p:cNvSpPr>
          <p:nvPr>
            <p:ph type="sldNum" sz="quarter" idx="5"/>
          </p:nvPr>
        </p:nvSpPr>
        <p:spPr/>
        <p:txBody>
          <a:bodyPr/>
          <a:lstStyle/>
          <a:p>
            <a:fld id="{AC56A39B-0F28-4AA9-BF9C-C3F8E3BF88F5}" type="slidenum">
              <a:rPr lang="en-US" smtClean="0"/>
              <a:t>39</a:t>
            </a:fld>
            <a:endParaRPr lang="en-US" dirty="0"/>
          </a:p>
        </p:txBody>
      </p:sp>
    </p:spTree>
    <p:extLst>
      <p:ext uri="{BB962C8B-B14F-4D97-AF65-F5344CB8AC3E}">
        <p14:creationId xmlns:p14="http://schemas.microsoft.com/office/powerpoint/2010/main" val="7499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3185-A0C7-B274-919A-9D8B69052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9751D-D93F-6E2A-CB81-C39D80E42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344E0-7232-A721-9CA2-1DB79DBA4016}"/>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FD098708-1DD8-DD5F-5967-A21447F383D5}"/>
              </a:ext>
            </a:extLst>
          </p:cNvPr>
          <p:cNvSpPr>
            <a:spLocks noGrp="1"/>
          </p:cNvSpPr>
          <p:nvPr>
            <p:ph type="sldNum" sz="quarter" idx="5"/>
          </p:nvPr>
        </p:nvSpPr>
        <p:spPr/>
        <p:txBody>
          <a:bodyPr/>
          <a:lstStyle/>
          <a:p>
            <a:fld id="{AC56A39B-0F28-4AA9-BF9C-C3F8E3BF88F5}" type="slidenum">
              <a:rPr lang="en-US" smtClean="0"/>
              <a:t>6</a:t>
            </a:fld>
            <a:endParaRPr lang="en-US" dirty="0"/>
          </a:p>
        </p:txBody>
      </p:sp>
    </p:spTree>
    <p:extLst>
      <p:ext uri="{BB962C8B-B14F-4D97-AF65-F5344CB8AC3E}">
        <p14:creationId xmlns:p14="http://schemas.microsoft.com/office/powerpoint/2010/main" val="3992701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80B4-F3BF-0682-E660-8C7440715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03710-B4DB-45AB-E191-6E7AE1DA7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668AD-794E-7B94-7618-72E0D68604A3}"/>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0853545C-AA0F-29B4-7C77-04C5830F75AE}"/>
              </a:ext>
            </a:extLst>
          </p:cNvPr>
          <p:cNvSpPr>
            <a:spLocks noGrp="1"/>
          </p:cNvSpPr>
          <p:nvPr>
            <p:ph type="sldNum" sz="quarter" idx="5"/>
          </p:nvPr>
        </p:nvSpPr>
        <p:spPr/>
        <p:txBody>
          <a:bodyPr/>
          <a:lstStyle/>
          <a:p>
            <a:fld id="{AC56A39B-0F28-4AA9-BF9C-C3F8E3BF88F5}" type="slidenum">
              <a:rPr lang="en-US" smtClean="0"/>
              <a:t>40</a:t>
            </a:fld>
            <a:endParaRPr lang="en-US" dirty="0"/>
          </a:p>
        </p:txBody>
      </p:sp>
    </p:spTree>
    <p:extLst>
      <p:ext uri="{BB962C8B-B14F-4D97-AF65-F5344CB8AC3E}">
        <p14:creationId xmlns:p14="http://schemas.microsoft.com/office/powerpoint/2010/main" val="3946630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BC64D-7FA9-3323-E461-B5CCBDA73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A69CA-379F-6075-F6CF-0120CB4E6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64EC-72B0-E543-F185-D3D2727922CF}"/>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8C7DCC71-E592-FCE2-896E-7248E34E6B99}"/>
              </a:ext>
            </a:extLst>
          </p:cNvPr>
          <p:cNvSpPr>
            <a:spLocks noGrp="1"/>
          </p:cNvSpPr>
          <p:nvPr>
            <p:ph type="sldNum" sz="quarter" idx="5"/>
          </p:nvPr>
        </p:nvSpPr>
        <p:spPr/>
        <p:txBody>
          <a:bodyPr/>
          <a:lstStyle/>
          <a:p>
            <a:fld id="{AC56A39B-0F28-4AA9-BF9C-C3F8E3BF88F5}" type="slidenum">
              <a:rPr lang="en-US" smtClean="0"/>
              <a:t>42</a:t>
            </a:fld>
            <a:endParaRPr lang="en-US" dirty="0"/>
          </a:p>
        </p:txBody>
      </p:sp>
    </p:spTree>
    <p:extLst>
      <p:ext uri="{BB962C8B-B14F-4D97-AF65-F5344CB8AC3E}">
        <p14:creationId xmlns:p14="http://schemas.microsoft.com/office/powerpoint/2010/main" val="2322013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3A84-FDDF-0848-34D9-67A81A426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67E2C-1A20-3BB9-6221-2AE2278A1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7A78C-C003-AB08-A93C-C2B5C648F508}"/>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B8FE0CC5-08AA-0CBD-D5DD-E1AFCF470DA5}"/>
              </a:ext>
            </a:extLst>
          </p:cNvPr>
          <p:cNvSpPr>
            <a:spLocks noGrp="1"/>
          </p:cNvSpPr>
          <p:nvPr>
            <p:ph type="sldNum" sz="quarter" idx="5"/>
          </p:nvPr>
        </p:nvSpPr>
        <p:spPr/>
        <p:txBody>
          <a:bodyPr/>
          <a:lstStyle/>
          <a:p>
            <a:fld id="{AC56A39B-0F28-4AA9-BF9C-C3F8E3BF88F5}" type="slidenum">
              <a:rPr lang="en-US" smtClean="0"/>
              <a:t>43</a:t>
            </a:fld>
            <a:endParaRPr lang="en-US" dirty="0"/>
          </a:p>
        </p:txBody>
      </p:sp>
    </p:spTree>
    <p:extLst>
      <p:ext uri="{BB962C8B-B14F-4D97-AF65-F5344CB8AC3E}">
        <p14:creationId xmlns:p14="http://schemas.microsoft.com/office/powerpoint/2010/main" val="125379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397D4-7CCD-B191-614C-11B67663F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9F8E8-B83C-046A-E683-DA6D108E9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6A9AF-D79D-6CFD-8500-11282A09FB4F}"/>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0A5C5491-A1F2-EB4F-7503-100C31797617}"/>
              </a:ext>
            </a:extLst>
          </p:cNvPr>
          <p:cNvSpPr>
            <a:spLocks noGrp="1"/>
          </p:cNvSpPr>
          <p:nvPr>
            <p:ph type="sldNum" sz="quarter" idx="5"/>
          </p:nvPr>
        </p:nvSpPr>
        <p:spPr/>
        <p:txBody>
          <a:bodyPr/>
          <a:lstStyle/>
          <a:p>
            <a:fld id="{AC56A39B-0F28-4AA9-BF9C-C3F8E3BF88F5}" type="slidenum">
              <a:rPr lang="en-US" smtClean="0"/>
              <a:t>45</a:t>
            </a:fld>
            <a:endParaRPr lang="en-US" dirty="0"/>
          </a:p>
        </p:txBody>
      </p:sp>
    </p:spTree>
    <p:extLst>
      <p:ext uri="{BB962C8B-B14F-4D97-AF65-F5344CB8AC3E}">
        <p14:creationId xmlns:p14="http://schemas.microsoft.com/office/powerpoint/2010/main" val="2216067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F7433-F1E8-218E-0048-180A8B755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5C966-6D29-4161-A379-06E55C04F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0170C-5FD2-D2CA-C1ED-5589AC35F585}"/>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74FF937D-FFD9-AF20-212E-F7D12879D0EC}"/>
              </a:ext>
            </a:extLst>
          </p:cNvPr>
          <p:cNvSpPr>
            <a:spLocks noGrp="1"/>
          </p:cNvSpPr>
          <p:nvPr>
            <p:ph type="sldNum" sz="quarter" idx="5"/>
          </p:nvPr>
        </p:nvSpPr>
        <p:spPr/>
        <p:txBody>
          <a:bodyPr/>
          <a:lstStyle/>
          <a:p>
            <a:fld id="{AC56A39B-0F28-4AA9-BF9C-C3F8E3BF88F5}" type="slidenum">
              <a:rPr lang="en-US" smtClean="0"/>
              <a:t>48</a:t>
            </a:fld>
            <a:endParaRPr lang="en-US" dirty="0"/>
          </a:p>
        </p:txBody>
      </p:sp>
    </p:spTree>
    <p:extLst>
      <p:ext uri="{BB962C8B-B14F-4D97-AF65-F5344CB8AC3E}">
        <p14:creationId xmlns:p14="http://schemas.microsoft.com/office/powerpoint/2010/main" val="368562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48B7-40A9-6A46-5FFC-CBD8C5AC4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3AF90-5A6E-C604-109C-E0A47B801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F5480-425E-9307-C6D7-8D9F44DC3C83}"/>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9D9BAE60-0AA3-CEFC-4814-AC4B143442D8}"/>
              </a:ext>
            </a:extLst>
          </p:cNvPr>
          <p:cNvSpPr>
            <a:spLocks noGrp="1"/>
          </p:cNvSpPr>
          <p:nvPr>
            <p:ph type="sldNum" sz="quarter" idx="5"/>
          </p:nvPr>
        </p:nvSpPr>
        <p:spPr/>
        <p:txBody>
          <a:bodyPr/>
          <a:lstStyle/>
          <a:p>
            <a:fld id="{AC56A39B-0F28-4AA9-BF9C-C3F8E3BF88F5}" type="slidenum">
              <a:rPr lang="en-US" smtClean="0"/>
              <a:t>49</a:t>
            </a:fld>
            <a:endParaRPr lang="en-US"/>
          </a:p>
        </p:txBody>
      </p:sp>
    </p:spTree>
    <p:extLst>
      <p:ext uri="{BB962C8B-B14F-4D97-AF65-F5344CB8AC3E}">
        <p14:creationId xmlns:p14="http://schemas.microsoft.com/office/powerpoint/2010/main" val="357641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BF2F-ADA6-C1C1-5C3C-43C696EB3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65AB4-EC4B-53BA-F76A-49390D0C9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5B26F-12E7-CFF2-A731-B9DA8F6CF41A}"/>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4FFCA974-2818-1F4A-AF48-5C8F94A4F818}"/>
              </a:ext>
            </a:extLst>
          </p:cNvPr>
          <p:cNvSpPr>
            <a:spLocks noGrp="1"/>
          </p:cNvSpPr>
          <p:nvPr>
            <p:ph type="sldNum" sz="quarter" idx="5"/>
          </p:nvPr>
        </p:nvSpPr>
        <p:spPr/>
        <p:txBody>
          <a:bodyPr/>
          <a:lstStyle/>
          <a:p>
            <a:fld id="{AC56A39B-0F28-4AA9-BF9C-C3F8E3BF88F5}" type="slidenum">
              <a:rPr lang="en-US" smtClean="0"/>
              <a:t>7</a:t>
            </a:fld>
            <a:endParaRPr lang="en-US" dirty="0"/>
          </a:p>
        </p:txBody>
      </p:sp>
    </p:spTree>
    <p:extLst>
      <p:ext uri="{BB962C8B-B14F-4D97-AF65-F5344CB8AC3E}">
        <p14:creationId xmlns:p14="http://schemas.microsoft.com/office/powerpoint/2010/main" val="292292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7B59B-3285-60EC-B72A-163582960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A0923-321C-916E-C7F7-715854B32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7B183-0747-49D5-84AD-A074ECB1803F}"/>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8944A662-C1AA-AF47-D197-CD11D0FCDABC}"/>
              </a:ext>
            </a:extLst>
          </p:cNvPr>
          <p:cNvSpPr>
            <a:spLocks noGrp="1"/>
          </p:cNvSpPr>
          <p:nvPr>
            <p:ph type="sldNum" sz="quarter" idx="5"/>
          </p:nvPr>
        </p:nvSpPr>
        <p:spPr/>
        <p:txBody>
          <a:bodyPr/>
          <a:lstStyle/>
          <a:p>
            <a:fld id="{AC56A39B-0F28-4AA9-BF9C-C3F8E3BF88F5}" type="slidenum">
              <a:rPr lang="en-US" smtClean="0"/>
              <a:t>8</a:t>
            </a:fld>
            <a:endParaRPr lang="en-US" dirty="0"/>
          </a:p>
        </p:txBody>
      </p:sp>
    </p:spTree>
    <p:extLst>
      <p:ext uri="{BB962C8B-B14F-4D97-AF65-F5344CB8AC3E}">
        <p14:creationId xmlns:p14="http://schemas.microsoft.com/office/powerpoint/2010/main" val="377472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F1718-35B4-3EED-C5E9-C1469EEAE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B50A3-A1F8-AB43-31B5-0FDF249B3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3753C-A84D-6E2F-4E23-D6C576A99632}"/>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DAA9A33A-1503-5DDB-A97A-CE31D747052C}"/>
              </a:ext>
            </a:extLst>
          </p:cNvPr>
          <p:cNvSpPr>
            <a:spLocks noGrp="1"/>
          </p:cNvSpPr>
          <p:nvPr>
            <p:ph type="sldNum" sz="quarter" idx="5"/>
          </p:nvPr>
        </p:nvSpPr>
        <p:spPr/>
        <p:txBody>
          <a:bodyPr/>
          <a:lstStyle/>
          <a:p>
            <a:fld id="{AC56A39B-0F28-4AA9-BF9C-C3F8E3BF88F5}" type="slidenum">
              <a:rPr lang="en-US" smtClean="0"/>
              <a:t>9</a:t>
            </a:fld>
            <a:endParaRPr lang="en-US" dirty="0"/>
          </a:p>
        </p:txBody>
      </p:sp>
    </p:spTree>
    <p:extLst>
      <p:ext uri="{BB962C8B-B14F-4D97-AF65-F5344CB8AC3E}">
        <p14:creationId xmlns:p14="http://schemas.microsoft.com/office/powerpoint/2010/main" val="350938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7DA60-514E-B4C1-17EC-738F6B3E0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DBEFC-B080-97C0-ADA9-51B7AF10A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10030-5789-6390-0A1D-8911FC7DC844}"/>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1740D3F2-E96B-5429-F648-E94D67272224}"/>
              </a:ext>
            </a:extLst>
          </p:cNvPr>
          <p:cNvSpPr>
            <a:spLocks noGrp="1"/>
          </p:cNvSpPr>
          <p:nvPr>
            <p:ph type="sldNum" sz="quarter" idx="5"/>
          </p:nvPr>
        </p:nvSpPr>
        <p:spPr/>
        <p:txBody>
          <a:bodyPr/>
          <a:lstStyle/>
          <a:p>
            <a:fld id="{AC56A39B-0F28-4AA9-BF9C-C3F8E3BF88F5}" type="slidenum">
              <a:rPr lang="en-US" smtClean="0"/>
              <a:t>10</a:t>
            </a:fld>
            <a:endParaRPr lang="en-US" dirty="0"/>
          </a:p>
        </p:txBody>
      </p:sp>
    </p:spTree>
    <p:extLst>
      <p:ext uri="{BB962C8B-B14F-4D97-AF65-F5344CB8AC3E}">
        <p14:creationId xmlns:p14="http://schemas.microsoft.com/office/powerpoint/2010/main" val="78704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FABF-478C-CB13-A804-BAB616C08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0B97F-0A12-13CF-4A61-3720A639C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1E352-1BF8-7E64-0B6E-6588A578B499}"/>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C570EEDA-2010-55B5-6694-D5279694760B}"/>
              </a:ext>
            </a:extLst>
          </p:cNvPr>
          <p:cNvSpPr>
            <a:spLocks noGrp="1"/>
          </p:cNvSpPr>
          <p:nvPr>
            <p:ph type="sldNum" sz="quarter" idx="5"/>
          </p:nvPr>
        </p:nvSpPr>
        <p:spPr/>
        <p:txBody>
          <a:bodyPr/>
          <a:lstStyle/>
          <a:p>
            <a:fld id="{AC56A39B-0F28-4AA9-BF9C-C3F8E3BF88F5}" type="slidenum">
              <a:rPr lang="en-US" smtClean="0"/>
              <a:t>12</a:t>
            </a:fld>
            <a:endParaRPr lang="en-US" dirty="0"/>
          </a:p>
        </p:txBody>
      </p:sp>
    </p:spTree>
    <p:extLst>
      <p:ext uri="{BB962C8B-B14F-4D97-AF65-F5344CB8AC3E}">
        <p14:creationId xmlns:p14="http://schemas.microsoft.com/office/powerpoint/2010/main" val="336247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6F57-4752-1512-97CA-E936D2FBA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B1FC3-BCAB-E839-1C86-15EE1F4B3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F3005-D6E0-A742-54B4-BA64418BA46C}"/>
              </a:ext>
            </a:extLst>
          </p:cNvPr>
          <p:cNvSpPr>
            <a:spLocks noGrp="1"/>
          </p:cNvSpPr>
          <p:nvPr>
            <p:ph type="body" idx="1"/>
          </p:nvPr>
        </p:nvSpPr>
        <p:spPr/>
        <p:txBody>
          <a:bodyPr/>
          <a:lstStyle/>
          <a:p>
            <a:r>
              <a:rPr lang="en-US" dirty="0"/>
              <a:t>https://notebooklm.google.com/notebook/91eed5e6-3220-4a1e-ae07-9f18a292d44b</a:t>
            </a:r>
          </a:p>
        </p:txBody>
      </p:sp>
      <p:sp>
        <p:nvSpPr>
          <p:cNvPr id="4" name="Slide Number Placeholder 3">
            <a:extLst>
              <a:ext uri="{FF2B5EF4-FFF2-40B4-BE49-F238E27FC236}">
                <a16:creationId xmlns:a16="http://schemas.microsoft.com/office/drawing/2014/main" id="{E98EE100-7328-E4E5-794B-F7E9703DD3A9}"/>
              </a:ext>
            </a:extLst>
          </p:cNvPr>
          <p:cNvSpPr>
            <a:spLocks noGrp="1"/>
          </p:cNvSpPr>
          <p:nvPr>
            <p:ph type="sldNum" sz="quarter" idx="5"/>
          </p:nvPr>
        </p:nvSpPr>
        <p:spPr/>
        <p:txBody>
          <a:bodyPr/>
          <a:lstStyle/>
          <a:p>
            <a:fld id="{AC56A39B-0F28-4AA9-BF9C-C3F8E3BF88F5}" type="slidenum">
              <a:rPr lang="en-US" smtClean="0"/>
              <a:t>14</a:t>
            </a:fld>
            <a:endParaRPr lang="en-US" dirty="0"/>
          </a:p>
        </p:txBody>
      </p:sp>
    </p:spTree>
    <p:extLst>
      <p:ext uri="{BB962C8B-B14F-4D97-AF65-F5344CB8AC3E}">
        <p14:creationId xmlns:p14="http://schemas.microsoft.com/office/powerpoint/2010/main" val="52045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873F-0F93-A987-9D89-6356CBF1D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B5030-4793-D3AC-3BC9-EF2B40EA9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B8973-680B-5FFB-104E-1680BC2B6CF7}"/>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5" name="Footer Placeholder 4">
            <a:extLst>
              <a:ext uri="{FF2B5EF4-FFF2-40B4-BE49-F238E27FC236}">
                <a16:creationId xmlns:a16="http://schemas.microsoft.com/office/drawing/2014/main" id="{1906153D-394F-8525-D9F2-D95A6C1A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F5AD5-62A9-302F-3C74-7958870DBB6E}"/>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32919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3AF0-4443-8BD5-BB02-4106186C1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C67EF-283E-DEAA-89A3-F89BB229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C17C7-C4F1-28C2-6549-D37E67912DF6}"/>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5" name="Footer Placeholder 4">
            <a:extLst>
              <a:ext uri="{FF2B5EF4-FFF2-40B4-BE49-F238E27FC236}">
                <a16:creationId xmlns:a16="http://schemas.microsoft.com/office/drawing/2014/main" id="{DF10072F-D6BA-789E-C143-0818D1E85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65D46-098A-85CC-2DB8-EFB13E2178D6}"/>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83856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1678FD-216C-1CB6-E6CC-480DC43B32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33FAEF-6970-731A-8B15-17DCCC079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58DD8-1DA4-239C-5A84-D1EA6C802F1E}"/>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5" name="Footer Placeholder 4">
            <a:extLst>
              <a:ext uri="{FF2B5EF4-FFF2-40B4-BE49-F238E27FC236}">
                <a16:creationId xmlns:a16="http://schemas.microsoft.com/office/drawing/2014/main" id="{509144B4-69FD-3296-6BC0-66C7FBBA9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D7167-B5FF-834D-614F-D622E2354C85}"/>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113876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E70-2257-1A29-D556-DE2E739C3C34}"/>
              </a:ext>
            </a:extLst>
          </p:cNvPr>
          <p:cNvSpPr>
            <a:spLocks noGrp="1"/>
          </p:cNvSpPr>
          <p:nvPr>
            <p:ph type="ctrTitle"/>
          </p:nvPr>
        </p:nvSpPr>
        <p:spPr>
          <a:xfrm>
            <a:off x="4038600" y="1122363"/>
            <a:ext cx="66294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9AF1D259-EAC8-8A6D-252D-F415718E0339}"/>
              </a:ext>
            </a:extLst>
          </p:cNvPr>
          <p:cNvSpPr>
            <a:spLocks noGrp="1"/>
          </p:cNvSpPr>
          <p:nvPr>
            <p:ph type="subTitle" idx="1"/>
          </p:nvPr>
        </p:nvSpPr>
        <p:spPr>
          <a:xfrm>
            <a:off x="4038598" y="3914774"/>
            <a:ext cx="6629401" cy="13430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648CC-B09F-3A5E-80C9-380E8E97EBEF}"/>
              </a:ext>
            </a:extLst>
          </p:cNvPr>
          <p:cNvSpPr>
            <a:spLocks noGrp="1"/>
          </p:cNvSpPr>
          <p:nvPr>
            <p:ph type="dt" sz="half" idx="10"/>
          </p:nvPr>
        </p:nvSpPr>
        <p:spPr/>
        <p:txBody>
          <a:bodyPr/>
          <a:lstStyle/>
          <a:p>
            <a:fld id="{1FB4A095-8E4C-4D31-9B9B-C08A9B7543FE}" type="datetime1">
              <a:rPr lang="en-US" smtClean="0"/>
              <a:t>10/24/2025</a:t>
            </a:fld>
            <a:endParaRPr lang="en-US"/>
          </a:p>
        </p:txBody>
      </p:sp>
      <p:sp>
        <p:nvSpPr>
          <p:cNvPr id="5" name="Footer Placeholder 4">
            <a:extLst>
              <a:ext uri="{FF2B5EF4-FFF2-40B4-BE49-F238E27FC236}">
                <a16:creationId xmlns:a16="http://schemas.microsoft.com/office/drawing/2014/main" id="{92148356-A2D8-63B3-3BC5-E82869E2E7F9}"/>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4877D6D2-7ED4-DDCE-59AE-BCFCF063760C}"/>
              </a:ext>
            </a:extLst>
          </p:cNvPr>
          <p:cNvSpPr>
            <a:spLocks noGrp="1"/>
          </p:cNvSpPr>
          <p:nvPr>
            <p:ph type="sldNum" sz="quarter" idx="12"/>
          </p:nvPr>
        </p:nvSpPr>
        <p:spPr/>
        <p:txBody>
          <a:bodyPr/>
          <a:lstStyle/>
          <a:p>
            <a:fld id="{DDA8DC91-21DD-4D3E-9D18-2B54682D1509}" type="slidenum">
              <a:rPr lang="en-US" smtClean="0"/>
              <a:t>‹#›</a:t>
            </a:fld>
            <a:endParaRPr lang="en-US"/>
          </a:p>
        </p:txBody>
      </p:sp>
      <p:sp>
        <p:nvSpPr>
          <p:cNvPr id="7" name="Rectangle 6">
            <a:extLst>
              <a:ext uri="{FF2B5EF4-FFF2-40B4-BE49-F238E27FC236}">
                <a16:creationId xmlns:a16="http://schemas.microsoft.com/office/drawing/2014/main" id="{4EA55360-CC53-DEF6-A7AA-6660B1425ABA}"/>
              </a:ext>
            </a:extLst>
          </p:cNvPr>
          <p:cNvSpPr/>
          <p:nvPr userDrawn="1"/>
        </p:nvSpPr>
        <p:spPr>
          <a:xfrm>
            <a:off x="4038600" y="3619500"/>
            <a:ext cx="1314450" cy="104775"/>
          </a:xfrm>
          <a:prstGeom prst="rect">
            <a:avLst/>
          </a:prstGeom>
          <a:solidFill>
            <a:srgbClr val="E29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3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A767-080B-2278-A905-19BDC948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0F72D-6C81-D4C7-D10C-D4048CE32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C6678-7E3C-6A80-A7A3-9093CDF52A8D}"/>
              </a:ext>
            </a:extLst>
          </p:cNvPr>
          <p:cNvSpPr>
            <a:spLocks noGrp="1"/>
          </p:cNvSpPr>
          <p:nvPr>
            <p:ph type="dt" sz="half" idx="10"/>
          </p:nvPr>
        </p:nvSpPr>
        <p:spPr/>
        <p:txBody>
          <a:bodyPr/>
          <a:lstStyle/>
          <a:p>
            <a:fld id="{4C8A46EA-B277-442C-BC38-AD6DCA6B0D5B}" type="datetime1">
              <a:rPr lang="en-US" smtClean="0"/>
              <a:t>10/24/2025</a:t>
            </a:fld>
            <a:endParaRPr lang="en-US"/>
          </a:p>
        </p:txBody>
      </p:sp>
      <p:sp>
        <p:nvSpPr>
          <p:cNvPr id="5" name="Footer Placeholder 4">
            <a:extLst>
              <a:ext uri="{FF2B5EF4-FFF2-40B4-BE49-F238E27FC236}">
                <a16:creationId xmlns:a16="http://schemas.microsoft.com/office/drawing/2014/main" id="{F6F88BFC-D09A-0315-D7B9-22CCD1C270B2}"/>
              </a:ext>
            </a:extLst>
          </p:cNvPr>
          <p:cNvSpPr>
            <a:spLocks noGrp="1"/>
          </p:cNvSpPr>
          <p:nvPr>
            <p:ph type="ftr" sz="quarter" idx="11"/>
          </p:nvPr>
        </p:nvSpPr>
        <p:spPr/>
        <p:txBody>
          <a:bodyPr/>
          <a:lstStyle/>
          <a:p>
            <a:r>
              <a:rPr lang="en-US" dirty="0"/>
              <a:t>Follow TASK  |  www.actuarieskenya.or.ke </a:t>
            </a:r>
          </a:p>
        </p:txBody>
      </p:sp>
      <p:sp>
        <p:nvSpPr>
          <p:cNvPr id="6" name="Slide Number Placeholder 5">
            <a:extLst>
              <a:ext uri="{FF2B5EF4-FFF2-40B4-BE49-F238E27FC236}">
                <a16:creationId xmlns:a16="http://schemas.microsoft.com/office/drawing/2014/main" id="{F2AC1758-6C43-41E9-F172-4ECD09AED2DF}"/>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5397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FD88-635D-D66B-0994-4F37357CE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38355-544B-B6D9-1C13-33EF8874B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E89CC-70DB-1FDF-19DB-07367EE8696C}"/>
              </a:ext>
            </a:extLst>
          </p:cNvPr>
          <p:cNvSpPr>
            <a:spLocks noGrp="1"/>
          </p:cNvSpPr>
          <p:nvPr>
            <p:ph type="dt" sz="half" idx="10"/>
          </p:nvPr>
        </p:nvSpPr>
        <p:spPr/>
        <p:txBody>
          <a:bodyPr/>
          <a:lstStyle/>
          <a:p>
            <a:fld id="{01C64DD6-AB46-4753-AFBC-CB5606B26052}" type="datetime1">
              <a:rPr lang="en-US" smtClean="0"/>
              <a:t>10/24/2025</a:t>
            </a:fld>
            <a:endParaRPr lang="en-US"/>
          </a:p>
        </p:txBody>
      </p:sp>
      <p:sp>
        <p:nvSpPr>
          <p:cNvPr id="5" name="Footer Placeholder 4">
            <a:extLst>
              <a:ext uri="{FF2B5EF4-FFF2-40B4-BE49-F238E27FC236}">
                <a16:creationId xmlns:a16="http://schemas.microsoft.com/office/drawing/2014/main" id="{80ADDC19-3C97-E6ED-931C-54777BB7775A}"/>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9816191F-F5C8-92DF-B16B-0DE5BB4ED802}"/>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4860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1149-6EB5-6109-E6DF-8B4E9997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E1291-F08F-7A2B-68A1-EF20001C5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14849-0FC9-77A5-4403-5E3D2E104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A98BAB-AA25-1250-FAE0-90B227BD7939}"/>
              </a:ext>
            </a:extLst>
          </p:cNvPr>
          <p:cNvSpPr>
            <a:spLocks noGrp="1"/>
          </p:cNvSpPr>
          <p:nvPr>
            <p:ph type="dt" sz="half" idx="10"/>
          </p:nvPr>
        </p:nvSpPr>
        <p:spPr/>
        <p:txBody>
          <a:bodyPr/>
          <a:lstStyle/>
          <a:p>
            <a:fld id="{769F90DA-8940-46A8-8609-0B16865176CA}" type="datetime1">
              <a:rPr lang="en-US" smtClean="0"/>
              <a:t>10/24/2025</a:t>
            </a:fld>
            <a:endParaRPr lang="en-US"/>
          </a:p>
        </p:txBody>
      </p:sp>
      <p:sp>
        <p:nvSpPr>
          <p:cNvPr id="6" name="Footer Placeholder 5">
            <a:extLst>
              <a:ext uri="{FF2B5EF4-FFF2-40B4-BE49-F238E27FC236}">
                <a16:creationId xmlns:a16="http://schemas.microsoft.com/office/drawing/2014/main" id="{0E74A42F-FD84-C371-D2EB-9F6411068B54}"/>
              </a:ext>
            </a:extLst>
          </p:cNvPr>
          <p:cNvSpPr>
            <a:spLocks noGrp="1"/>
          </p:cNvSpPr>
          <p:nvPr>
            <p:ph type="ftr" sz="quarter" idx="11"/>
          </p:nvPr>
        </p:nvSpPr>
        <p:spPr/>
        <p:txBody>
          <a:bodyPr/>
          <a:lstStyle/>
          <a:p>
            <a:r>
              <a:rPr lang="en-US"/>
              <a:t>Follow TASK  |  www.actuarieskenya.or.ke </a:t>
            </a:r>
          </a:p>
        </p:txBody>
      </p:sp>
      <p:sp>
        <p:nvSpPr>
          <p:cNvPr id="7" name="Slide Number Placeholder 6">
            <a:extLst>
              <a:ext uri="{FF2B5EF4-FFF2-40B4-BE49-F238E27FC236}">
                <a16:creationId xmlns:a16="http://schemas.microsoft.com/office/drawing/2014/main" id="{725D2933-97D9-E347-E0AD-9EC690F9B71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14734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75A-A573-3444-8099-03085FC6A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65F2BC-64CA-1B2E-2336-B22484FA8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B5232-7E93-2BE4-593C-1CF0AA2A6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C2079-9904-EE8E-359D-48C6EDD04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82CEC-ED2A-97C2-BC68-AEDCB2499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38334-EACE-BDBE-E03C-418D43F3DDE3}"/>
              </a:ext>
            </a:extLst>
          </p:cNvPr>
          <p:cNvSpPr>
            <a:spLocks noGrp="1"/>
          </p:cNvSpPr>
          <p:nvPr>
            <p:ph type="dt" sz="half" idx="10"/>
          </p:nvPr>
        </p:nvSpPr>
        <p:spPr/>
        <p:txBody>
          <a:bodyPr/>
          <a:lstStyle/>
          <a:p>
            <a:fld id="{5FA8A890-EF62-4CC8-A8CE-EA2A594BBA7F}" type="datetime1">
              <a:rPr lang="en-US" smtClean="0"/>
              <a:t>10/24/2025</a:t>
            </a:fld>
            <a:endParaRPr lang="en-US"/>
          </a:p>
        </p:txBody>
      </p:sp>
      <p:sp>
        <p:nvSpPr>
          <p:cNvPr id="8" name="Footer Placeholder 7">
            <a:extLst>
              <a:ext uri="{FF2B5EF4-FFF2-40B4-BE49-F238E27FC236}">
                <a16:creationId xmlns:a16="http://schemas.microsoft.com/office/drawing/2014/main" id="{EC4F89D9-1633-FBB1-2F62-AB016BD2F955}"/>
              </a:ext>
            </a:extLst>
          </p:cNvPr>
          <p:cNvSpPr>
            <a:spLocks noGrp="1"/>
          </p:cNvSpPr>
          <p:nvPr>
            <p:ph type="ftr" sz="quarter" idx="11"/>
          </p:nvPr>
        </p:nvSpPr>
        <p:spPr/>
        <p:txBody>
          <a:bodyPr/>
          <a:lstStyle/>
          <a:p>
            <a:r>
              <a:rPr lang="en-US"/>
              <a:t>Follow TASK  |  www.actuarieskenya.or.ke </a:t>
            </a:r>
          </a:p>
        </p:txBody>
      </p:sp>
      <p:sp>
        <p:nvSpPr>
          <p:cNvPr id="9" name="Slide Number Placeholder 8">
            <a:extLst>
              <a:ext uri="{FF2B5EF4-FFF2-40B4-BE49-F238E27FC236}">
                <a16:creationId xmlns:a16="http://schemas.microsoft.com/office/drawing/2014/main" id="{E4615832-1B66-677D-C7D5-8FCD0F96B49A}"/>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9404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79F-A7C8-7208-FF3F-9A733DD31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CEF63-91A3-035C-260E-E460D74DA39A}"/>
              </a:ext>
            </a:extLst>
          </p:cNvPr>
          <p:cNvSpPr>
            <a:spLocks noGrp="1"/>
          </p:cNvSpPr>
          <p:nvPr>
            <p:ph type="dt" sz="half" idx="10"/>
          </p:nvPr>
        </p:nvSpPr>
        <p:spPr/>
        <p:txBody>
          <a:bodyPr/>
          <a:lstStyle/>
          <a:p>
            <a:fld id="{AF145B1F-BCB4-4977-9F6C-D9CAC8C002BD}" type="datetime1">
              <a:rPr lang="en-US" smtClean="0"/>
              <a:t>10/24/2025</a:t>
            </a:fld>
            <a:endParaRPr lang="en-US"/>
          </a:p>
        </p:txBody>
      </p:sp>
      <p:sp>
        <p:nvSpPr>
          <p:cNvPr id="4" name="Footer Placeholder 3">
            <a:extLst>
              <a:ext uri="{FF2B5EF4-FFF2-40B4-BE49-F238E27FC236}">
                <a16:creationId xmlns:a16="http://schemas.microsoft.com/office/drawing/2014/main" id="{7F3609DD-F792-2940-3F4B-19045F254EFC}"/>
              </a:ext>
            </a:extLst>
          </p:cNvPr>
          <p:cNvSpPr>
            <a:spLocks noGrp="1"/>
          </p:cNvSpPr>
          <p:nvPr>
            <p:ph type="ftr" sz="quarter" idx="11"/>
          </p:nvPr>
        </p:nvSpPr>
        <p:spPr/>
        <p:txBody>
          <a:bodyPr/>
          <a:lstStyle/>
          <a:p>
            <a:r>
              <a:rPr lang="en-US"/>
              <a:t>Follow TASK  |  www.actuarieskenya.or.ke </a:t>
            </a:r>
          </a:p>
        </p:txBody>
      </p:sp>
      <p:sp>
        <p:nvSpPr>
          <p:cNvPr id="5" name="Slide Number Placeholder 4">
            <a:extLst>
              <a:ext uri="{FF2B5EF4-FFF2-40B4-BE49-F238E27FC236}">
                <a16:creationId xmlns:a16="http://schemas.microsoft.com/office/drawing/2014/main" id="{A87C35C3-2660-39EE-F1F1-76A92898AF0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101643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08BB8-3F59-94E3-F05B-61A871C25014}"/>
              </a:ext>
            </a:extLst>
          </p:cNvPr>
          <p:cNvSpPr>
            <a:spLocks noGrp="1"/>
          </p:cNvSpPr>
          <p:nvPr>
            <p:ph type="dt" sz="half" idx="10"/>
          </p:nvPr>
        </p:nvSpPr>
        <p:spPr/>
        <p:txBody>
          <a:bodyPr/>
          <a:lstStyle/>
          <a:p>
            <a:fld id="{5C72B137-66E6-4E20-ADB0-2558F634A18A}" type="datetime1">
              <a:rPr lang="en-US" smtClean="0"/>
              <a:t>10/24/2025</a:t>
            </a:fld>
            <a:endParaRPr lang="en-US"/>
          </a:p>
        </p:txBody>
      </p:sp>
      <p:sp>
        <p:nvSpPr>
          <p:cNvPr id="3" name="Footer Placeholder 2">
            <a:extLst>
              <a:ext uri="{FF2B5EF4-FFF2-40B4-BE49-F238E27FC236}">
                <a16:creationId xmlns:a16="http://schemas.microsoft.com/office/drawing/2014/main" id="{1D4A4FC1-974C-7199-7D71-60A88540F559}"/>
              </a:ext>
            </a:extLst>
          </p:cNvPr>
          <p:cNvSpPr>
            <a:spLocks noGrp="1"/>
          </p:cNvSpPr>
          <p:nvPr>
            <p:ph type="ftr" sz="quarter" idx="11"/>
          </p:nvPr>
        </p:nvSpPr>
        <p:spPr/>
        <p:txBody>
          <a:bodyPr/>
          <a:lstStyle/>
          <a:p>
            <a:r>
              <a:rPr lang="en-US"/>
              <a:t>Follow TASK  |  www.actuarieskenya.or.ke </a:t>
            </a:r>
          </a:p>
        </p:txBody>
      </p:sp>
      <p:sp>
        <p:nvSpPr>
          <p:cNvPr id="4" name="Slide Number Placeholder 3">
            <a:extLst>
              <a:ext uri="{FF2B5EF4-FFF2-40B4-BE49-F238E27FC236}">
                <a16:creationId xmlns:a16="http://schemas.microsoft.com/office/drawing/2014/main" id="{8FB37D39-6931-9207-45B6-EA6C8243233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17312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DBD9-D5B2-143F-E38B-3A437388A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A34A1-78B7-F70B-7FD6-A386379C7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6343E-C9AD-2D8A-A9E8-6ABF94C26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57666-BB75-C027-F053-9BC1D70E3273}"/>
              </a:ext>
            </a:extLst>
          </p:cNvPr>
          <p:cNvSpPr>
            <a:spLocks noGrp="1"/>
          </p:cNvSpPr>
          <p:nvPr>
            <p:ph type="dt" sz="half" idx="10"/>
          </p:nvPr>
        </p:nvSpPr>
        <p:spPr/>
        <p:txBody>
          <a:bodyPr/>
          <a:lstStyle/>
          <a:p>
            <a:fld id="{8ADFEE06-9B61-4086-B837-3EAF91C81A64}" type="datetime1">
              <a:rPr lang="en-US" smtClean="0"/>
              <a:t>10/24/2025</a:t>
            </a:fld>
            <a:endParaRPr lang="en-US"/>
          </a:p>
        </p:txBody>
      </p:sp>
      <p:sp>
        <p:nvSpPr>
          <p:cNvPr id="6" name="Footer Placeholder 5">
            <a:extLst>
              <a:ext uri="{FF2B5EF4-FFF2-40B4-BE49-F238E27FC236}">
                <a16:creationId xmlns:a16="http://schemas.microsoft.com/office/drawing/2014/main" id="{E535C3C2-1230-F4FE-4354-2349F1805227}"/>
              </a:ext>
            </a:extLst>
          </p:cNvPr>
          <p:cNvSpPr>
            <a:spLocks noGrp="1"/>
          </p:cNvSpPr>
          <p:nvPr>
            <p:ph type="ftr" sz="quarter" idx="11"/>
          </p:nvPr>
        </p:nvSpPr>
        <p:spPr/>
        <p:txBody>
          <a:bodyPr/>
          <a:lstStyle/>
          <a:p>
            <a:r>
              <a:rPr lang="en-US"/>
              <a:t>Follow TASK  |  www.actuarieskenya.or.ke </a:t>
            </a:r>
          </a:p>
        </p:txBody>
      </p:sp>
      <p:sp>
        <p:nvSpPr>
          <p:cNvPr id="7" name="Slide Number Placeholder 6">
            <a:extLst>
              <a:ext uri="{FF2B5EF4-FFF2-40B4-BE49-F238E27FC236}">
                <a16:creationId xmlns:a16="http://schemas.microsoft.com/office/drawing/2014/main" id="{A562A468-7BB8-F1FE-3F32-0AA45D58BC78}"/>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7454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FCB3-1847-DD79-9972-680A081A2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CA33F-B9E6-975B-E5C4-17470E1447E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BB1215B-87D2-6B63-F3A2-A89FC100DC75}"/>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5" name="Footer Placeholder 4">
            <a:extLst>
              <a:ext uri="{FF2B5EF4-FFF2-40B4-BE49-F238E27FC236}">
                <a16:creationId xmlns:a16="http://schemas.microsoft.com/office/drawing/2014/main" id="{7427B4BD-3F46-2F50-180D-C25AEF429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B9E8B-C28D-6C65-6400-3527E3876E84}"/>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1019045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F093-37A5-F0BD-3A95-F0F448450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3B7B4-97D9-5C08-D3ED-FCD058E64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755E5-54FE-29D6-A4B5-8DD5E2BDD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251AB-8F64-4C55-7AAE-4E636AE5F5F0}"/>
              </a:ext>
            </a:extLst>
          </p:cNvPr>
          <p:cNvSpPr>
            <a:spLocks noGrp="1"/>
          </p:cNvSpPr>
          <p:nvPr>
            <p:ph type="dt" sz="half" idx="10"/>
          </p:nvPr>
        </p:nvSpPr>
        <p:spPr/>
        <p:txBody>
          <a:bodyPr/>
          <a:lstStyle/>
          <a:p>
            <a:fld id="{95BC7A05-6EC9-40A3-9626-A221AAAD45B7}" type="datetime1">
              <a:rPr lang="en-US" smtClean="0"/>
              <a:t>10/24/2025</a:t>
            </a:fld>
            <a:endParaRPr lang="en-US"/>
          </a:p>
        </p:txBody>
      </p:sp>
      <p:sp>
        <p:nvSpPr>
          <p:cNvPr id="6" name="Footer Placeholder 5">
            <a:extLst>
              <a:ext uri="{FF2B5EF4-FFF2-40B4-BE49-F238E27FC236}">
                <a16:creationId xmlns:a16="http://schemas.microsoft.com/office/drawing/2014/main" id="{6AF487DB-3A39-FE9A-3DDF-61E085856C61}"/>
              </a:ext>
            </a:extLst>
          </p:cNvPr>
          <p:cNvSpPr>
            <a:spLocks noGrp="1"/>
          </p:cNvSpPr>
          <p:nvPr>
            <p:ph type="ftr" sz="quarter" idx="11"/>
          </p:nvPr>
        </p:nvSpPr>
        <p:spPr/>
        <p:txBody>
          <a:bodyPr/>
          <a:lstStyle/>
          <a:p>
            <a:r>
              <a:rPr lang="en-US"/>
              <a:t>Follow TASK  |  www.actuarieskenya.or.ke </a:t>
            </a:r>
          </a:p>
        </p:txBody>
      </p:sp>
      <p:sp>
        <p:nvSpPr>
          <p:cNvPr id="7" name="Slide Number Placeholder 6">
            <a:extLst>
              <a:ext uri="{FF2B5EF4-FFF2-40B4-BE49-F238E27FC236}">
                <a16:creationId xmlns:a16="http://schemas.microsoft.com/office/drawing/2014/main" id="{80970972-51AF-A022-1077-9F253BA0075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34657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EF1F-FA6E-9A86-4B8E-5DF65A7AA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F914E-4473-CED8-8B48-AF60FDFF1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B6-383C-FDF4-ABBC-207E04971AC1}"/>
              </a:ext>
            </a:extLst>
          </p:cNvPr>
          <p:cNvSpPr>
            <a:spLocks noGrp="1"/>
          </p:cNvSpPr>
          <p:nvPr>
            <p:ph type="dt" sz="half" idx="10"/>
          </p:nvPr>
        </p:nvSpPr>
        <p:spPr/>
        <p:txBody>
          <a:bodyPr/>
          <a:lstStyle/>
          <a:p>
            <a:fld id="{C0BAA64A-60CF-4441-8500-9506B1D94707}" type="datetime1">
              <a:rPr lang="en-US" smtClean="0"/>
              <a:t>10/24/2025</a:t>
            </a:fld>
            <a:endParaRPr lang="en-US"/>
          </a:p>
        </p:txBody>
      </p:sp>
      <p:sp>
        <p:nvSpPr>
          <p:cNvPr id="5" name="Footer Placeholder 4">
            <a:extLst>
              <a:ext uri="{FF2B5EF4-FFF2-40B4-BE49-F238E27FC236}">
                <a16:creationId xmlns:a16="http://schemas.microsoft.com/office/drawing/2014/main" id="{DFD80FCF-02D7-491D-F713-F8B6125D4696}"/>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6A7FA31C-6CDD-2044-3E5D-75CC22D51764}"/>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135387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37BB6-A681-AADC-A9F9-D3D644B5B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FCCEF-D1A7-526B-E8CB-6D7D09FD0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D9899-41BD-9FB1-47A9-CF0C6C6F207F}"/>
              </a:ext>
            </a:extLst>
          </p:cNvPr>
          <p:cNvSpPr>
            <a:spLocks noGrp="1"/>
          </p:cNvSpPr>
          <p:nvPr>
            <p:ph type="dt" sz="half" idx="10"/>
          </p:nvPr>
        </p:nvSpPr>
        <p:spPr/>
        <p:txBody>
          <a:bodyPr/>
          <a:lstStyle/>
          <a:p>
            <a:fld id="{A70BD364-8417-4A5A-84C2-8A5D9E43C2A2}" type="datetime1">
              <a:rPr lang="en-US" smtClean="0"/>
              <a:t>10/24/2025</a:t>
            </a:fld>
            <a:endParaRPr lang="en-US"/>
          </a:p>
        </p:txBody>
      </p:sp>
      <p:sp>
        <p:nvSpPr>
          <p:cNvPr id="5" name="Footer Placeholder 4">
            <a:extLst>
              <a:ext uri="{FF2B5EF4-FFF2-40B4-BE49-F238E27FC236}">
                <a16:creationId xmlns:a16="http://schemas.microsoft.com/office/drawing/2014/main" id="{D18FC496-C218-C84D-C97B-4682F89EE3A9}"/>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F4FAF585-F347-ABC6-AA37-7C4E4D82B51D}"/>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68917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E70-2257-1A29-D556-DE2E739C3C34}"/>
              </a:ext>
            </a:extLst>
          </p:cNvPr>
          <p:cNvSpPr>
            <a:spLocks noGrp="1"/>
          </p:cNvSpPr>
          <p:nvPr>
            <p:ph type="ctrTitle"/>
          </p:nvPr>
        </p:nvSpPr>
        <p:spPr>
          <a:xfrm>
            <a:off x="3181350" y="1122363"/>
            <a:ext cx="748665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1D259-EAC8-8A6D-252D-F415718E0339}"/>
              </a:ext>
            </a:extLst>
          </p:cNvPr>
          <p:cNvSpPr>
            <a:spLocks noGrp="1"/>
          </p:cNvSpPr>
          <p:nvPr>
            <p:ph type="subTitle" idx="1"/>
          </p:nvPr>
        </p:nvSpPr>
        <p:spPr>
          <a:xfrm>
            <a:off x="3181350" y="3602038"/>
            <a:ext cx="74866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648CC-B09F-3A5E-80C9-380E8E97EBEF}"/>
              </a:ext>
            </a:extLst>
          </p:cNvPr>
          <p:cNvSpPr>
            <a:spLocks noGrp="1"/>
          </p:cNvSpPr>
          <p:nvPr>
            <p:ph type="dt" sz="half" idx="10"/>
          </p:nvPr>
        </p:nvSpPr>
        <p:spPr/>
        <p:txBody>
          <a:bodyPr/>
          <a:lstStyle/>
          <a:p>
            <a:fld id="{1FB4A095-8E4C-4D31-9B9B-C08A9B7543FE}" type="datetime1">
              <a:rPr lang="en-US" smtClean="0"/>
              <a:t>10/24/2025</a:t>
            </a:fld>
            <a:endParaRPr lang="en-US"/>
          </a:p>
        </p:txBody>
      </p:sp>
      <p:sp>
        <p:nvSpPr>
          <p:cNvPr id="5" name="Footer Placeholder 4">
            <a:extLst>
              <a:ext uri="{FF2B5EF4-FFF2-40B4-BE49-F238E27FC236}">
                <a16:creationId xmlns:a16="http://schemas.microsoft.com/office/drawing/2014/main" id="{92148356-A2D8-63B3-3BC5-E82869E2E7F9}"/>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4877D6D2-7ED4-DDCE-59AE-BCFCF063760C}"/>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21994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A767-080B-2278-A905-19BDC948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0F72D-6C81-D4C7-D10C-D4048CE32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C6678-7E3C-6A80-A7A3-9093CDF52A8D}"/>
              </a:ext>
            </a:extLst>
          </p:cNvPr>
          <p:cNvSpPr>
            <a:spLocks noGrp="1"/>
          </p:cNvSpPr>
          <p:nvPr>
            <p:ph type="dt" sz="half" idx="10"/>
          </p:nvPr>
        </p:nvSpPr>
        <p:spPr/>
        <p:txBody>
          <a:bodyPr/>
          <a:lstStyle/>
          <a:p>
            <a:fld id="{4C8A46EA-B277-442C-BC38-AD6DCA6B0D5B}" type="datetime1">
              <a:rPr lang="en-US" smtClean="0"/>
              <a:t>10/24/2025</a:t>
            </a:fld>
            <a:endParaRPr lang="en-US"/>
          </a:p>
        </p:txBody>
      </p:sp>
      <p:sp>
        <p:nvSpPr>
          <p:cNvPr id="5" name="Footer Placeholder 4">
            <a:extLst>
              <a:ext uri="{FF2B5EF4-FFF2-40B4-BE49-F238E27FC236}">
                <a16:creationId xmlns:a16="http://schemas.microsoft.com/office/drawing/2014/main" id="{F6F88BFC-D09A-0315-D7B9-22CCD1C270B2}"/>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F2AC1758-6C43-41E9-F172-4ECD09AED2DF}"/>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3910159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FD88-635D-D66B-0994-4F37357CEADB}"/>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EA38355-544B-B6D9-1C13-33EF8874B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E89CC-70DB-1FDF-19DB-07367EE8696C}"/>
              </a:ext>
            </a:extLst>
          </p:cNvPr>
          <p:cNvSpPr>
            <a:spLocks noGrp="1"/>
          </p:cNvSpPr>
          <p:nvPr>
            <p:ph type="dt" sz="half" idx="10"/>
          </p:nvPr>
        </p:nvSpPr>
        <p:spPr/>
        <p:txBody>
          <a:bodyPr/>
          <a:lstStyle/>
          <a:p>
            <a:fld id="{01C64DD6-AB46-4753-AFBC-CB5606B26052}" type="datetime1">
              <a:rPr lang="en-US" smtClean="0"/>
              <a:t>10/24/2025</a:t>
            </a:fld>
            <a:endParaRPr lang="en-US"/>
          </a:p>
        </p:txBody>
      </p:sp>
      <p:sp>
        <p:nvSpPr>
          <p:cNvPr id="5" name="Footer Placeholder 4">
            <a:extLst>
              <a:ext uri="{FF2B5EF4-FFF2-40B4-BE49-F238E27FC236}">
                <a16:creationId xmlns:a16="http://schemas.microsoft.com/office/drawing/2014/main" id="{80ADDC19-3C97-E6ED-931C-54777BB7775A}"/>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9816191F-F5C8-92DF-B16B-0DE5BB4ED802}"/>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04896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1149-6EB5-6109-E6DF-8B4E9997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E1291-F08F-7A2B-68A1-EF20001C5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14849-0FC9-77A5-4403-5E3D2E104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A98BAB-AA25-1250-FAE0-90B227BD7939}"/>
              </a:ext>
            </a:extLst>
          </p:cNvPr>
          <p:cNvSpPr>
            <a:spLocks noGrp="1"/>
          </p:cNvSpPr>
          <p:nvPr>
            <p:ph type="dt" sz="half" idx="10"/>
          </p:nvPr>
        </p:nvSpPr>
        <p:spPr/>
        <p:txBody>
          <a:bodyPr/>
          <a:lstStyle/>
          <a:p>
            <a:fld id="{769F90DA-8940-46A8-8609-0B16865176CA}" type="datetime1">
              <a:rPr lang="en-US" smtClean="0"/>
              <a:t>10/24/2025</a:t>
            </a:fld>
            <a:endParaRPr lang="en-US"/>
          </a:p>
        </p:txBody>
      </p:sp>
      <p:sp>
        <p:nvSpPr>
          <p:cNvPr id="6" name="Footer Placeholder 5">
            <a:extLst>
              <a:ext uri="{FF2B5EF4-FFF2-40B4-BE49-F238E27FC236}">
                <a16:creationId xmlns:a16="http://schemas.microsoft.com/office/drawing/2014/main" id="{0E74A42F-FD84-C371-D2EB-9F6411068B54}"/>
              </a:ext>
            </a:extLst>
          </p:cNvPr>
          <p:cNvSpPr>
            <a:spLocks noGrp="1"/>
          </p:cNvSpPr>
          <p:nvPr>
            <p:ph type="ftr" sz="quarter" idx="11"/>
          </p:nvPr>
        </p:nvSpPr>
        <p:spPr/>
        <p:txBody>
          <a:bodyPr/>
          <a:lstStyle/>
          <a:p>
            <a:r>
              <a:rPr lang="en-US"/>
              <a:t>Follow TASK  |  www.actuarieskenya.or.ke </a:t>
            </a:r>
          </a:p>
        </p:txBody>
      </p:sp>
      <p:sp>
        <p:nvSpPr>
          <p:cNvPr id="7" name="Slide Number Placeholder 6">
            <a:extLst>
              <a:ext uri="{FF2B5EF4-FFF2-40B4-BE49-F238E27FC236}">
                <a16:creationId xmlns:a16="http://schemas.microsoft.com/office/drawing/2014/main" id="{725D2933-97D9-E347-E0AD-9EC690F9B71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578317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75A-A573-3444-8099-03085FC6A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65F2BC-64CA-1B2E-2336-B22484FA8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B5232-7E93-2BE4-593C-1CF0AA2A6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C2079-9904-EE8E-359D-48C6EDD04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82CEC-ED2A-97C2-BC68-AEDCB2499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38334-EACE-BDBE-E03C-418D43F3DDE3}"/>
              </a:ext>
            </a:extLst>
          </p:cNvPr>
          <p:cNvSpPr>
            <a:spLocks noGrp="1"/>
          </p:cNvSpPr>
          <p:nvPr>
            <p:ph type="dt" sz="half" idx="10"/>
          </p:nvPr>
        </p:nvSpPr>
        <p:spPr/>
        <p:txBody>
          <a:bodyPr/>
          <a:lstStyle/>
          <a:p>
            <a:fld id="{5FA8A890-EF62-4CC8-A8CE-EA2A594BBA7F}" type="datetime1">
              <a:rPr lang="en-US" smtClean="0"/>
              <a:t>10/24/2025</a:t>
            </a:fld>
            <a:endParaRPr lang="en-US"/>
          </a:p>
        </p:txBody>
      </p:sp>
      <p:sp>
        <p:nvSpPr>
          <p:cNvPr id="8" name="Footer Placeholder 7">
            <a:extLst>
              <a:ext uri="{FF2B5EF4-FFF2-40B4-BE49-F238E27FC236}">
                <a16:creationId xmlns:a16="http://schemas.microsoft.com/office/drawing/2014/main" id="{EC4F89D9-1633-FBB1-2F62-AB016BD2F955}"/>
              </a:ext>
            </a:extLst>
          </p:cNvPr>
          <p:cNvSpPr>
            <a:spLocks noGrp="1"/>
          </p:cNvSpPr>
          <p:nvPr>
            <p:ph type="ftr" sz="quarter" idx="11"/>
          </p:nvPr>
        </p:nvSpPr>
        <p:spPr/>
        <p:txBody>
          <a:bodyPr/>
          <a:lstStyle/>
          <a:p>
            <a:r>
              <a:rPr lang="en-US"/>
              <a:t>Follow TASK  |  www.actuarieskenya.or.ke </a:t>
            </a:r>
          </a:p>
        </p:txBody>
      </p:sp>
      <p:sp>
        <p:nvSpPr>
          <p:cNvPr id="9" name="Slide Number Placeholder 8">
            <a:extLst>
              <a:ext uri="{FF2B5EF4-FFF2-40B4-BE49-F238E27FC236}">
                <a16:creationId xmlns:a16="http://schemas.microsoft.com/office/drawing/2014/main" id="{E4615832-1B66-677D-C7D5-8FCD0F96B49A}"/>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3618937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79F-A7C8-7208-FF3F-9A733DD31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CEF63-91A3-035C-260E-E460D74DA39A}"/>
              </a:ext>
            </a:extLst>
          </p:cNvPr>
          <p:cNvSpPr>
            <a:spLocks noGrp="1"/>
          </p:cNvSpPr>
          <p:nvPr>
            <p:ph type="dt" sz="half" idx="10"/>
          </p:nvPr>
        </p:nvSpPr>
        <p:spPr/>
        <p:txBody>
          <a:bodyPr/>
          <a:lstStyle/>
          <a:p>
            <a:fld id="{AF145B1F-BCB4-4977-9F6C-D9CAC8C002BD}" type="datetime1">
              <a:rPr lang="en-US" smtClean="0"/>
              <a:t>10/24/2025</a:t>
            </a:fld>
            <a:endParaRPr lang="en-US"/>
          </a:p>
        </p:txBody>
      </p:sp>
      <p:sp>
        <p:nvSpPr>
          <p:cNvPr id="4" name="Footer Placeholder 3">
            <a:extLst>
              <a:ext uri="{FF2B5EF4-FFF2-40B4-BE49-F238E27FC236}">
                <a16:creationId xmlns:a16="http://schemas.microsoft.com/office/drawing/2014/main" id="{7F3609DD-F792-2940-3F4B-19045F254EFC}"/>
              </a:ext>
            </a:extLst>
          </p:cNvPr>
          <p:cNvSpPr>
            <a:spLocks noGrp="1"/>
          </p:cNvSpPr>
          <p:nvPr>
            <p:ph type="ftr" sz="quarter" idx="11"/>
          </p:nvPr>
        </p:nvSpPr>
        <p:spPr/>
        <p:txBody>
          <a:bodyPr/>
          <a:lstStyle/>
          <a:p>
            <a:r>
              <a:rPr lang="en-US"/>
              <a:t>Follow TASK  |  www.actuarieskenya.or.ke </a:t>
            </a:r>
          </a:p>
        </p:txBody>
      </p:sp>
      <p:sp>
        <p:nvSpPr>
          <p:cNvPr id="5" name="Slide Number Placeholder 4">
            <a:extLst>
              <a:ext uri="{FF2B5EF4-FFF2-40B4-BE49-F238E27FC236}">
                <a16:creationId xmlns:a16="http://schemas.microsoft.com/office/drawing/2014/main" id="{A87C35C3-2660-39EE-F1F1-76A92898AF0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18468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08BB8-3F59-94E3-F05B-61A871C25014}"/>
              </a:ext>
            </a:extLst>
          </p:cNvPr>
          <p:cNvSpPr>
            <a:spLocks noGrp="1"/>
          </p:cNvSpPr>
          <p:nvPr>
            <p:ph type="dt" sz="half" idx="10"/>
          </p:nvPr>
        </p:nvSpPr>
        <p:spPr/>
        <p:txBody>
          <a:bodyPr/>
          <a:lstStyle/>
          <a:p>
            <a:fld id="{5C72B137-66E6-4E20-ADB0-2558F634A18A}" type="datetime1">
              <a:rPr lang="en-US" smtClean="0"/>
              <a:t>10/24/2025</a:t>
            </a:fld>
            <a:endParaRPr lang="en-US"/>
          </a:p>
        </p:txBody>
      </p:sp>
      <p:sp>
        <p:nvSpPr>
          <p:cNvPr id="3" name="Footer Placeholder 2">
            <a:extLst>
              <a:ext uri="{FF2B5EF4-FFF2-40B4-BE49-F238E27FC236}">
                <a16:creationId xmlns:a16="http://schemas.microsoft.com/office/drawing/2014/main" id="{1D4A4FC1-974C-7199-7D71-60A88540F559}"/>
              </a:ext>
            </a:extLst>
          </p:cNvPr>
          <p:cNvSpPr>
            <a:spLocks noGrp="1"/>
          </p:cNvSpPr>
          <p:nvPr>
            <p:ph type="ftr" sz="quarter" idx="11"/>
          </p:nvPr>
        </p:nvSpPr>
        <p:spPr/>
        <p:txBody>
          <a:bodyPr/>
          <a:lstStyle/>
          <a:p>
            <a:r>
              <a:rPr lang="en-US"/>
              <a:t>Follow TASK  |  www.actuarieskenya.or.ke </a:t>
            </a:r>
          </a:p>
        </p:txBody>
      </p:sp>
      <p:sp>
        <p:nvSpPr>
          <p:cNvPr id="4" name="Slide Number Placeholder 3">
            <a:extLst>
              <a:ext uri="{FF2B5EF4-FFF2-40B4-BE49-F238E27FC236}">
                <a16:creationId xmlns:a16="http://schemas.microsoft.com/office/drawing/2014/main" id="{8FB37D39-6931-9207-45B6-EA6C8243233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377316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F062-13DC-C917-2E95-78B4BC72C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17B72-503F-893E-61C0-5A6A823A89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BDE87-D3A9-BCE3-CEE4-46F569783543}"/>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5" name="Footer Placeholder 4">
            <a:extLst>
              <a:ext uri="{FF2B5EF4-FFF2-40B4-BE49-F238E27FC236}">
                <a16:creationId xmlns:a16="http://schemas.microsoft.com/office/drawing/2014/main" id="{4614987C-4636-6A44-0D6A-49D9EEC73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39D88-CA77-B39B-A382-7E8BA194737F}"/>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3338239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DBD9-D5B2-143F-E38B-3A437388A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A34A1-78B7-F70B-7FD6-A386379C7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6343E-C9AD-2D8A-A9E8-6ABF94C26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57666-BB75-C027-F053-9BC1D70E3273}"/>
              </a:ext>
            </a:extLst>
          </p:cNvPr>
          <p:cNvSpPr>
            <a:spLocks noGrp="1"/>
          </p:cNvSpPr>
          <p:nvPr>
            <p:ph type="dt" sz="half" idx="10"/>
          </p:nvPr>
        </p:nvSpPr>
        <p:spPr/>
        <p:txBody>
          <a:bodyPr/>
          <a:lstStyle/>
          <a:p>
            <a:fld id="{8ADFEE06-9B61-4086-B837-3EAF91C81A64}" type="datetime1">
              <a:rPr lang="en-US" smtClean="0"/>
              <a:t>10/24/2025</a:t>
            </a:fld>
            <a:endParaRPr lang="en-US"/>
          </a:p>
        </p:txBody>
      </p:sp>
      <p:sp>
        <p:nvSpPr>
          <p:cNvPr id="6" name="Footer Placeholder 5">
            <a:extLst>
              <a:ext uri="{FF2B5EF4-FFF2-40B4-BE49-F238E27FC236}">
                <a16:creationId xmlns:a16="http://schemas.microsoft.com/office/drawing/2014/main" id="{E535C3C2-1230-F4FE-4354-2349F1805227}"/>
              </a:ext>
            </a:extLst>
          </p:cNvPr>
          <p:cNvSpPr>
            <a:spLocks noGrp="1"/>
          </p:cNvSpPr>
          <p:nvPr>
            <p:ph type="ftr" sz="quarter" idx="11"/>
          </p:nvPr>
        </p:nvSpPr>
        <p:spPr/>
        <p:txBody>
          <a:bodyPr/>
          <a:lstStyle/>
          <a:p>
            <a:r>
              <a:rPr lang="en-US"/>
              <a:t>Follow TASK  |  www.actuarieskenya.or.ke </a:t>
            </a:r>
          </a:p>
        </p:txBody>
      </p:sp>
      <p:sp>
        <p:nvSpPr>
          <p:cNvPr id="7" name="Slide Number Placeholder 6">
            <a:extLst>
              <a:ext uri="{FF2B5EF4-FFF2-40B4-BE49-F238E27FC236}">
                <a16:creationId xmlns:a16="http://schemas.microsoft.com/office/drawing/2014/main" id="{A562A468-7BB8-F1FE-3F32-0AA45D58BC78}"/>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660735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F093-37A5-F0BD-3A95-F0F448450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3B7B4-97D9-5C08-D3ED-FCD058E64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755E5-54FE-29D6-A4B5-8DD5E2BDD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251AB-8F64-4C55-7AAE-4E636AE5F5F0}"/>
              </a:ext>
            </a:extLst>
          </p:cNvPr>
          <p:cNvSpPr>
            <a:spLocks noGrp="1"/>
          </p:cNvSpPr>
          <p:nvPr>
            <p:ph type="dt" sz="half" idx="10"/>
          </p:nvPr>
        </p:nvSpPr>
        <p:spPr/>
        <p:txBody>
          <a:bodyPr/>
          <a:lstStyle/>
          <a:p>
            <a:fld id="{95BC7A05-6EC9-40A3-9626-A221AAAD45B7}" type="datetime1">
              <a:rPr lang="en-US" smtClean="0"/>
              <a:t>10/24/2025</a:t>
            </a:fld>
            <a:endParaRPr lang="en-US"/>
          </a:p>
        </p:txBody>
      </p:sp>
      <p:sp>
        <p:nvSpPr>
          <p:cNvPr id="6" name="Footer Placeholder 5">
            <a:extLst>
              <a:ext uri="{FF2B5EF4-FFF2-40B4-BE49-F238E27FC236}">
                <a16:creationId xmlns:a16="http://schemas.microsoft.com/office/drawing/2014/main" id="{6AF487DB-3A39-FE9A-3DDF-61E085856C61}"/>
              </a:ext>
            </a:extLst>
          </p:cNvPr>
          <p:cNvSpPr>
            <a:spLocks noGrp="1"/>
          </p:cNvSpPr>
          <p:nvPr>
            <p:ph type="ftr" sz="quarter" idx="11"/>
          </p:nvPr>
        </p:nvSpPr>
        <p:spPr/>
        <p:txBody>
          <a:bodyPr/>
          <a:lstStyle/>
          <a:p>
            <a:r>
              <a:rPr lang="en-US"/>
              <a:t>Follow TASK  |  www.actuarieskenya.or.ke </a:t>
            </a:r>
          </a:p>
        </p:txBody>
      </p:sp>
      <p:sp>
        <p:nvSpPr>
          <p:cNvPr id="7" name="Slide Number Placeholder 6">
            <a:extLst>
              <a:ext uri="{FF2B5EF4-FFF2-40B4-BE49-F238E27FC236}">
                <a16:creationId xmlns:a16="http://schemas.microsoft.com/office/drawing/2014/main" id="{80970972-51AF-A022-1077-9F253BA0075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640457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EF1F-FA6E-9A86-4B8E-5DF65A7AA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F914E-4473-CED8-8B48-AF60FDFF1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B6-383C-FDF4-ABBC-207E04971AC1}"/>
              </a:ext>
            </a:extLst>
          </p:cNvPr>
          <p:cNvSpPr>
            <a:spLocks noGrp="1"/>
          </p:cNvSpPr>
          <p:nvPr>
            <p:ph type="dt" sz="half" idx="10"/>
          </p:nvPr>
        </p:nvSpPr>
        <p:spPr/>
        <p:txBody>
          <a:bodyPr/>
          <a:lstStyle/>
          <a:p>
            <a:fld id="{C0BAA64A-60CF-4441-8500-9506B1D94707}" type="datetime1">
              <a:rPr lang="en-US" smtClean="0"/>
              <a:t>10/24/2025</a:t>
            </a:fld>
            <a:endParaRPr lang="en-US"/>
          </a:p>
        </p:txBody>
      </p:sp>
      <p:sp>
        <p:nvSpPr>
          <p:cNvPr id="5" name="Footer Placeholder 4">
            <a:extLst>
              <a:ext uri="{FF2B5EF4-FFF2-40B4-BE49-F238E27FC236}">
                <a16:creationId xmlns:a16="http://schemas.microsoft.com/office/drawing/2014/main" id="{DFD80FCF-02D7-491D-F713-F8B6125D4696}"/>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6A7FA31C-6CDD-2044-3E5D-75CC22D51764}"/>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52488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37BB6-A681-AADC-A9F9-D3D644B5B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FCCEF-D1A7-526B-E8CB-6D7D09FD0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D9899-41BD-9FB1-47A9-CF0C6C6F207F}"/>
              </a:ext>
            </a:extLst>
          </p:cNvPr>
          <p:cNvSpPr>
            <a:spLocks noGrp="1"/>
          </p:cNvSpPr>
          <p:nvPr>
            <p:ph type="dt" sz="half" idx="10"/>
          </p:nvPr>
        </p:nvSpPr>
        <p:spPr/>
        <p:txBody>
          <a:bodyPr/>
          <a:lstStyle/>
          <a:p>
            <a:fld id="{A70BD364-8417-4A5A-84C2-8A5D9E43C2A2}" type="datetime1">
              <a:rPr lang="en-US" smtClean="0"/>
              <a:t>10/24/2025</a:t>
            </a:fld>
            <a:endParaRPr lang="en-US"/>
          </a:p>
        </p:txBody>
      </p:sp>
      <p:sp>
        <p:nvSpPr>
          <p:cNvPr id="5" name="Footer Placeholder 4">
            <a:extLst>
              <a:ext uri="{FF2B5EF4-FFF2-40B4-BE49-F238E27FC236}">
                <a16:creationId xmlns:a16="http://schemas.microsoft.com/office/drawing/2014/main" id="{D18FC496-C218-C84D-C97B-4682F89EE3A9}"/>
              </a:ext>
            </a:extLst>
          </p:cNvPr>
          <p:cNvSpPr>
            <a:spLocks noGrp="1"/>
          </p:cNvSpPr>
          <p:nvPr>
            <p:ph type="ftr" sz="quarter" idx="11"/>
          </p:nvPr>
        </p:nvSpPr>
        <p:spPr/>
        <p:txBody>
          <a:bodyPr/>
          <a:lstStyle/>
          <a:p>
            <a:r>
              <a:rPr lang="en-US"/>
              <a:t>Follow TASK  |  www.actuarieskenya.or.ke </a:t>
            </a:r>
          </a:p>
        </p:txBody>
      </p:sp>
      <p:sp>
        <p:nvSpPr>
          <p:cNvPr id="6" name="Slide Number Placeholder 5">
            <a:extLst>
              <a:ext uri="{FF2B5EF4-FFF2-40B4-BE49-F238E27FC236}">
                <a16:creationId xmlns:a16="http://schemas.microsoft.com/office/drawing/2014/main" id="{F4FAF585-F347-ABC6-AA37-7C4E4D82B51D}"/>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333477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EE92-66C0-6EFF-8C39-E1D2B4998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329AB-1CCA-4707-CFAC-0C1F99323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11209-77C3-246F-ACB4-F2951D0AE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4646FD-9152-F657-6F91-A88C757F98B4}"/>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6" name="Footer Placeholder 5">
            <a:extLst>
              <a:ext uri="{FF2B5EF4-FFF2-40B4-BE49-F238E27FC236}">
                <a16:creationId xmlns:a16="http://schemas.microsoft.com/office/drawing/2014/main" id="{7F02EE75-976D-C4AF-81AC-018A1D2A5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AFC83-7DFC-7178-D3AF-42DA8BB28A94}"/>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213245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5AE0-5D2A-D368-20EC-8CEBBD104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EC8594-08D8-78E5-34D1-10AFC5A8F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C2FCD-1D1E-EA02-1F2F-F9E083D679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65C5A-CA9A-5884-DF0B-D9415D7EC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618BA3-64F3-8888-11B2-E559093EA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E45C6-0052-3E00-ECA1-F4F74D91A022}"/>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8" name="Footer Placeholder 7">
            <a:extLst>
              <a:ext uri="{FF2B5EF4-FFF2-40B4-BE49-F238E27FC236}">
                <a16:creationId xmlns:a16="http://schemas.microsoft.com/office/drawing/2014/main" id="{62C1BAA3-422A-AF4A-BEF8-E93747D41D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2A3D1-92F3-223B-8263-FD55B24C5B5D}"/>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168000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9EC8-28E0-DC49-C84A-FD63A524E4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F039E6-9C2F-7BD1-ED96-4DC39BD9975B}"/>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4" name="Footer Placeholder 3">
            <a:extLst>
              <a:ext uri="{FF2B5EF4-FFF2-40B4-BE49-F238E27FC236}">
                <a16:creationId xmlns:a16="http://schemas.microsoft.com/office/drawing/2014/main" id="{2E29A4F3-54F9-9346-5257-1DDAE78F5A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DFACE-0203-EB19-D795-23CE92E290A2}"/>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171991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5BF4C-179F-004E-C53C-747DFD55DD6F}"/>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3" name="Footer Placeholder 2">
            <a:extLst>
              <a:ext uri="{FF2B5EF4-FFF2-40B4-BE49-F238E27FC236}">
                <a16:creationId xmlns:a16="http://schemas.microsoft.com/office/drawing/2014/main" id="{049E51F1-7B74-D6B9-CA1C-77543B2CF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39C56-9136-A828-C878-ADE2509D64D1}"/>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392214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FDC9-6A03-C861-BD93-FE64D867C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862A4A-637B-ED54-687A-4C78DD8DC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9BF686-57B5-E9EF-68A2-2A29A08F6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EC994-44AD-364D-CE61-4605C8DF0C90}"/>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6" name="Footer Placeholder 5">
            <a:extLst>
              <a:ext uri="{FF2B5EF4-FFF2-40B4-BE49-F238E27FC236}">
                <a16:creationId xmlns:a16="http://schemas.microsoft.com/office/drawing/2014/main" id="{AE089A85-FD80-EBDD-BAA1-D05AA6059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C0589-596F-FB35-17A4-3867263B6458}"/>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423411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E1AF-5859-AE34-88F5-C7BA8EEF8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DFA7DD-6433-7485-FE7E-518A9782F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136973-7F1C-2DBA-E3FA-2F60C339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0DAD1-C52B-FF58-0421-F5449156E015}"/>
              </a:ext>
            </a:extLst>
          </p:cNvPr>
          <p:cNvSpPr>
            <a:spLocks noGrp="1"/>
          </p:cNvSpPr>
          <p:nvPr>
            <p:ph type="dt" sz="half" idx="10"/>
          </p:nvPr>
        </p:nvSpPr>
        <p:spPr/>
        <p:txBody>
          <a:bodyPr/>
          <a:lstStyle/>
          <a:p>
            <a:fld id="{1050D705-56DE-4957-8CF4-D73B484C6797}" type="datetimeFigureOut">
              <a:rPr lang="en-US" smtClean="0"/>
              <a:t>10/24/2025</a:t>
            </a:fld>
            <a:endParaRPr lang="en-US"/>
          </a:p>
        </p:txBody>
      </p:sp>
      <p:sp>
        <p:nvSpPr>
          <p:cNvPr id="6" name="Footer Placeholder 5">
            <a:extLst>
              <a:ext uri="{FF2B5EF4-FFF2-40B4-BE49-F238E27FC236}">
                <a16:creationId xmlns:a16="http://schemas.microsoft.com/office/drawing/2014/main" id="{8755AE16-4D3A-C766-BC19-352D91610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99D2F-EB61-8904-28A4-FC52ACB645D6}"/>
              </a:ext>
            </a:extLst>
          </p:cNvPr>
          <p:cNvSpPr>
            <a:spLocks noGrp="1"/>
          </p:cNvSpPr>
          <p:nvPr>
            <p:ph type="sldNum" sz="quarter" idx="12"/>
          </p:nvPr>
        </p:nvSpPr>
        <p:spPr/>
        <p:txBody>
          <a:bodyPr/>
          <a:lstStyle/>
          <a:p>
            <a:fld id="{F3CDAEBD-3617-4F09-B508-EAB4C0213206}" type="slidenum">
              <a:rPr lang="en-US" smtClean="0"/>
              <a:t>‹#›</a:t>
            </a:fld>
            <a:endParaRPr lang="en-US"/>
          </a:p>
        </p:txBody>
      </p:sp>
    </p:spTree>
    <p:extLst>
      <p:ext uri="{BB962C8B-B14F-4D97-AF65-F5344CB8AC3E}">
        <p14:creationId xmlns:p14="http://schemas.microsoft.com/office/powerpoint/2010/main" val="33623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1516A-A31C-22BC-D1FB-1EA52A54B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ZA" noProof="0" dirty="0"/>
              <a:t>Click to edit Master title style</a:t>
            </a:r>
          </a:p>
        </p:txBody>
      </p:sp>
      <p:sp>
        <p:nvSpPr>
          <p:cNvPr id="3" name="Text Placeholder 2">
            <a:extLst>
              <a:ext uri="{FF2B5EF4-FFF2-40B4-BE49-F238E27FC236}">
                <a16:creationId xmlns:a16="http://schemas.microsoft.com/office/drawing/2014/main" id="{0F2BECFD-9A3C-14D6-AEFC-5BA51634A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4" name="Date Placeholder 3">
            <a:extLst>
              <a:ext uri="{FF2B5EF4-FFF2-40B4-BE49-F238E27FC236}">
                <a16:creationId xmlns:a16="http://schemas.microsoft.com/office/drawing/2014/main" id="{F54CFE61-DB53-7FBF-6A16-1DBDD484D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50D705-56DE-4957-8CF4-D73B484C6797}" type="datetimeFigureOut">
              <a:rPr lang="en-ZA" noProof="0" smtClean="0"/>
              <a:t>2025/10/24</a:t>
            </a:fld>
            <a:endParaRPr lang="en-ZA" noProof="0" dirty="0"/>
          </a:p>
        </p:txBody>
      </p:sp>
      <p:sp>
        <p:nvSpPr>
          <p:cNvPr id="5" name="Footer Placeholder 4">
            <a:extLst>
              <a:ext uri="{FF2B5EF4-FFF2-40B4-BE49-F238E27FC236}">
                <a16:creationId xmlns:a16="http://schemas.microsoft.com/office/drawing/2014/main" id="{9DF43C51-C5BC-D12F-7184-F45B4843D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noProof="0" dirty="0"/>
          </a:p>
        </p:txBody>
      </p:sp>
      <p:sp>
        <p:nvSpPr>
          <p:cNvPr id="6" name="Slide Number Placeholder 5">
            <a:extLst>
              <a:ext uri="{FF2B5EF4-FFF2-40B4-BE49-F238E27FC236}">
                <a16:creationId xmlns:a16="http://schemas.microsoft.com/office/drawing/2014/main" id="{DFF3B807-1922-EF87-F296-5B3930C9B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CDAEBD-3617-4F09-B508-EAB4C0213206}" type="slidenum">
              <a:rPr lang="en-ZA" noProof="0" smtClean="0"/>
              <a:t>‹#›</a:t>
            </a:fld>
            <a:endParaRPr lang="en-ZA" noProof="0" dirty="0"/>
          </a:p>
        </p:txBody>
      </p:sp>
    </p:spTree>
    <p:extLst>
      <p:ext uri="{BB962C8B-B14F-4D97-AF65-F5344CB8AC3E}">
        <p14:creationId xmlns:p14="http://schemas.microsoft.com/office/powerpoint/2010/main" val="264150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8771B-A8CE-548E-72EB-1FFBADF6F164}"/>
              </a:ext>
            </a:extLst>
          </p:cNvPr>
          <p:cNvSpPr>
            <a:spLocks noGrp="1"/>
          </p:cNvSpPr>
          <p:nvPr>
            <p:ph type="title"/>
          </p:nvPr>
        </p:nvSpPr>
        <p:spPr>
          <a:xfrm>
            <a:off x="4038600" y="365125"/>
            <a:ext cx="7315200" cy="1325563"/>
          </a:xfrm>
          <a:prstGeom prst="rect">
            <a:avLst/>
          </a:prstGeom>
        </p:spPr>
        <p:txBody>
          <a:bodyPr vert="horz" lIns="91440" tIns="45720" rIns="91440" bIns="45720" rtlCol="0" anchor="ctr">
            <a:normAutofit/>
          </a:bodyPr>
          <a:lstStyle/>
          <a:p>
            <a:r>
              <a:rPr lang="en-ZA" noProof="0" dirty="0"/>
              <a:t>Click to edit Master title style</a:t>
            </a:r>
          </a:p>
        </p:txBody>
      </p:sp>
      <p:sp>
        <p:nvSpPr>
          <p:cNvPr id="3" name="Text Placeholder 2">
            <a:extLst>
              <a:ext uri="{FF2B5EF4-FFF2-40B4-BE49-F238E27FC236}">
                <a16:creationId xmlns:a16="http://schemas.microsoft.com/office/drawing/2014/main" id="{0099FB23-5B0A-761F-A102-DEA003331D5A}"/>
              </a:ext>
            </a:extLst>
          </p:cNvPr>
          <p:cNvSpPr>
            <a:spLocks noGrp="1"/>
          </p:cNvSpPr>
          <p:nvPr>
            <p:ph type="body" idx="1"/>
          </p:nvPr>
        </p:nvSpPr>
        <p:spPr>
          <a:xfrm>
            <a:off x="4038600" y="1825625"/>
            <a:ext cx="7315200" cy="4351338"/>
          </a:xfrm>
          <a:prstGeom prst="rect">
            <a:avLst/>
          </a:prstGeom>
        </p:spPr>
        <p:txBody>
          <a:bodyPr vert="horz" lIns="91440" tIns="45720" rIns="91440" bIns="45720" rtlCol="0">
            <a:normAutofit/>
          </a:body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4" name="Date Placeholder 3">
            <a:extLst>
              <a:ext uri="{FF2B5EF4-FFF2-40B4-BE49-F238E27FC236}">
                <a16:creationId xmlns:a16="http://schemas.microsoft.com/office/drawing/2014/main" id="{02A391BC-143B-D20D-1257-CDB41FBDE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BDF66-9EC7-4711-8DDC-D668B4E36332}" type="datetime1">
              <a:rPr lang="en-ZA" noProof="0" smtClean="0"/>
              <a:t>2025/10/24</a:t>
            </a:fld>
            <a:endParaRPr lang="en-ZA" noProof="0" dirty="0"/>
          </a:p>
        </p:txBody>
      </p:sp>
      <p:sp>
        <p:nvSpPr>
          <p:cNvPr id="5" name="Footer Placeholder 4">
            <a:extLst>
              <a:ext uri="{FF2B5EF4-FFF2-40B4-BE49-F238E27FC236}">
                <a16:creationId xmlns:a16="http://schemas.microsoft.com/office/drawing/2014/main" id="{84FF65FD-CF9A-86D5-42CA-CD8F01D6C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noProof="0" dirty="0"/>
              <a:t>Follow TASK  |  www.actuarieskenya.or.ke </a:t>
            </a:r>
          </a:p>
        </p:txBody>
      </p:sp>
      <p:sp>
        <p:nvSpPr>
          <p:cNvPr id="6" name="Slide Number Placeholder 5">
            <a:extLst>
              <a:ext uri="{FF2B5EF4-FFF2-40B4-BE49-F238E27FC236}">
                <a16:creationId xmlns:a16="http://schemas.microsoft.com/office/drawing/2014/main" id="{9E804C7A-36E7-15AE-04A3-2D6619908AD7}"/>
              </a:ext>
            </a:extLst>
          </p:cNvPr>
          <p:cNvSpPr>
            <a:spLocks noGrp="1"/>
          </p:cNvSpPr>
          <p:nvPr>
            <p:ph type="sldNum" sz="quarter" idx="4"/>
          </p:nvPr>
        </p:nvSpPr>
        <p:spPr>
          <a:xfrm>
            <a:off x="10981678" y="6356350"/>
            <a:ext cx="372122" cy="365125"/>
          </a:xfrm>
          <a:prstGeom prst="ellipse">
            <a:avLst/>
          </a:prstGeom>
          <a:solidFill>
            <a:srgbClr val="A72727"/>
          </a:solidFill>
        </p:spPr>
        <p:txBody>
          <a:bodyPr vert="horz" lIns="91440" tIns="45720" rIns="91440" bIns="45720" rtlCol="0" anchor="ctr"/>
          <a:lstStyle>
            <a:lvl1pPr algn="r">
              <a:defRPr sz="1200">
                <a:solidFill>
                  <a:schemeClr val="bg1"/>
                </a:solidFill>
              </a:defRPr>
            </a:lvl1pPr>
          </a:lstStyle>
          <a:p>
            <a:fld id="{DDA8DC91-21DD-4D3E-9D18-2B54682D1509}" type="slidenum">
              <a:rPr lang="en-ZA" noProof="0" smtClean="0"/>
              <a:pPr/>
              <a:t>‹#›</a:t>
            </a:fld>
            <a:endParaRPr lang="en-ZA" noProof="0" dirty="0"/>
          </a:p>
        </p:txBody>
      </p:sp>
      <p:pic>
        <p:nvPicPr>
          <p:cNvPr id="10" name="Picture 9">
            <a:extLst>
              <a:ext uri="{FF2B5EF4-FFF2-40B4-BE49-F238E27FC236}">
                <a16:creationId xmlns:a16="http://schemas.microsoft.com/office/drawing/2014/main" id="{6DDF87D1-A394-8CA3-734A-2F113B6B2E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038600" y="6356350"/>
            <a:ext cx="5311909" cy="365125"/>
          </a:xfrm>
          <a:prstGeom prst="rect">
            <a:avLst/>
          </a:prstGeom>
        </p:spPr>
      </p:pic>
    </p:spTree>
    <p:extLst>
      <p:ext uri="{BB962C8B-B14F-4D97-AF65-F5344CB8AC3E}">
        <p14:creationId xmlns:p14="http://schemas.microsoft.com/office/powerpoint/2010/main" val="2619063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8771B-A8CE-548E-72EB-1FFBADF6F164}"/>
              </a:ext>
            </a:extLst>
          </p:cNvPr>
          <p:cNvSpPr>
            <a:spLocks noGrp="1"/>
          </p:cNvSpPr>
          <p:nvPr>
            <p:ph type="title"/>
          </p:nvPr>
        </p:nvSpPr>
        <p:spPr>
          <a:xfrm>
            <a:off x="3181350" y="365125"/>
            <a:ext cx="81724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99FB23-5B0A-761F-A102-DEA003331D5A}"/>
              </a:ext>
            </a:extLst>
          </p:cNvPr>
          <p:cNvSpPr>
            <a:spLocks noGrp="1"/>
          </p:cNvSpPr>
          <p:nvPr>
            <p:ph type="body" idx="1"/>
          </p:nvPr>
        </p:nvSpPr>
        <p:spPr>
          <a:xfrm>
            <a:off x="3181348" y="1825625"/>
            <a:ext cx="817245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A391BC-143B-D20D-1257-CDB41FBDE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BDF66-9EC7-4711-8DDC-D668B4E36332}" type="datetime1">
              <a:rPr lang="en-US" smtClean="0"/>
              <a:t>10/24/2025</a:t>
            </a:fld>
            <a:endParaRPr lang="en-US"/>
          </a:p>
        </p:txBody>
      </p:sp>
      <p:sp>
        <p:nvSpPr>
          <p:cNvPr id="5" name="Footer Placeholder 4">
            <a:extLst>
              <a:ext uri="{FF2B5EF4-FFF2-40B4-BE49-F238E27FC236}">
                <a16:creationId xmlns:a16="http://schemas.microsoft.com/office/drawing/2014/main" id="{84FF65FD-CF9A-86D5-42CA-CD8F01D6CEEE}"/>
              </a:ext>
            </a:extLst>
          </p:cNvPr>
          <p:cNvSpPr>
            <a:spLocks noGrp="1"/>
          </p:cNvSpPr>
          <p:nvPr>
            <p:ph type="ftr" sz="quarter" idx="3"/>
          </p:nvPr>
        </p:nvSpPr>
        <p:spPr>
          <a:xfrm>
            <a:off x="402907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Follow TASK  |  www.actuarieskenya.or.ke </a:t>
            </a:r>
          </a:p>
        </p:txBody>
      </p:sp>
      <p:sp>
        <p:nvSpPr>
          <p:cNvPr id="6" name="Slide Number Placeholder 5">
            <a:extLst>
              <a:ext uri="{FF2B5EF4-FFF2-40B4-BE49-F238E27FC236}">
                <a16:creationId xmlns:a16="http://schemas.microsoft.com/office/drawing/2014/main" id="{9E804C7A-36E7-15AE-04A3-2D6619908AD7}"/>
              </a:ext>
            </a:extLst>
          </p:cNvPr>
          <p:cNvSpPr>
            <a:spLocks noGrp="1"/>
          </p:cNvSpPr>
          <p:nvPr>
            <p:ph type="sldNum" sz="quarter" idx="4"/>
          </p:nvPr>
        </p:nvSpPr>
        <p:spPr>
          <a:xfrm>
            <a:off x="10981678" y="6356350"/>
            <a:ext cx="372122" cy="365125"/>
          </a:xfrm>
          <a:prstGeom prst="ellipse">
            <a:avLst/>
          </a:prstGeom>
          <a:solidFill>
            <a:srgbClr val="A72727"/>
          </a:solidFill>
        </p:spPr>
        <p:txBody>
          <a:bodyPr vert="horz" lIns="91440" tIns="45720" rIns="91440" bIns="45720" rtlCol="0" anchor="ctr"/>
          <a:lstStyle>
            <a:lvl1pPr algn="r">
              <a:defRPr sz="1200">
                <a:solidFill>
                  <a:schemeClr val="bg1"/>
                </a:solidFill>
              </a:defRPr>
            </a:lvl1pPr>
          </a:lstStyle>
          <a:p>
            <a:fld id="{DDA8DC91-21DD-4D3E-9D18-2B54682D1509}" type="slidenum">
              <a:rPr lang="en-US" smtClean="0"/>
              <a:pPr/>
              <a:t>‹#›</a:t>
            </a:fld>
            <a:endParaRPr lang="en-US"/>
          </a:p>
        </p:txBody>
      </p:sp>
      <p:pic>
        <p:nvPicPr>
          <p:cNvPr id="10" name="Picture 9">
            <a:extLst>
              <a:ext uri="{FF2B5EF4-FFF2-40B4-BE49-F238E27FC236}">
                <a16:creationId xmlns:a16="http://schemas.microsoft.com/office/drawing/2014/main" id="{6DDF87D1-A394-8CA3-734A-2F113B6B2E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Tree>
    <p:extLst>
      <p:ext uri="{BB962C8B-B14F-4D97-AF65-F5344CB8AC3E}">
        <p14:creationId xmlns:p14="http://schemas.microsoft.com/office/powerpoint/2010/main" val="20067038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80" userDrawn="1">
          <p15:clr>
            <a:srgbClr val="F26B43"/>
          </p15:clr>
        </p15:guide>
        <p15:guide id="4" pos="7174" userDrawn="1">
          <p15:clr>
            <a:srgbClr val="F26B43"/>
          </p15:clr>
        </p15:guide>
        <p15:guide id="5"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youtu.be/Pst9FCWkKTQ"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804746-F922-9990-60CD-F393C1C53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8FBA7-10AC-42F5-AED8-62FD0897D0CD}"/>
              </a:ext>
            </a:extLst>
          </p:cNvPr>
          <p:cNvSpPr>
            <a:spLocks noGrp="1"/>
          </p:cNvSpPr>
          <p:nvPr>
            <p:ph type="ctrTitle"/>
          </p:nvPr>
        </p:nvSpPr>
        <p:spPr>
          <a:xfrm>
            <a:off x="3916907" y="1122363"/>
            <a:ext cx="7471817" cy="2387600"/>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From Calculators to Architects: The Actuarial Role in Shaping Market Disclosure</a:t>
            </a:r>
          </a:p>
        </p:txBody>
      </p:sp>
      <p:sp>
        <p:nvSpPr>
          <p:cNvPr id="4" name="Subtitle 3">
            <a:extLst>
              <a:ext uri="{FF2B5EF4-FFF2-40B4-BE49-F238E27FC236}">
                <a16:creationId xmlns:a16="http://schemas.microsoft.com/office/drawing/2014/main" id="{C6C00335-BCF4-C587-D516-8195328C3D82}"/>
              </a:ext>
            </a:extLst>
          </p:cNvPr>
          <p:cNvSpPr>
            <a:spLocks noGrp="1"/>
          </p:cNvSpPr>
          <p:nvPr>
            <p:ph type="subTitle" idx="1"/>
          </p:nvPr>
        </p:nvSpPr>
        <p:spPr>
          <a:xfrm>
            <a:off x="3930556" y="3914774"/>
            <a:ext cx="6751092" cy="1343025"/>
          </a:xfrm>
        </p:spPr>
        <p:txBody>
          <a:bodyPr/>
          <a:lstStyle/>
          <a:p>
            <a:r>
              <a:rPr lang="en-ZA" dirty="0"/>
              <a:t>Presented by Henry Mbuthia</a:t>
            </a:r>
          </a:p>
          <a:p>
            <a:r>
              <a:rPr lang="en-US" dirty="0"/>
              <a:t>At The 10th Annual TASK Actuarial Convention 2025</a:t>
            </a:r>
          </a:p>
          <a:p>
            <a:endParaRPr lang="en-ZA" dirty="0"/>
          </a:p>
          <a:p>
            <a:endParaRPr lang="en-ZA" dirty="0"/>
          </a:p>
        </p:txBody>
      </p:sp>
    </p:spTree>
    <p:extLst>
      <p:ext uri="{BB962C8B-B14F-4D97-AF65-F5344CB8AC3E}">
        <p14:creationId xmlns:p14="http://schemas.microsoft.com/office/powerpoint/2010/main" val="268744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4C461-3502-EFC8-53EE-AED6125967EA}"/>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86AEF247-ADFB-2B48-4D9B-65B2131AA2F1}"/>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DFA959B2-C7EA-175E-EBFC-CF1FA3278905}"/>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Purpose/ Role of Market Disclosure</a:t>
            </a:r>
          </a:p>
        </p:txBody>
      </p:sp>
      <p:sp>
        <p:nvSpPr>
          <p:cNvPr id="8" name="TextBox 7">
            <a:extLst>
              <a:ext uri="{FF2B5EF4-FFF2-40B4-BE49-F238E27FC236}">
                <a16:creationId xmlns:a16="http://schemas.microsoft.com/office/drawing/2014/main" id="{825CBD61-054F-0929-DBFD-E5D1A562556B}"/>
              </a:ext>
            </a:extLst>
          </p:cNvPr>
          <p:cNvSpPr txBox="1"/>
          <p:nvPr/>
        </p:nvSpPr>
        <p:spPr>
          <a:xfrm>
            <a:off x="841375" y="766659"/>
            <a:ext cx="10698584" cy="1305209"/>
          </a:xfrm>
          <a:prstGeom prst="rect">
            <a:avLst/>
          </a:prstGeom>
          <a:noFill/>
        </p:spPr>
        <p:txBody>
          <a:bodyPr wrap="square" lIns="0" tIns="0" rIns="0" bIns="0" rtlCol="0">
            <a:noAutofit/>
          </a:bodyPr>
          <a:lstStyle/>
          <a:p>
            <a:pPr marL="358775" indent="-358775"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358775" indent="-358775"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4. Regulatory and Governance Objectives</a:t>
            </a:r>
          </a:p>
          <a:p>
            <a:pPr marL="358775" indent="-358775" algn="just"/>
            <a:endParaRPr lang="en-US" b="1" dirty="0">
              <a:solidFill>
                <a:srgbClr val="4E88E7"/>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Mandatory disclosure is a significant public policy tool used by regulators to achieve broader societal goals.</a:t>
            </a:r>
          </a:p>
        </p:txBody>
      </p:sp>
      <p:cxnSp>
        <p:nvCxnSpPr>
          <p:cNvPr id="4" name="Straight Connector 3">
            <a:extLst>
              <a:ext uri="{FF2B5EF4-FFF2-40B4-BE49-F238E27FC236}">
                <a16:creationId xmlns:a16="http://schemas.microsoft.com/office/drawing/2014/main" id="{EAD9BC75-F378-114E-A902-7D9EE8A33FD6}"/>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4971DA2A-6670-5E43-B48E-E0276EE75490}"/>
              </a:ext>
            </a:extLst>
          </p:cNvPr>
          <p:cNvPicPr>
            <a:picLocks noChangeAspect="1"/>
          </p:cNvPicPr>
          <p:nvPr/>
        </p:nvPicPr>
        <p:blipFill>
          <a:blip r:embed="rId4"/>
          <a:srcRect t="21132" b="10606"/>
          <a:stretch>
            <a:fillRect/>
          </a:stretch>
        </p:blipFill>
        <p:spPr>
          <a:xfrm>
            <a:off x="1270321" y="2391056"/>
            <a:ext cx="9651357" cy="4117605"/>
          </a:xfrm>
          <a:prstGeom prst="rect">
            <a:avLst/>
          </a:prstGeom>
          <a:noFill/>
          <a:ln w="38100">
            <a:solidFill>
              <a:srgbClr val="7093CD"/>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678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4175-8324-4AF5-294D-D021163F1F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B2D8FE-833E-3369-CFAF-478DC0DADE39}"/>
              </a:ext>
            </a:extLst>
          </p:cNvPr>
          <p:cNvSpPr>
            <a:spLocks noGrp="1"/>
          </p:cNvSpPr>
          <p:nvPr>
            <p:ph type="title"/>
          </p:nvPr>
        </p:nvSpPr>
        <p:spPr>
          <a:xfrm>
            <a:off x="2984742" y="576263"/>
            <a:ext cx="10515600"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Users of Market Disclosures</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CAEDD20-45C7-1264-3758-39A8FF4901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E3BC00D2-984C-CE86-812C-3DCA618B3DF3}"/>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11</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0B68BD11-7947-4F41-3D24-A43CFA8EA67A}"/>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5622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328E5F-3F79-D677-DF31-8974A4023322}"/>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42D189F7-ADAB-D9D7-DEF4-66B7FB013FA3}"/>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EEBBC180-43ED-559E-7DBC-A9C274E6001B}"/>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Users of Market Disclosures</a:t>
            </a:r>
          </a:p>
        </p:txBody>
      </p:sp>
      <p:sp>
        <p:nvSpPr>
          <p:cNvPr id="8" name="TextBox 7">
            <a:extLst>
              <a:ext uri="{FF2B5EF4-FFF2-40B4-BE49-F238E27FC236}">
                <a16:creationId xmlns:a16="http://schemas.microsoft.com/office/drawing/2014/main" id="{5E67C607-A511-6938-0450-BC84D0C3CDB1}"/>
              </a:ext>
            </a:extLst>
          </p:cNvPr>
          <p:cNvSpPr txBox="1"/>
          <p:nvPr/>
        </p:nvSpPr>
        <p:spPr>
          <a:xfrm>
            <a:off x="841375" y="766659"/>
            <a:ext cx="10698584" cy="1305209"/>
          </a:xfrm>
          <a:prstGeom prst="rect">
            <a:avLst/>
          </a:prstGeom>
          <a:noFill/>
        </p:spPr>
        <p:txBody>
          <a:bodyPr wrap="square" lIns="0" tIns="0" rIns="0" bIns="0" rtlCol="0">
            <a:noAutofit/>
          </a:bodyPr>
          <a:lstStyle/>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Market disclosures serve a variety of internal and external stakeholders</a:t>
            </a:r>
            <a:r>
              <a:rPr lang="en-US" sz="1600" dirty="0">
                <a:latin typeface="Calibri" panose="020F0502020204030204" pitchFamily="34" charset="0"/>
                <a:ea typeface="Calibri" panose="020F0502020204030204" pitchFamily="34" charset="0"/>
                <a:cs typeface="Calibri" panose="020F0502020204030204" pitchFamily="34" charset="0"/>
              </a:rPr>
              <a:t>, providing distinct benefits that underpin market efficiency, corporate governance, and regulatory effectiveness. </a:t>
            </a:r>
          </a:p>
          <a:p>
            <a:pPr marL="358775" indent="-358775" algn="just"/>
            <a:endParaRPr lang="en-US" b="1" dirty="0">
              <a:solidFill>
                <a:srgbClr val="4E88E7"/>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The appropriateness of the type and level of disclosure should be considered against the user’s sophistication</a:t>
            </a:r>
            <a:r>
              <a:rPr lang="en-US" sz="1700" b="1"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Finding the right level and design of public risk disclosure is crucial to avoid undue costs or unintended consequences.</a:t>
            </a:r>
            <a:endParaRPr lang="en-US" sz="1700" dirty="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4455DDF7-8DB3-81B3-51BA-DF358EB9A33C}"/>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E900675C-BD32-C1C7-8A5D-D34289107C10}"/>
              </a:ext>
            </a:extLst>
          </p:cNvPr>
          <p:cNvPicPr>
            <a:picLocks noChangeAspect="1"/>
          </p:cNvPicPr>
          <p:nvPr/>
        </p:nvPicPr>
        <p:blipFill>
          <a:blip r:embed="rId4"/>
          <a:srcRect t="7070" b="7113"/>
          <a:stretch>
            <a:fillRect/>
          </a:stretch>
        </p:blipFill>
        <p:spPr>
          <a:xfrm>
            <a:off x="3085239" y="2445074"/>
            <a:ext cx="5757819" cy="4216014"/>
          </a:xfrm>
          <a:prstGeom prst="rect">
            <a:avLst/>
          </a:prstGeom>
          <a:ln w="38100">
            <a:solidFill>
              <a:srgbClr val="436CAF"/>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2566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F97CB-ED57-9EBA-8BC7-86865F4910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BA7B989-1DD6-3D38-65F2-0859432FFBA0}"/>
              </a:ext>
            </a:extLst>
          </p:cNvPr>
          <p:cNvSpPr>
            <a:spLocks noGrp="1"/>
          </p:cNvSpPr>
          <p:nvPr>
            <p:ph type="title"/>
          </p:nvPr>
        </p:nvSpPr>
        <p:spPr>
          <a:xfrm>
            <a:off x="2984742" y="576263"/>
            <a:ext cx="10515600"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Types of Market Disclosures</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B1D933D-7E4A-4B43-667C-94133A8BEE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620D77C9-F806-DA3F-D907-47C7D8C569E2}"/>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13</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0912F65F-B783-17A5-B747-C7FC4D2ECB30}"/>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2349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47EEA2-45C5-72A2-64C3-BB429AB44D59}"/>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AFC81E3C-7A30-5666-D5BB-9965587115F2}"/>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F4CEF5FB-791A-2D26-89DB-FC5A1624773D}"/>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Types of Market Disclosures</a:t>
            </a:r>
          </a:p>
        </p:txBody>
      </p:sp>
      <p:sp>
        <p:nvSpPr>
          <p:cNvPr id="8" name="TextBox 7">
            <a:extLst>
              <a:ext uri="{FF2B5EF4-FFF2-40B4-BE49-F238E27FC236}">
                <a16:creationId xmlns:a16="http://schemas.microsoft.com/office/drawing/2014/main" id="{FF37DD8E-C725-D0A4-816B-D3754778999B}"/>
              </a:ext>
            </a:extLst>
          </p:cNvPr>
          <p:cNvSpPr txBox="1"/>
          <p:nvPr/>
        </p:nvSpPr>
        <p:spPr>
          <a:xfrm>
            <a:off x="841375" y="766659"/>
            <a:ext cx="10698584" cy="1305209"/>
          </a:xfrm>
          <a:prstGeom prst="rect">
            <a:avLst/>
          </a:prstGeom>
          <a:noFill/>
        </p:spPr>
        <p:txBody>
          <a:bodyPr wrap="square" lIns="0" tIns="0" rIns="0" bIns="0" rtlCol="0">
            <a:noAutofit/>
          </a:bodyPr>
          <a:lstStyle/>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Market disclosure can be </a:t>
            </a:r>
            <a:r>
              <a:rPr lang="en-US" b="1" dirty="0" err="1">
                <a:solidFill>
                  <a:schemeClr val="accent5"/>
                </a:solidFill>
                <a:latin typeface="Calibri" panose="020F0502020204030204" pitchFamily="34" charset="0"/>
                <a:ea typeface="Calibri" panose="020F0502020204030204" pitchFamily="34" charset="0"/>
                <a:cs typeface="Calibri" panose="020F0502020204030204" pitchFamily="34" charset="0"/>
              </a:rPr>
              <a:t>categorised</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 along several dimensions based on their mandatory nature, audience, content, and quality. Mandated disclosure remains the most common disclosures</a:t>
            </a:r>
            <a:r>
              <a:rPr lang="en-US" sz="1600" dirty="0">
                <a:latin typeface="Calibri" panose="020F0502020204030204" pitchFamily="34" charset="0"/>
                <a:ea typeface="Calibri" panose="020F0502020204030204" pitchFamily="34" charset="0"/>
                <a:cs typeface="Calibri" panose="020F0502020204030204" pitchFamily="34" charset="0"/>
              </a:rPr>
              <a:t>, enabling </a:t>
            </a:r>
            <a:r>
              <a:rPr lang="en-US" sz="1600" dirty="0" err="1">
                <a:latin typeface="Calibri" panose="020F0502020204030204" pitchFamily="34" charset="0"/>
                <a:ea typeface="Calibri" panose="020F0502020204030204" pitchFamily="34" charset="0"/>
                <a:cs typeface="Calibri" panose="020F0502020204030204" pitchFamily="34" charset="0"/>
              </a:rPr>
              <a:t>standardisation</a:t>
            </a:r>
            <a:r>
              <a:rPr lang="en-US" sz="1600" dirty="0">
                <a:latin typeface="Calibri" panose="020F0502020204030204" pitchFamily="34" charset="0"/>
                <a:ea typeface="Calibri" panose="020F0502020204030204" pitchFamily="34" charset="0"/>
                <a:cs typeface="Calibri" panose="020F0502020204030204" pitchFamily="34" charset="0"/>
              </a:rPr>
              <a:t> and filling the gap left by suboptimal voluntary disclosure. Disclosure content is increasingly becoming granular and </a:t>
            </a:r>
            <a:r>
              <a:rPr lang="en-US" sz="1600" dirty="0" err="1">
                <a:latin typeface="Calibri" panose="020F0502020204030204" pitchFamily="34" charset="0"/>
                <a:ea typeface="Calibri" panose="020F0502020204030204" pitchFamily="34" charset="0"/>
                <a:cs typeface="Calibri" panose="020F0502020204030204" pitchFamily="34" charset="0"/>
              </a:rPr>
              <a:t>specialised</a:t>
            </a:r>
            <a:r>
              <a:rPr lang="en-US" sz="1600" dirty="0">
                <a:latin typeface="Calibri" panose="020F0502020204030204" pitchFamily="34" charset="0"/>
                <a:ea typeface="Calibri" panose="020F0502020204030204" pitchFamily="34" charset="0"/>
                <a:cs typeface="Calibri" panose="020F0502020204030204" pitchFamily="34" charset="0"/>
              </a:rPr>
              <a:t>, extending far beyond traditional financial statements to encompass specific risks (e.g., climate risk, technical insurance risk) and governance practices.</a:t>
            </a:r>
          </a:p>
        </p:txBody>
      </p:sp>
      <p:cxnSp>
        <p:nvCxnSpPr>
          <p:cNvPr id="4" name="Straight Connector 3">
            <a:extLst>
              <a:ext uri="{FF2B5EF4-FFF2-40B4-BE49-F238E27FC236}">
                <a16:creationId xmlns:a16="http://schemas.microsoft.com/office/drawing/2014/main" id="{7B626BFB-CD30-0FFF-C64E-71574F4341E6}"/>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grpSp>
        <p:nvGrpSpPr>
          <p:cNvPr id="5" name="Group 4">
            <a:extLst>
              <a:ext uri="{FF2B5EF4-FFF2-40B4-BE49-F238E27FC236}">
                <a16:creationId xmlns:a16="http://schemas.microsoft.com/office/drawing/2014/main" id="{DFD74C6F-C6FB-31AF-90A7-46BFCB1E221B}"/>
              </a:ext>
            </a:extLst>
          </p:cNvPr>
          <p:cNvGrpSpPr/>
          <p:nvPr/>
        </p:nvGrpSpPr>
        <p:grpSpPr>
          <a:xfrm>
            <a:off x="1385004" y="2431890"/>
            <a:ext cx="9599372" cy="3979890"/>
            <a:chOff x="-12854907" y="5213665"/>
            <a:chExt cx="10287000" cy="4159134"/>
          </a:xfrm>
        </p:grpSpPr>
        <p:sp>
          <p:nvSpPr>
            <p:cNvPr id="9" name="Rectangle: Rounded Corners 8">
              <a:extLst>
                <a:ext uri="{FF2B5EF4-FFF2-40B4-BE49-F238E27FC236}">
                  <a16:creationId xmlns:a16="http://schemas.microsoft.com/office/drawing/2014/main" id="{17E871A7-54E6-D70D-30B5-735FDA739C3D}"/>
                </a:ext>
              </a:extLst>
            </p:cNvPr>
            <p:cNvSpPr/>
            <p:nvPr/>
          </p:nvSpPr>
          <p:spPr>
            <a:xfrm>
              <a:off x="-4443520" y="5857054"/>
              <a:ext cx="1875613" cy="1806462"/>
            </a:xfrm>
            <a:prstGeom prst="roundRect">
              <a:avLst/>
            </a:prstGeom>
            <a:ln>
              <a:solidFill>
                <a:schemeClr val="bg1">
                  <a:lumMod val="7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marL="171450" indent="-171450">
                <a:buFont typeface="Arial" panose="020B0604020202020204" pitchFamily="34" charset="0"/>
                <a:buChar char="•"/>
              </a:pP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Disclosures classified based on the degree of regulatory compulsion and the resulting incentives for disclosure. </a:t>
              </a:r>
            </a:p>
            <a:p>
              <a:pPr marL="171450" indent="-171450">
                <a:buFont typeface="Arial" panose="020B0604020202020204" pitchFamily="34" charset="0"/>
                <a:buChar char="•"/>
              </a:pPr>
              <a:endPar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Distinguish between information legally required and that voluntarily provided by the reporting entity.</a:t>
              </a:r>
            </a:p>
          </p:txBody>
        </p:sp>
        <p:sp>
          <p:nvSpPr>
            <p:cNvPr id="10" name="Arc 9">
              <a:extLst>
                <a:ext uri="{FF2B5EF4-FFF2-40B4-BE49-F238E27FC236}">
                  <a16:creationId xmlns:a16="http://schemas.microsoft.com/office/drawing/2014/main" id="{7848B9A4-2296-0E8C-7925-65E5B4090266}"/>
                </a:ext>
              </a:extLst>
            </p:cNvPr>
            <p:cNvSpPr/>
            <p:nvPr/>
          </p:nvSpPr>
          <p:spPr>
            <a:xfrm flipV="1">
              <a:off x="-5600732" y="5419701"/>
              <a:ext cx="2095018" cy="782995"/>
            </a:xfrm>
            <a:prstGeom prst="arc">
              <a:avLst>
                <a:gd name="adj1" fmla="val 13616543"/>
                <a:gd name="adj2" fmla="val 17144408"/>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76EAB8A1-902E-A639-82C4-B73B06F9915A}"/>
                </a:ext>
              </a:extLst>
            </p:cNvPr>
            <p:cNvSpPr/>
            <p:nvPr/>
          </p:nvSpPr>
          <p:spPr>
            <a:xfrm>
              <a:off x="-12854907" y="5719758"/>
              <a:ext cx="2041775" cy="3653041"/>
            </a:xfrm>
            <a:prstGeom prst="roundRect">
              <a:avLst/>
            </a:prstGeom>
            <a:ln>
              <a:solidFill>
                <a:schemeClr val="bg1">
                  <a:lumMod val="7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marL="171450" indent="-171450">
                <a:buFont typeface="Arial" panose="020B0604020202020204" pitchFamily="34" charset="0"/>
                <a:buChar char="•"/>
              </a:pPr>
              <a:r>
                <a:rPr lang="en-US" sz="950" dirty="0" err="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Organised</a:t>
              </a: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into categories covering financial performance, risk exposures, and corporate governance structure. </a:t>
              </a:r>
            </a:p>
            <a:p>
              <a:pPr marL="171450" indent="-171450">
                <a:buFont typeface="Arial" panose="020B0604020202020204" pitchFamily="34" charset="0"/>
                <a:buChar char="•"/>
              </a:pPr>
              <a:endPar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Insurance Core Principle (ICP) 20 </a:t>
              </a: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requires insurers to publicly disclose detailed information on their:</a:t>
              </a:r>
            </a:p>
            <a:p>
              <a:pPr marL="171450" indent="-171450">
                <a:buFont typeface="Arial" panose="020B0604020202020204" pitchFamily="34" charset="0"/>
                <a:buChar char="•"/>
              </a:pPr>
              <a:endParaRPr lang="en-US" sz="5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55600" lvl="1" indent="-92075">
                <a:buFont typeface="Arial" panose="020B0604020202020204" pitchFamily="34" charset="0"/>
                <a:buChar char="•"/>
              </a:pPr>
              <a:r>
                <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Company profile </a:t>
              </a: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(e.g. nature of its business, corporate structure, key business segments, etc.) </a:t>
              </a:r>
            </a:p>
            <a:p>
              <a:pPr marL="355600" lvl="1" indent="-92075">
                <a:buFont typeface="Arial" panose="020B0604020202020204" pitchFamily="34" charset="0"/>
                <a:buChar char="•"/>
              </a:pPr>
              <a:r>
                <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Corporate governance</a:t>
              </a:r>
            </a:p>
            <a:p>
              <a:pPr marL="355600" lvl="1" indent="-92075">
                <a:buFont typeface="Arial" panose="020B0604020202020204" pitchFamily="34" charset="0"/>
                <a:buChar char="•"/>
              </a:pPr>
              <a:r>
                <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Technical provisions</a:t>
              </a:r>
            </a:p>
            <a:p>
              <a:pPr marL="355600" lvl="1" indent="-92075">
                <a:buFont typeface="Arial" panose="020B0604020202020204" pitchFamily="34" charset="0"/>
                <a:buChar char="•"/>
              </a:pPr>
              <a:r>
                <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Risk exposures </a:t>
              </a: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(insurance, investment, liquidity)</a:t>
              </a:r>
            </a:p>
            <a:p>
              <a:pPr marL="355600" lvl="1" indent="-92075">
                <a:buFont typeface="Arial" panose="020B0604020202020204" pitchFamily="34" charset="0"/>
                <a:buChar char="•"/>
              </a:pPr>
              <a:r>
                <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Capital adequacy</a:t>
              </a:r>
              <a:endPar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55600" lvl="1" indent="-92075">
                <a:buFont typeface="Arial" panose="020B0604020202020204" pitchFamily="34" charset="0"/>
                <a:buChar char="•"/>
              </a:pPr>
              <a:r>
                <a:rPr lang="en-US" sz="95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Financial performance</a:t>
              </a:r>
              <a:endParaRPr lang="en-US" sz="95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Arc 11">
              <a:extLst>
                <a:ext uri="{FF2B5EF4-FFF2-40B4-BE49-F238E27FC236}">
                  <a16:creationId xmlns:a16="http://schemas.microsoft.com/office/drawing/2014/main" id="{94ABC89D-369E-F0D0-7C66-B5C54891AFE4}"/>
                </a:ext>
              </a:extLst>
            </p:cNvPr>
            <p:cNvSpPr/>
            <p:nvPr/>
          </p:nvSpPr>
          <p:spPr>
            <a:xfrm flipV="1">
              <a:off x="-11576483" y="5213665"/>
              <a:ext cx="2095018" cy="782995"/>
            </a:xfrm>
            <a:prstGeom prst="arc">
              <a:avLst>
                <a:gd name="adj1" fmla="val 13965945"/>
                <a:gd name="adj2" fmla="val 17241107"/>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0BD6C3BB-2BF2-1BE6-0E49-4BAD9F8D819D}"/>
                </a:ext>
              </a:extLst>
            </p:cNvPr>
            <p:cNvSpPr/>
            <p:nvPr/>
          </p:nvSpPr>
          <p:spPr>
            <a:xfrm>
              <a:off x="-5713071" y="7947336"/>
              <a:ext cx="1875613" cy="1176999"/>
            </a:xfrm>
            <a:prstGeom prst="roundRect">
              <a:avLst/>
            </a:prstGeom>
            <a:ln>
              <a:solidFill>
                <a:schemeClr val="bg1">
                  <a:lumMod val="7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marL="171450" indent="-171450">
                <a:buFont typeface="Arial" panose="020B0604020202020204" pitchFamily="34" charset="0"/>
                <a:buChar char="•"/>
              </a:pPr>
              <a:r>
                <a:rPr lang="en-US" sz="950" dirty="0" err="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Categorisation</a:t>
              </a:r>
              <a:r>
                <a:rPr lang="en-US" sz="95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by the time-related context in which the information is released, primarily distinguishing between initial offering and continuing obligations.</a:t>
              </a:r>
            </a:p>
          </p:txBody>
        </p:sp>
        <p:sp>
          <p:nvSpPr>
            <p:cNvPr id="14" name="Arc 13">
              <a:extLst>
                <a:ext uri="{FF2B5EF4-FFF2-40B4-BE49-F238E27FC236}">
                  <a16:creationId xmlns:a16="http://schemas.microsoft.com/office/drawing/2014/main" id="{A685860B-9CC0-217B-BD48-466E62B75DEC}"/>
                </a:ext>
              </a:extLst>
            </p:cNvPr>
            <p:cNvSpPr/>
            <p:nvPr/>
          </p:nvSpPr>
          <p:spPr>
            <a:xfrm flipV="1">
              <a:off x="-6870282" y="7272018"/>
              <a:ext cx="2095018" cy="782995"/>
            </a:xfrm>
            <a:prstGeom prst="arc">
              <a:avLst>
                <a:gd name="adj1" fmla="val 11147280"/>
                <a:gd name="adj2" fmla="val 17241107"/>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pic>
        <p:nvPicPr>
          <p:cNvPr id="4098" name="Picture 2">
            <a:extLst>
              <a:ext uri="{FF2B5EF4-FFF2-40B4-BE49-F238E27FC236}">
                <a16:creationId xmlns:a16="http://schemas.microsoft.com/office/drawing/2014/main" id="{53896209-4F15-6F2F-693F-DA9BD491AA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4355" r="-444"/>
          <a:stretch>
            <a:fillRect/>
          </a:stretch>
        </p:blipFill>
        <p:spPr bwMode="auto">
          <a:xfrm>
            <a:off x="3054256" y="2147948"/>
            <a:ext cx="6578718" cy="513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5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1F85-98ED-7935-8264-C422EAF679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D96A008-1DC3-80E3-802E-1708FA2C6D46}"/>
              </a:ext>
            </a:extLst>
          </p:cNvPr>
          <p:cNvSpPr>
            <a:spLocks noGrp="1"/>
          </p:cNvSpPr>
          <p:nvPr>
            <p:ph type="title"/>
          </p:nvPr>
        </p:nvSpPr>
        <p:spPr>
          <a:xfrm>
            <a:off x="2984742" y="576263"/>
            <a:ext cx="10515600"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Market Disclosures Metrics </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DBB7CDB-BF56-719F-A1C5-FE8A51BE00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64606C4E-B725-DC35-91DA-EBB732896CCB}"/>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15</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0517F68D-3E23-B1CF-65A5-C9D8345E8676}"/>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7359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AEDB87-EC96-1B40-DD8F-D997A64EFFC9}"/>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24259A1A-7F08-AE0B-6F5B-EEAB0AC5099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8256" y="16075"/>
            <a:ext cx="12192000" cy="6858000"/>
          </a:xfrm>
          <a:prstGeom prst="rect">
            <a:avLst/>
          </a:prstGeom>
        </p:spPr>
      </p:pic>
      <p:sp>
        <p:nvSpPr>
          <p:cNvPr id="2" name="Title 1">
            <a:extLst>
              <a:ext uri="{FF2B5EF4-FFF2-40B4-BE49-F238E27FC236}">
                <a16:creationId xmlns:a16="http://schemas.microsoft.com/office/drawing/2014/main" id="{F849714D-1425-2F63-65C6-AF6624E527C4}"/>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Market Disclosure Metrics</a:t>
            </a:r>
          </a:p>
        </p:txBody>
      </p:sp>
      <p:sp>
        <p:nvSpPr>
          <p:cNvPr id="8" name="TextBox 7">
            <a:extLst>
              <a:ext uri="{FF2B5EF4-FFF2-40B4-BE49-F238E27FC236}">
                <a16:creationId xmlns:a16="http://schemas.microsoft.com/office/drawing/2014/main" id="{EAFB2417-8FBB-76F8-FE3A-1E3F35FDEB49}"/>
              </a:ext>
            </a:extLst>
          </p:cNvPr>
          <p:cNvSpPr txBox="1"/>
          <p:nvPr/>
        </p:nvSpPr>
        <p:spPr>
          <a:xfrm>
            <a:off x="841375" y="766659"/>
            <a:ext cx="10698584" cy="1305209"/>
          </a:xfrm>
          <a:prstGeom prst="rect">
            <a:avLst/>
          </a:prstGeom>
          <a:noFill/>
        </p:spPr>
        <p:txBody>
          <a:bodyPr wrap="square" lIns="0" tIns="0" rIns="0" bIns="0" rtlCol="0">
            <a:noAutofit/>
          </a:bodyPr>
          <a:lstStyle/>
          <a:p>
            <a:pPr algn="just"/>
            <a:r>
              <a:rPr lang="en-US" sz="1600" dirty="0">
                <a:latin typeface="Calibri" panose="020F0502020204030204" pitchFamily="34" charset="0"/>
                <a:ea typeface="Calibri" panose="020F0502020204030204" pitchFamily="34" charset="0"/>
                <a:cs typeface="Calibri" panose="020F0502020204030204" pitchFamily="34" charset="0"/>
              </a:rPr>
              <a:t>The market disclosure landscape requires </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reporting on a diverse range of quantitative and qualitative metrics to satisfy the information needs of various stakeholders</a:t>
            </a:r>
            <a:r>
              <a:rPr lang="en-US" sz="1600" dirty="0">
                <a:latin typeface="Calibri" panose="020F0502020204030204" pitchFamily="34" charset="0"/>
                <a:ea typeface="Calibri" panose="020F0502020204030204" pitchFamily="34" charset="0"/>
                <a:cs typeface="Calibri" panose="020F0502020204030204" pitchFamily="34" charset="0"/>
              </a:rPr>
              <a:t>, including policyholders, investors, and regulators. </a:t>
            </a:r>
          </a:p>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Market disclosure metrics span financial performance, capital adequacy, risk exposure, operational efficiency, and customer conduct among others.</a:t>
            </a:r>
          </a:p>
          <a:p>
            <a:pPr algn="just"/>
            <a:endParaRPr lang="en-US" sz="17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C5D2589-CDE2-EC08-DB30-D3109B1969FC}"/>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5" name="Table 4">
            <a:extLst>
              <a:ext uri="{FF2B5EF4-FFF2-40B4-BE49-F238E27FC236}">
                <a16:creationId xmlns:a16="http://schemas.microsoft.com/office/drawing/2014/main" id="{5FF4B3A8-C542-A9CA-0C05-ABA66B76A4D4}"/>
              </a:ext>
            </a:extLst>
          </p:cNvPr>
          <p:cNvGraphicFramePr>
            <a:graphicFrameLocks noGrp="1"/>
          </p:cNvGraphicFramePr>
          <p:nvPr>
            <p:extLst>
              <p:ext uri="{D42A27DB-BD31-4B8C-83A1-F6EECF244321}">
                <p14:modId xmlns:p14="http://schemas.microsoft.com/office/powerpoint/2010/main" val="3579321233"/>
              </p:ext>
            </p:extLst>
          </p:nvPr>
        </p:nvGraphicFramePr>
        <p:xfrm>
          <a:off x="841375" y="2324781"/>
          <a:ext cx="5041265" cy="4377717"/>
        </p:xfrm>
        <a:graphic>
          <a:graphicData uri="http://schemas.openxmlformats.org/drawingml/2006/table">
            <a:tbl>
              <a:tblPr firstRow="1" bandRow="1">
                <a:tableStyleId>{17292A2E-F333-43FB-9621-5CBBE7FDCDCB}</a:tableStyleId>
              </a:tblPr>
              <a:tblGrid>
                <a:gridCol w="1974561">
                  <a:extLst>
                    <a:ext uri="{9D8B030D-6E8A-4147-A177-3AD203B41FA5}">
                      <a16:colId xmlns:a16="http://schemas.microsoft.com/office/drawing/2014/main" val="245097469"/>
                    </a:ext>
                  </a:extLst>
                </a:gridCol>
                <a:gridCol w="3066704">
                  <a:extLst>
                    <a:ext uri="{9D8B030D-6E8A-4147-A177-3AD203B41FA5}">
                      <a16:colId xmlns:a16="http://schemas.microsoft.com/office/drawing/2014/main" val="3637224994"/>
                    </a:ext>
                  </a:extLst>
                </a:gridCol>
              </a:tblGrid>
              <a:tr h="406878">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Metric</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Examples</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376039"/>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Core Financial Viability and Capital Adequacy Metrics </a:t>
                      </a:r>
                    </a:p>
                  </a:txBody>
                  <a:tcPr/>
                </a:tc>
                <a:tc>
                  <a:txBody>
                    <a:bodyPr/>
                    <a:lstStyle/>
                    <a:p>
                      <a:pPr marL="285750" indent="-2857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Solvency Ratio</a:t>
                      </a:r>
                    </a:p>
                    <a:p>
                      <a:pPr marL="285750" indent="-2857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Capital Available</a:t>
                      </a:r>
                    </a:p>
                    <a:p>
                      <a:pPr marL="285750" indent="-2857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Capital Required</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14298701"/>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Premium &amp; Market Share</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Premium - Gross &amp; Net Written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Premium - New Business, Renewal</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Premium - Single, recurring</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Market Share by Company, Product Line </a:t>
                      </a:r>
                    </a:p>
                  </a:txBody>
                  <a:tcPr/>
                </a:tc>
                <a:extLst>
                  <a:ext uri="{0D108BD9-81ED-4DB2-BD59-A6C34878D82A}">
                    <a16:rowId xmlns:a16="http://schemas.microsoft.com/office/drawing/2014/main" val="3953805792"/>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Technical Performance and Profitability Ratios </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Profit After Tax (PAT)</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Ratios (Claims / Loss, Commission, Expenses, Combined)</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Return on Equity (ROE) Return on Assets (ROA)</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Embedded Value (EV), Value of New Business (VNB)</a:t>
                      </a:r>
                    </a:p>
                  </a:txBody>
                  <a:tcPr/>
                </a:tc>
                <a:extLst>
                  <a:ext uri="{0D108BD9-81ED-4DB2-BD59-A6C34878D82A}">
                    <a16:rowId xmlns:a16="http://schemas.microsoft.com/office/drawing/2014/main" val="3274792437"/>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Investment &amp; Asset</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Total Assets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Asset Allocation by Class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Investment Yield/Returns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Duration Mismatch</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33557651"/>
                  </a:ext>
                </a:extLst>
              </a:tr>
            </a:tbl>
          </a:graphicData>
        </a:graphic>
      </p:graphicFrame>
      <p:graphicFrame>
        <p:nvGraphicFramePr>
          <p:cNvPr id="7" name="Table 6">
            <a:extLst>
              <a:ext uri="{FF2B5EF4-FFF2-40B4-BE49-F238E27FC236}">
                <a16:creationId xmlns:a16="http://schemas.microsoft.com/office/drawing/2014/main" id="{763C9CDB-4878-A460-E43B-D965A4062DCD}"/>
              </a:ext>
            </a:extLst>
          </p:cNvPr>
          <p:cNvGraphicFramePr>
            <a:graphicFrameLocks noGrp="1"/>
          </p:cNvGraphicFramePr>
          <p:nvPr>
            <p:extLst>
              <p:ext uri="{D42A27DB-BD31-4B8C-83A1-F6EECF244321}">
                <p14:modId xmlns:p14="http://schemas.microsoft.com/office/powerpoint/2010/main" val="2074228783"/>
              </p:ext>
            </p:extLst>
          </p:nvPr>
        </p:nvGraphicFramePr>
        <p:xfrm>
          <a:off x="6500631" y="2324781"/>
          <a:ext cx="5040000" cy="3833611"/>
        </p:xfrm>
        <a:graphic>
          <a:graphicData uri="http://schemas.openxmlformats.org/drawingml/2006/table">
            <a:tbl>
              <a:tblPr firstRow="1" bandRow="1">
                <a:tableStyleId>{17292A2E-F333-43FB-9621-5CBBE7FDCDCB}</a:tableStyleId>
              </a:tblPr>
              <a:tblGrid>
                <a:gridCol w="2248514">
                  <a:extLst>
                    <a:ext uri="{9D8B030D-6E8A-4147-A177-3AD203B41FA5}">
                      <a16:colId xmlns:a16="http://schemas.microsoft.com/office/drawing/2014/main" val="245097469"/>
                    </a:ext>
                  </a:extLst>
                </a:gridCol>
                <a:gridCol w="2791486">
                  <a:extLst>
                    <a:ext uri="{9D8B030D-6E8A-4147-A177-3AD203B41FA5}">
                      <a16:colId xmlns:a16="http://schemas.microsoft.com/office/drawing/2014/main" val="3637224994"/>
                    </a:ext>
                  </a:extLst>
                </a:gridCol>
              </a:tblGrid>
              <a:tr h="406878">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Metric</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Examples</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376039"/>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Policyholder </a:t>
                      </a:r>
                      <a:r>
                        <a:rPr lang="en-US" sz="1600" b="1" dirty="0" err="1">
                          <a:solidFill>
                            <a:srgbClr val="0000FF"/>
                          </a:solidFill>
                          <a:latin typeface="Calibri" panose="020F0502020204030204" pitchFamily="34" charset="0"/>
                          <a:ea typeface="Calibri" panose="020F0502020204030204" pitchFamily="34" charset="0"/>
                          <a:cs typeface="Calibri" panose="020F0502020204030204" pitchFamily="34" charset="0"/>
                        </a:rPr>
                        <a:t>Behaviour</a:t>
                      </a:r>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 Market Conduct and Customer Protection Metrics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Persistency Ratio</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Policy Renewal Rate (Non-life)</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Claims – volume,  type, settlement ratio, processing time, rejection ratio</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Complaints &amp; Disputes – </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Policy Cancellations &amp; Mis-selling Incidents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Net Promoter Scores (NPS)</a:t>
                      </a:r>
                    </a:p>
                  </a:txBody>
                  <a:tcPr/>
                </a:tc>
                <a:extLst>
                  <a:ext uri="{0D108BD9-81ED-4DB2-BD59-A6C34878D82A}">
                    <a16:rowId xmlns:a16="http://schemas.microsoft.com/office/drawing/2014/main" val="514298701"/>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Technical Provisions </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Technical Provisions (Total)</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Best Estimate Liabilities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Risk Margin</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Claims Outstanding, IBNR Reserves</a:t>
                      </a:r>
                    </a:p>
                  </a:txBody>
                  <a:tcPr/>
                </a:tc>
                <a:extLst>
                  <a:ext uri="{0D108BD9-81ED-4DB2-BD59-A6C34878D82A}">
                    <a16:rowId xmlns:a16="http://schemas.microsoft.com/office/drawing/2014/main" val="3953805792"/>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Reinsurance Disclosures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Reinsurance Cessions, </a:t>
                      </a:r>
                      <a:r>
                        <a:rPr lang="en-US" sz="12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Recoverables</a:t>
                      </a: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Retention Ratio</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Reinsurance Counterparty Risk</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Top Reinsurance Partners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Reinsurance Program Structure</a:t>
                      </a:r>
                    </a:p>
                  </a:txBody>
                  <a:tcPr/>
                </a:tc>
                <a:extLst>
                  <a:ext uri="{0D108BD9-81ED-4DB2-BD59-A6C34878D82A}">
                    <a16:rowId xmlns:a16="http://schemas.microsoft.com/office/drawing/2014/main" val="3274792437"/>
                  </a:ext>
                </a:extLst>
              </a:tr>
            </a:tbl>
          </a:graphicData>
        </a:graphic>
      </p:graphicFrame>
      <p:sp>
        <p:nvSpPr>
          <p:cNvPr id="9" name="Oval 8">
            <a:extLst>
              <a:ext uri="{FF2B5EF4-FFF2-40B4-BE49-F238E27FC236}">
                <a16:creationId xmlns:a16="http://schemas.microsoft.com/office/drawing/2014/main" id="{DC6D8CAF-1DD9-4F2B-2716-CB96A815B605}"/>
              </a:ext>
            </a:extLst>
          </p:cNvPr>
          <p:cNvSpPr/>
          <p:nvPr/>
        </p:nvSpPr>
        <p:spPr>
          <a:xfrm>
            <a:off x="439361" y="2812439"/>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DA550C58-C9FD-8BD3-47B9-767938AD2705}"/>
              </a:ext>
            </a:extLst>
          </p:cNvPr>
          <p:cNvSpPr/>
          <p:nvPr/>
        </p:nvSpPr>
        <p:spPr>
          <a:xfrm>
            <a:off x="439361" y="4464148"/>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3</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DEE5F65D-2B36-5833-98F0-332C672A9AC6}"/>
              </a:ext>
            </a:extLst>
          </p:cNvPr>
          <p:cNvSpPr/>
          <p:nvPr/>
        </p:nvSpPr>
        <p:spPr>
          <a:xfrm>
            <a:off x="439361" y="3719747"/>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2</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B8EC891-B11B-5F49-D679-06FD7C488CB4}"/>
              </a:ext>
            </a:extLst>
          </p:cNvPr>
          <p:cNvSpPr/>
          <p:nvPr/>
        </p:nvSpPr>
        <p:spPr>
          <a:xfrm>
            <a:off x="6104256" y="5140983"/>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7</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B80954F7-D94E-ADD4-61F1-EB0233A054B4}"/>
              </a:ext>
            </a:extLst>
          </p:cNvPr>
          <p:cNvSpPr/>
          <p:nvPr/>
        </p:nvSpPr>
        <p:spPr>
          <a:xfrm>
            <a:off x="6133723" y="2781467"/>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5</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A75561E1-4664-B0CF-090B-BA156747C8A0}"/>
              </a:ext>
            </a:extLst>
          </p:cNvPr>
          <p:cNvSpPr/>
          <p:nvPr/>
        </p:nvSpPr>
        <p:spPr>
          <a:xfrm>
            <a:off x="6104256" y="4350732"/>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6</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89DD66DD-B669-F9CA-4645-4C649DB92248}"/>
              </a:ext>
            </a:extLst>
          </p:cNvPr>
          <p:cNvSpPr/>
          <p:nvPr/>
        </p:nvSpPr>
        <p:spPr>
          <a:xfrm>
            <a:off x="439361" y="5832578"/>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4</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15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8370A-E4E9-1A1A-6054-0AD3CADBFBEE}"/>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C934896F-92D8-0FA9-04DA-D431F66BAF95}"/>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0D8F1B4A-D385-168B-D56D-9B16F26D2070}"/>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Market Disclosure Metrics</a:t>
            </a:r>
          </a:p>
        </p:txBody>
      </p:sp>
      <p:sp>
        <p:nvSpPr>
          <p:cNvPr id="8" name="TextBox 7">
            <a:extLst>
              <a:ext uri="{FF2B5EF4-FFF2-40B4-BE49-F238E27FC236}">
                <a16:creationId xmlns:a16="http://schemas.microsoft.com/office/drawing/2014/main" id="{9CCBFCF2-AE32-0B17-C948-D8F7E567C022}"/>
              </a:ext>
            </a:extLst>
          </p:cNvPr>
          <p:cNvSpPr txBox="1"/>
          <p:nvPr/>
        </p:nvSpPr>
        <p:spPr>
          <a:xfrm>
            <a:off x="841375" y="766659"/>
            <a:ext cx="10698584" cy="1305209"/>
          </a:xfrm>
          <a:prstGeom prst="rect">
            <a:avLst/>
          </a:prstGeom>
          <a:noFill/>
        </p:spPr>
        <p:txBody>
          <a:bodyPr wrap="square" lIns="0" tIns="0" rIns="0" bIns="0" rtlCol="0">
            <a:noAutofit/>
          </a:bodyPr>
          <a:lstStyle/>
          <a:p>
            <a:pPr algn="just"/>
            <a:r>
              <a:rPr lang="en-US" sz="1600" dirty="0">
                <a:latin typeface="Calibri" panose="020F0502020204030204" pitchFamily="34" charset="0"/>
                <a:ea typeface="Calibri" panose="020F0502020204030204" pitchFamily="34" charset="0"/>
                <a:cs typeface="Calibri" panose="020F0502020204030204" pitchFamily="34" charset="0"/>
              </a:rPr>
              <a:t>The market disclosure landscape requires </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reporting on a diverse range of quantitative and qualitative metrics to satisfy the information needs of various stakeholders</a:t>
            </a:r>
            <a:r>
              <a:rPr lang="en-US" sz="1600" dirty="0">
                <a:latin typeface="Calibri" panose="020F0502020204030204" pitchFamily="34" charset="0"/>
                <a:ea typeface="Calibri" panose="020F0502020204030204" pitchFamily="34" charset="0"/>
                <a:cs typeface="Calibri" panose="020F0502020204030204" pitchFamily="34" charset="0"/>
              </a:rPr>
              <a:t>, including policyholders, investors, and regulators. </a:t>
            </a:r>
          </a:p>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Market disclosure metrics span financial performance, capital adequacy, risk exposure, operational efficiency, and customer conduct among others.</a:t>
            </a:r>
          </a:p>
          <a:p>
            <a:pPr algn="just"/>
            <a:endParaRPr lang="en-US" sz="17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5AE88F-F430-8699-4A01-4A79D3DFC7CC}"/>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5" name="Table 4">
            <a:extLst>
              <a:ext uri="{FF2B5EF4-FFF2-40B4-BE49-F238E27FC236}">
                <a16:creationId xmlns:a16="http://schemas.microsoft.com/office/drawing/2014/main" id="{360D29FA-1B7E-4626-2612-CB6F5DF1D97B}"/>
              </a:ext>
            </a:extLst>
          </p:cNvPr>
          <p:cNvGraphicFramePr>
            <a:graphicFrameLocks noGrp="1"/>
          </p:cNvGraphicFramePr>
          <p:nvPr>
            <p:extLst>
              <p:ext uri="{D42A27DB-BD31-4B8C-83A1-F6EECF244321}">
                <p14:modId xmlns:p14="http://schemas.microsoft.com/office/powerpoint/2010/main" val="2490096219"/>
              </p:ext>
            </p:extLst>
          </p:nvPr>
        </p:nvGraphicFramePr>
        <p:xfrm>
          <a:off x="841375" y="2328734"/>
          <a:ext cx="5040000" cy="3983439"/>
        </p:xfrm>
        <a:graphic>
          <a:graphicData uri="http://schemas.openxmlformats.org/drawingml/2006/table">
            <a:tbl>
              <a:tblPr firstRow="1" bandRow="1">
                <a:tableStyleId>{17292A2E-F333-43FB-9621-5CBBE7FDCDCB}</a:tableStyleId>
              </a:tblPr>
              <a:tblGrid>
                <a:gridCol w="1945469">
                  <a:extLst>
                    <a:ext uri="{9D8B030D-6E8A-4147-A177-3AD203B41FA5}">
                      <a16:colId xmlns:a16="http://schemas.microsoft.com/office/drawing/2014/main" val="245097469"/>
                    </a:ext>
                  </a:extLst>
                </a:gridCol>
                <a:gridCol w="3094531">
                  <a:extLst>
                    <a:ext uri="{9D8B030D-6E8A-4147-A177-3AD203B41FA5}">
                      <a16:colId xmlns:a16="http://schemas.microsoft.com/office/drawing/2014/main" val="3637224994"/>
                    </a:ext>
                  </a:extLst>
                </a:gridCol>
              </a:tblGrid>
              <a:tr h="406878">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Metric</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Examples</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376039"/>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Business in force &amp; coverage disclosures</a:t>
                      </a:r>
                    </a:p>
                  </a:txBody>
                  <a:tcPr/>
                </a:tc>
                <a:tc>
                  <a:txBody>
                    <a:bodyPr/>
                    <a:lstStyle/>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Number of Policyholders , Policies in Force</a:t>
                      </a:r>
                    </a:p>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Sum Assured/Insured</a:t>
                      </a:r>
                    </a:p>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Business volume (Premium) – New, </a:t>
                      </a:r>
                      <a:r>
                        <a:rPr lang="en-US" sz="1200" dirty="0" err="1">
                          <a:latin typeface="Calibri" panose="020F0502020204030204" pitchFamily="34" charset="0"/>
                          <a:ea typeface="Calibri" panose="020F0502020204030204" pitchFamily="34" charset="0"/>
                          <a:cs typeface="Calibri" panose="020F0502020204030204" pitchFamily="34" charset="0"/>
                        </a:rPr>
                        <a:t>inforce</a:t>
                      </a:r>
                      <a:r>
                        <a:rPr lang="en-US" sz="1200" dirty="0">
                          <a:latin typeface="Calibri" panose="020F0502020204030204" pitchFamily="34" charset="0"/>
                          <a:ea typeface="Calibri" panose="020F0502020204030204" pitchFamily="34" charset="0"/>
                          <a:cs typeface="Calibri" panose="020F0502020204030204" pitchFamily="34" charset="0"/>
                        </a:rPr>
                        <a:t>, lapsed, terminated</a:t>
                      </a:r>
                    </a:p>
                  </a:txBody>
                  <a:tcPr/>
                </a:tc>
                <a:extLst>
                  <a:ext uri="{0D108BD9-81ED-4DB2-BD59-A6C34878D82A}">
                    <a16:rowId xmlns:a16="http://schemas.microsoft.com/office/drawing/2014/main" val="514298701"/>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Operational &amp; Governance Disclosures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Board Composition</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Key Management Personnel</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Related Party Transactions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Audit Opinion</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Regulatory Actions/Penalties</a:t>
                      </a:r>
                    </a:p>
                  </a:txBody>
                  <a:tcPr/>
                </a:tc>
                <a:extLst>
                  <a:ext uri="{0D108BD9-81ED-4DB2-BD59-A6C34878D82A}">
                    <a16:rowId xmlns:a16="http://schemas.microsoft.com/office/drawing/2014/main" val="3953805792"/>
                  </a:ext>
                </a:extLst>
              </a:tr>
              <a:tr h="698468">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Climate Risk &amp; ESG Disclosures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Climate Risk Exposure</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Carbon Footprint</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Green/Sustainable Investment</a:t>
                      </a:r>
                    </a:p>
                  </a:txBody>
                  <a:tcPr/>
                </a:tc>
                <a:extLst>
                  <a:ext uri="{0D108BD9-81ED-4DB2-BD59-A6C34878D82A}">
                    <a16:rowId xmlns:a16="http://schemas.microsoft.com/office/drawing/2014/main" val="3274792437"/>
                  </a:ext>
                </a:extLst>
              </a:tr>
              <a:tr h="866413">
                <a:tc>
                  <a:txBody>
                    <a:bodyPr/>
                    <a:lstStyle/>
                    <a:p>
                      <a:pPr marL="0" indent="0" algn="l" defTabSz="914400" rtl="0" eaLnBrk="1" latinLnBrk="0" hangingPunct="1">
                        <a:buFont typeface="Arial" panose="020B0604020202020204" pitchFamily="34" charset="0"/>
                        <a:buNone/>
                      </a:pPr>
                      <a:r>
                        <a:rPr lang="en-US" sz="1600" b="1" kern="1200" dirty="0">
                          <a:solidFill>
                            <a:srgbClr val="0000FF"/>
                          </a:solidFill>
                          <a:latin typeface="Calibri" panose="020F0502020204030204" pitchFamily="34" charset="0"/>
                          <a:ea typeface="Calibri" panose="020F0502020204030204" pitchFamily="34" charset="0"/>
                          <a:cs typeface="Calibri" panose="020F0502020204030204" pitchFamily="34" charset="0"/>
                        </a:rPr>
                        <a:t>Regulatory Compliance Disclosures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Regulatory Capital Compliance</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Investment Limit Compliance</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Actuarial Certification</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Product Filing Status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Licensing Status</a:t>
                      </a:r>
                    </a:p>
                  </a:txBody>
                  <a:tcPr/>
                </a:tc>
                <a:extLst>
                  <a:ext uri="{0D108BD9-81ED-4DB2-BD59-A6C34878D82A}">
                    <a16:rowId xmlns:a16="http://schemas.microsoft.com/office/drawing/2014/main" val="933557651"/>
                  </a:ext>
                </a:extLst>
              </a:tr>
            </a:tbl>
          </a:graphicData>
        </a:graphic>
      </p:graphicFrame>
      <p:graphicFrame>
        <p:nvGraphicFramePr>
          <p:cNvPr id="7" name="Table 6">
            <a:extLst>
              <a:ext uri="{FF2B5EF4-FFF2-40B4-BE49-F238E27FC236}">
                <a16:creationId xmlns:a16="http://schemas.microsoft.com/office/drawing/2014/main" id="{750A22F6-3EE9-0BF3-AB37-7DB8CE80E0AA}"/>
              </a:ext>
            </a:extLst>
          </p:cNvPr>
          <p:cNvGraphicFramePr>
            <a:graphicFrameLocks noGrp="1"/>
          </p:cNvGraphicFramePr>
          <p:nvPr>
            <p:extLst>
              <p:ext uri="{D42A27DB-BD31-4B8C-83A1-F6EECF244321}">
                <p14:modId xmlns:p14="http://schemas.microsoft.com/office/powerpoint/2010/main" val="2139560629"/>
              </p:ext>
            </p:extLst>
          </p:nvPr>
        </p:nvGraphicFramePr>
        <p:xfrm>
          <a:off x="6499999" y="2328734"/>
          <a:ext cx="5040000" cy="4338798"/>
        </p:xfrm>
        <a:graphic>
          <a:graphicData uri="http://schemas.openxmlformats.org/drawingml/2006/table">
            <a:tbl>
              <a:tblPr firstRow="1" bandRow="1">
                <a:tableStyleId>{17292A2E-F333-43FB-9621-5CBBE7FDCDCB}</a:tableStyleId>
              </a:tblPr>
              <a:tblGrid>
                <a:gridCol w="2051766">
                  <a:extLst>
                    <a:ext uri="{9D8B030D-6E8A-4147-A177-3AD203B41FA5}">
                      <a16:colId xmlns:a16="http://schemas.microsoft.com/office/drawing/2014/main" val="245097469"/>
                    </a:ext>
                  </a:extLst>
                </a:gridCol>
                <a:gridCol w="2988234">
                  <a:extLst>
                    <a:ext uri="{9D8B030D-6E8A-4147-A177-3AD203B41FA5}">
                      <a16:colId xmlns:a16="http://schemas.microsoft.com/office/drawing/2014/main" val="3637224994"/>
                    </a:ext>
                  </a:extLst>
                </a:gridCol>
              </a:tblGrid>
              <a:tr h="406878">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Metric</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Examples</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376039"/>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Stress Testing &amp; Scenario Analysis</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Stress Test Results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Scenario Analysis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Catastrophe Modeling</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Interest Rate Sensitivity</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Equity Market Crash Scenario</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Pandemic Scenario</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Cyber Attack Scenario</a:t>
                      </a:r>
                    </a:p>
                  </a:txBody>
                  <a:tcPr/>
                </a:tc>
                <a:extLst>
                  <a:ext uri="{0D108BD9-81ED-4DB2-BD59-A6C34878D82A}">
                    <a16:rowId xmlns:a16="http://schemas.microsoft.com/office/drawing/2014/main" val="514298701"/>
                  </a:ext>
                </a:extLst>
              </a:tr>
              <a:tr h="866413">
                <a:tc>
                  <a:txBody>
                    <a:bodyPr/>
                    <a:lstStyle/>
                    <a:p>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Market Concentration &amp; Structure</a:t>
                      </a: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Market Concentration Index (HHI)</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Top 5/10 Insurer Market Share</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Number of Insurers by Type</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Foreign vs. Domestic Ownership</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New Entrants/Exits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Mergers &amp; Acquisitions</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Public vs. Private Sector Share</a:t>
                      </a:r>
                    </a:p>
                  </a:txBody>
                  <a:tcPr/>
                </a:tc>
                <a:extLst>
                  <a:ext uri="{0D108BD9-81ED-4DB2-BD59-A6C34878D82A}">
                    <a16:rowId xmlns:a16="http://schemas.microsoft.com/office/drawing/2014/main" val="3953805792"/>
                  </a:ext>
                </a:extLst>
              </a:tr>
              <a:tr h="866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rPr>
                        <a:t>Penetration &amp; Density Indicators</a:t>
                      </a:r>
                    </a:p>
                    <a:p>
                      <a:endPar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Insurance Penetration – Total, Life, non-life </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Insurance Density Penetration – Total, Life, non-life </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Protection Gap</a:t>
                      </a:r>
                    </a:p>
                    <a:p>
                      <a:pPr marL="285750" indent="-285750" algn="l" defTabSz="914400" rtl="0" eaLnBrk="1"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Coverage Ratio</a:t>
                      </a:r>
                    </a:p>
                  </a:txBody>
                  <a:tcPr/>
                </a:tc>
                <a:extLst>
                  <a:ext uri="{0D108BD9-81ED-4DB2-BD59-A6C34878D82A}">
                    <a16:rowId xmlns:a16="http://schemas.microsoft.com/office/drawing/2014/main" val="933557651"/>
                  </a:ext>
                </a:extLst>
              </a:tr>
            </a:tbl>
          </a:graphicData>
        </a:graphic>
      </p:graphicFrame>
      <p:sp>
        <p:nvSpPr>
          <p:cNvPr id="6" name="Oval 5">
            <a:extLst>
              <a:ext uri="{FF2B5EF4-FFF2-40B4-BE49-F238E27FC236}">
                <a16:creationId xmlns:a16="http://schemas.microsoft.com/office/drawing/2014/main" id="{3A11EC79-7276-6B7A-42BF-B749D23BEDF4}"/>
              </a:ext>
            </a:extLst>
          </p:cNvPr>
          <p:cNvSpPr/>
          <p:nvPr/>
        </p:nvSpPr>
        <p:spPr>
          <a:xfrm>
            <a:off x="439361" y="2826328"/>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8</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5A97687D-985B-34A9-01DF-6E80274EBBDC}"/>
              </a:ext>
            </a:extLst>
          </p:cNvPr>
          <p:cNvSpPr/>
          <p:nvPr/>
        </p:nvSpPr>
        <p:spPr>
          <a:xfrm>
            <a:off x="439361" y="3705859"/>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9</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65BCBBA-9D5E-5CE0-E43A-EC6AD4CA2249}"/>
              </a:ext>
            </a:extLst>
          </p:cNvPr>
          <p:cNvSpPr/>
          <p:nvPr/>
        </p:nvSpPr>
        <p:spPr>
          <a:xfrm>
            <a:off x="439361" y="4662055"/>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10</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5B10560B-4EE6-7CCD-D1F9-D8D9DCA1EE73}"/>
              </a:ext>
            </a:extLst>
          </p:cNvPr>
          <p:cNvSpPr/>
          <p:nvPr/>
        </p:nvSpPr>
        <p:spPr>
          <a:xfrm>
            <a:off x="439361" y="5434213"/>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11</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990B5C96-4E90-E875-EF0B-87C301CBCB4E}"/>
              </a:ext>
            </a:extLst>
          </p:cNvPr>
          <p:cNvSpPr/>
          <p:nvPr/>
        </p:nvSpPr>
        <p:spPr>
          <a:xfrm>
            <a:off x="6096000" y="2833910"/>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12</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5C58FA5B-2460-7C78-0216-6D65BE321DF1}"/>
              </a:ext>
            </a:extLst>
          </p:cNvPr>
          <p:cNvSpPr/>
          <p:nvPr/>
        </p:nvSpPr>
        <p:spPr>
          <a:xfrm>
            <a:off x="6062623" y="5597120"/>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14</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0750827E-D7CB-07C1-3B03-E3D2FFC86059}"/>
              </a:ext>
            </a:extLst>
          </p:cNvPr>
          <p:cNvSpPr/>
          <p:nvPr/>
        </p:nvSpPr>
        <p:spPr>
          <a:xfrm>
            <a:off x="6096000" y="4139119"/>
            <a:ext cx="325814" cy="325814"/>
          </a:xfrm>
          <a:prstGeom prst="ellipse">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13</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235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7AAA71-3B87-8889-D65F-2D1DFCAFADDF}"/>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73CB189A-0F82-C8D5-E6D8-4BD3E18D7ACB}"/>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00105E-5DBE-CAA0-5953-C63ECAA95394}"/>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Herfindahl-Hirschman Index (HHI)</a:t>
            </a:r>
          </a:p>
        </p:txBody>
      </p:sp>
      <p:sp>
        <p:nvSpPr>
          <p:cNvPr id="8" name="TextBox 7">
            <a:extLst>
              <a:ext uri="{FF2B5EF4-FFF2-40B4-BE49-F238E27FC236}">
                <a16:creationId xmlns:a16="http://schemas.microsoft.com/office/drawing/2014/main" id="{4DFFB1C3-1D68-830A-5EDB-A8C9E53D5E80}"/>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Measures the size of companies relative to the size of the </a:t>
            </a:r>
            <a:r>
              <a:rPr lang="en-US">
                <a:latin typeface="Calibri" panose="020F0502020204030204" pitchFamily="34" charset="0"/>
                <a:ea typeface="Calibri" panose="020F0502020204030204" pitchFamily="34" charset="0"/>
                <a:cs typeface="Calibri" panose="020F0502020204030204" pitchFamily="34" charset="0"/>
              </a:rPr>
              <a:t>industry they are </a:t>
            </a:r>
            <a:r>
              <a:rPr lang="en-US" dirty="0">
                <a:latin typeface="Calibri" panose="020F0502020204030204" pitchFamily="34" charset="0"/>
                <a:ea typeface="Calibri" panose="020F0502020204030204" pitchFamily="34" charset="0"/>
                <a:cs typeface="Calibri" panose="020F0502020204030204" pitchFamily="34" charset="0"/>
              </a:rPr>
              <a:t>in and assesses the level of competitiveness/market concentration. </a:t>
            </a:r>
          </a:p>
          <a:p>
            <a:pPr algn="just"/>
            <a:endParaRPr lang="en-US" sz="17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70A6C80-A7D0-C9FC-741A-DACFA308DBB0}"/>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1026" name="Picture 2" descr="Herfindahl-Hirschman Index Scale">
            <a:extLst>
              <a:ext uri="{FF2B5EF4-FFF2-40B4-BE49-F238E27FC236}">
                <a16:creationId xmlns:a16="http://schemas.microsoft.com/office/drawing/2014/main" id="{33A838EB-C70D-2771-0098-665D6E629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5" y="2410637"/>
            <a:ext cx="4737244" cy="4108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erfindahl-Hirschman Index Formula">
            <a:extLst>
              <a:ext uri="{FF2B5EF4-FFF2-40B4-BE49-F238E27FC236}">
                <a16:creationId xmlns:a16="http://schemas.microsoft.com/office/drawing/2014/main" id="{482FE782-45B7-2ABC-EE21-38C89AF6C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994" y="2410637"/>
            <a:ext cx="5113403" cy="1503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160549F-2DB7-1BBD-19DA-3DDFC6B83D35}"/>
              </a:ext>
            </a:extLst>
          </p:cNvPr>
          <p:cNvSpPr txBox="1"/>
          <p:nvPr/>
        </p:nvSpPr>
        <p:spPr>
          <a:xfrm>
            <a:off x="6459537" y="4139794"/>
            <a:ext cx="5073860" cy="954107"/>
          </a:xfrm>
          <a:prstGeom prst="rect">
            <a:avLst/>
          </a:prstGeom>
          <a:noFill/>
        </p:spPr>
        <p:txBody>
          <a:bodyPr wrap="square">
            <a:spAutoFit/>
          </a:bodyPr>
          <a:lstStyle/>
          <a:p>
            <a:pPr algn="just"/>
            <a:r>
              <a:rPr lang="en-US" sz="1400" dirty="0">
                <a:latin typeface="Calibri" panose="020F0502020204030204" pitchFamily="34" charset="0"/>
                <a:ea typeface="Calibri" panose="020F0502020204030204" pitchFamily="34" charset="0"/>
                <a:cs typeface="Calibri" panose="020F0502020204030204" pitchFamily="34" charset="0"/>
              </a:rPr>
              <a:t>Where:</a:t>
            </a:r>
          </a:p>
          <a:p>
            <a:pPr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sz="1400" dirty="0">
                <a:latin typeface="Calibri" panose="020F0502020204030204" pitchFamily="34" charset="0"/>
                <a:ea typeface="Calibri" panose="020F0502020204030204" pitchFamily="34" charset="0"/>
                <a:cs typeface="Calibri" panose="020F0502020204030204" pitchFamily="34" charset="0"/>
              </a:rPr>
              <a:t>S1, S2, </a:t>
            </a:r>
            <a:r>
              <a:rPr lang="en-US" sz="1400" dirty="0" err="1">
                <a:latin typeface="Calibri" panose="020F0502020204030204" pitchFamily="34" charset="0"/>
                <a:ea typeface="Calibri" panose="020F0502020204030204" pitchFamily="34" charset="0"/>
                <a:cs typeface="Calibri" panose="020F0502020204030204" pitchFamily="34" charset="0"/>
              </a:rPr>
              <a:t>etc</a:t>
            </a:r>
            <a:r>
              <a:rPr lang="en-US" sz="1400" dirty="0">
                <a:latin typeface="Calibri" panose="020F0502020204030204" pitchFamily="34" charset="0"/>
                <a:ea typeface="Calibri" panose="020F0502020204030204" pitchFamily="34" charset="0"/>
                <a:cs typeface="Calibri" panose="020F0502020204030204" pitchFamily="34" charset="0"/>
              </a:rPr>
              <a:t>… – refers to the percentage market share that various companies hold in the given industry</a:t>
            </a:r>
          </a:p>
        </p:txBody>
      </p:sp>
      <p:sp>
        <p:nvSpPr>
          <p:cNvPr id="17" name="TextBox 16">
            <a:extLst>
              <a:ext uri="{FF2B5EF4-FFF2-40B4-BE49-F238E27FC236}">
                <a16:creationId xmlns:a16="http://schemas.microsoft.com/office/drawing/2014/main" id="{EBD2E0B9-0EE9-6AA9-4FE1-B1F23F31BEEB}"/>
              </a:ext>
            </a:extLst>
          </p:cNvPr>
          <p:cNvSpPr txBox="1"/>
          <p:nvPr/>
        </p:nvSpPr>
        <p:spPr>
          <a:xfrm>
            <a:off x="6466099" y="5196006"/>
            <a:ext cx="5073860" cy="1323439"/>
          </a:xfrm>
          <a:prstGeom prst="rect">
            <a:avLst/>
          </a:prstGeom>
          <a:noFill/>
          <a:effectLst>
            <a:outerShdw blurRad="50800" dist="38100" dir="2700000" algn="tl" rotWithShape="0">
              <a:prstClr val="black">
                <a:alpha val="40000"/>
              </a:prstClr>
            </a:outerShdw>
          </a:effectLst>
        </p:spPr>
        <p:txBody>
          <a:bodyPr wrap="square">
            <a:spAutoFit/>
          </a:bodyPr>
          <a:lstStyle/>
          <a:p>
            <a:pPr marL="171450" indent="-171450" algn="jus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Calibri" panose="020F0502020204030204" pitchFamily="34" charset="0"/>
              </a:rPr>
              <a:t>Kenya Life Insurance:  HHI of 1,103 as at 31 December 2024</a:t>
            </a:r>
          </a:p>
          <a:p>
            <a:pPr marL="171450" indent="-171450" algn="just">
              <a:buFont typeface="Arial" panose="020B0604020202020204" pitchFamily="34" charset="0"/>
              <a:buChar char="•"/>
            </a:pP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Calibri" panose="020F0502020204030204" pitchFamily="34" charset="0"/>
              </a:rPr>
              <a:t>Kenya General Insurance:  HHI of 545 as at 31 December 2024</a:t>
            </a:r>
          </a:p>
          <a:p>
            <a:pPr marL="171450" indent="-171450" algn="just">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sz="1200" i="1" dirty="0">
                <a:latin typeface="Calibri" panose="020F0502020204030204" pitchFamily="34" charset="0"/>
                <a:ea typeface="Calibri" panose="020F0502020204030204" pitchFamily="34" charset="0"/>
                <a:cs typeface="Calibri" panose="020F0502020204030204" pitchFamily="34" charset="0"/>
              </a:rPr>
              <a:t>       Market Share by Gross Written Premium</a:t>
            </a:r>
          </a:p>
          <a:p>
            <a:pPr algn="just"/>
            <a:r>
              <a:rPr lang="en-US" sz="1200" i="1" dirty="0">
                <a:latin typeface="Calibri" panose="020F0502020204030204" pitchFamily="34" charset="0"/>
                <a:ea typeface="Calibri" panose="020F0502020204030204" pitchFamily="34" charset="0"/>
                <a:cs typeface="Calibri" panose="020F0502020204030204" pitchFamily="34" charset="0"/>
              </a:rPr>
              <a:t>       Source: IRA 31 December 2024 Annual Report </a:t>
            </a:r>
          </a:p>
        </p:txBody>
      </p:sp>
      <p:sp>
        <p:nvSpPr>
          <p:cNvPr id="5" name="TextBox 4">
            <a:extLst>
              <a:ext uri="{FF2B5EF4-FFF2-40B4-BE49-F238E27FC236}">
                <a16:creationId xmlns:a16="http://schemas.microsoft.com/office/drawing/2014/main" id="{388BA2F6-5247-F40F-1517-7B6441A3A31E}"/>
              </a:ext>
            </a:extLst>
          </p:cNvPr>
          <p:cNvSpPr txBox="1"/>
          <p:nvPr/>
        </p:nvSpPr>
        <p:spPr>
          <a:xfrm>
            <a:off x="7813454" y="3429000"/>
            <a:ext cx="3845146" cy="338554"/>
          </a:xfrm>
          <a:prstGeom prst="rect">
            <a:avLst/>
          </a:prstGeom>
          <a:noFill/>
        </p:spPr>
        <p:txBody>
          <a:bodyPr wrap="square">
            <a:spAutoFit/>
          </a:bodyPr>
          <a:lstStyle/>
          <a:p>
            <a:r>
              <a:rPr lang="en-GB" sz="1600" dirty="0">
                <a:latin typeface="Abadi" panose="020F0502020204030204" pitchFamily="34" charset="0"/>
                <a:ea typeface="Calibri" panose="020F0502020204030204" pitchFamily="34" charset="0"/>
                <a:cs typeface="Calibri" panose="020F0502020204030204" pitchFamily="34" charset="0"/>
              </a:rPr>
              <a:t>(                                         ) X 10,000</a:t>
            </a:r>
            <a:endParaRPr lang="en-US" sz="1600" dirty="0">
              <a:latin typeface="Abad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73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C0725-237A-1DC4-258C-03A04E2E71F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6BABD1-12FD-C886-E090-42C1CC5EC50E}"/>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Disadvantages/ Risks of Market Disclosures</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DB5B9405-1075-8B5C-6E19-EFFE09D02A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CB9EE23B-E648-93F8-A041-9A0D37B6901B}"/>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19</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12171D9A-A38B-B208-F7CD-10368DD4CDAA}"/>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1954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0B4D22-7AC4-FD40-8825-A698C0131C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6" name="Slide Number Placeholder 5">
            <a:extLst>
              <a:ext uri="{FF2B5EF4-FFF2-40B4-BE49-F238E27FC236}">
                <a16:creationId xmlns:a16="http://schemas.microsoft.com/office/drawing/2014/main" id="{11EEAE38-C159-EAC4-3FD8-B9349E3FF4DC}"/>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pPr/>
              <a:t>2</a:t>
            </a:fld>
            <a:endParaRPr lang="en-US" dirty="0"/>
          </a:p>
        </p:txBody>
      </p:sp>
      <p:graphicFrame>
        <p:nvGraphicFramePr>
          <p:cNvPr id="10" name="Diagram 9">
            <a:extLst>
              <a:ext uri="{FF2B5EF4-FFF2-40B4-BE49-F238E27FC236}">
                <a16:creationId xmlns:a16="http://schemas.microsoft.com/office/drawing/2014/main" id="{8B277FF0-6E7F-848C-5A4F-C264BAA8D4E5}"/>
              </a:ext>
            </a:extLst>
          </p:cNvPr>
          <p:cNvGraphicFramePr/>
          <p:nvPr>
            <p:extLst>
              <p:ext uri="{D42A27DB-BD31-4B8C-83A1-F6EECF244321}">
                <p14:modId xmlns:p14="http://schemas.microsoft.com/office/powerpoint/2010/main" val="3518191470"/>
              </p:ext>
            </p:extLst>
          </p:nvPr>
        </p:nvGraphicFramePr>
        <p:xfrm>
          <a:off x="3665765" y="843355"/>
          <a:ext cx="7315913" cy="4675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2E2B543-4A1A-71D2-EB3E-71D3A9BADE5F}"/>
              </a:ext>
            </a:extLst>
          </p:cNvPr>
          <p:cNvSpPr txBox="1">
            <a:spLocks/>
          </p:cNvSpPr>
          <p:nvPr/>
        </p:nvSpPr>
        <p:spPr>
          <a:xfrm>
            <a:off x="3181350" y="26083"/>
            <a:ext cx="11388725" cy="67808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ea typeface="Calibri" panose="020F0502020204030204" pitchFamily="34" charset="0"/>
                <a:cs typeface="Calibri" panose="020F0502020204030204" pitchFamily="34" charset="0"/>
              </a:rPr>
              <a:t>Table of Contents</a:t>
            </a:r>
          </a:p>
        </p:txBody>
      </p:sp>
    </p:spTree>
    <p:extLst>
      <p:ext uri="{BB962C8B-B14F-4D97-AF65-F5344CB8AC3E}">
        <p14:creationId xmlns:p14="http://schemas.microsoft.com/office/powerpoint/2010/main" val="2813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03D256-1A50-7720-B2B7-64FFA668095C}"/>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89D49DA0-AD12-8060-2FC8-CB918BAB200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E2F7B59E-BD49-3291-6EA7-F8867B2A9D03}"/>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Disadvantages/ Risks of Market Disclosures</a:t>
            </a:r>
          </a:p>
        </p:txBody>
      </p:sp>
      <p:sp>
        <p:nvSpPr>
          <p:cNvPr id="8" name="TextBox 7">
            <a:extLst>
              <a:ext uri="{FF2B5EF4-FFF2-40B4-BE49-F238E27FC236}">
                <a16:creationId xmlns:a16="http://schemas.microsoft.com/office/drawing/2014/main" id="{830D757B-98D8-0A83-DA6D-B379C2BFA926}"/>
              </a:ext>
            </a:extLst>
          </p:cNvPr>
          <p:cNvSpPr txBox="1"/>
          <p:nvPr/>
        </p:nvSpPr>
        <p:spPr>
          <a:xfrm>
            <a:off x="841375" y="1545696"/>
            <a:ext cx="3313936" cy="2752045"/>
          </a:xfrm>
          <a:prstGeom prst="rect">
            <a:avLst/>
          </a:prstGeom>
          <a:noFill/>
        </p:spPr>
        <p:txBody>
          <a:bodyPr wrap="square" lIns="0" tIns="0" rIns="0" bIns="0" rtlCol="0">
            <a:noAutofit/>
          </a:bodyPr>
          <a:lstStyle/>
          <a:p>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Mandatory market disclosures</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while a fundamental pillar of financial regulation designed to mitigate information asymmetry and enhance market efficiency</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are inherently constrained by various costs and unintended consequences.</a:t>
            </a:r>
          </a:p>
        </p:txBody>
      </p:sp>
      <p:cxnSp>
        <p:nvCxnSpPr>
          <p:cNvPr id="4" name="Straight Connector 3">
            <a:extLst>
              <a:ext uri="{FF2B5EF4-FFF2-40B4-BE49-F238E27FC236}">
                <a16:creationId xmlns:a16="http://schemas.microsoft.com/office/drawing/2014/main" id="{168F1B03-E62F-7BDC-6F4D-1C7640CE33BC}"/>
              </a:ext>
            </a:extLst>
          </p:cNvPr>
          <p:cNvCxnSpPr>
            <a:cxnSpLocks/>
          </p:cNvCxnSpPr>
          <p:nvPr/>
        </p:nvCxnSpPr>
        <p:spPr>
          <a:xfrm>
            <a:off x="4641448" y="995424"/>
            <a:ext cx="0" cy="5717893"/>
          </a:xfrm>
          <a:prstGeom prst="line">
            <a:avLst/>
          </a:prstGeom>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13401D96-6B9D-7161-AB30-7BAD8952A19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rcRect l="7262" t="6051" r="7048" b="10849"/>
          <a:stretch>
            <a:fillRect/>
          </a:stretch>
        </p:blipFill>
        <p:spPr>
          <a:xfrm>
            <a:off x="5270921" y="1170404"/>
            <a:ext cx="5975335" cy="5311419"/>
          </a:xfrm>
          <a:prstGeom prst="rect">
            <a:avLst/>
          </a:prstGeom>
          <a:ln w="38100">
            <a:solidFill>
              <a:srgbClr val="436AAA"/>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7637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262D00-83E0-6CF3-C9F1-C9DE3395CC86}"/>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0F821366-2EA1-9759-8107-DCC706D670F3}"/>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B14A71DD-CECF-5F13-D504-F70EDB0DB5A1}"/>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Disadvantages/ Risks of Market Disclosures</a:t>
            </a:r>
          </a:p>
        </p:txBody>
      </p:sp>
      <p:cxnSp>
        <p:nvCxnSpPr>
          <p:cNvPr id="4" name="Straight Connector 3">
            <a:extLst>
              <a:ext uri="{FF2B5EF4-FFF2-40B4-BE49-F238E27FC236}">
                <a16:creationId xmlns:a16="http://schemas.microsoft.com/office/drawing/2014/main" id="{86379479-8618-9DA3-1D52-52EF2FCA5930}"/>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7" name="Table 6">
            <a:extLst>
              <a:ext uri="{FF2B5EF4-FFF2-40B4-BE49-F238E27FC236}">
                <a16:creationId xmlns:a16="http://schemas.microsoft.com/office/drawing/2014/main" id="{13D9B42E-812D-B280-E601-EB3F798D1434}"/>
              </a:ext>
            </a:extLst>
          </p:cNvPr>
          <p:cNvGraphicFramePr>
            <a:graphicFrameLocks noGrp="1"/>
          </p:cNvGraphicFramePr>
          <p:nvPr>
            <p:extLst>
              <p:ext uri="{D42A27DB-BD31-4B8C-83A1-F6EECF244321}">
                <p14:modId xmlns:p14="http://schemas.microsoft.com/office/powerpoint/2010/main" val="1325601709"/>
              </p:ext>
            </p:extLst>
          </p:nvPr>
        </p:nvGraphicFramePr>
        <p:xfrm>
          <a:off x="841374" y="2375974"/>
          <a:ext cx="10698583" cy="4177920"/>
        </p:xfrm>
        <a:graphic>
          <a:graphicData uri="http://schemas.openxmlformats.org/drawingml/2006/table">
            <a:tbl>
              <a:tblPr firstRow="1" bandRow="1"/>
              <a:tblGrid>
                <a:gridCol w="597583">
                  <a:extLst>
                    <a:ext uri="{9D8B030D-6E8A-4147-A177-3AD203B41FA5}">
                      <a16:colId xmlns:a16="http://schemas.microsoft.com/office/drawing/2014/main" val="3165728146"/>
                    </a:ext>
                  </a:extLst>
                </a:gridCol>
                <a:gridCol w="2381904">
                  <a:extLst>
                    <a:ext uri="{9D8B030D-6E8A-4147-A177-3AD203B41FA5}">
                      <a16:colId xmlns:a16="http://schemas.microsoft.com/office/drawing/2014/main" val="924840480"/>
                    </a:ext>
                  </a:extLst>
                </a:gridCol>
                <a:gridCol w="7719096">
                  <a:extLst>
                    <a:ext uri="{9D8B030D-6E8A-4147-A177-3AD203B41FA5}">
                      <a16:colId xmlns:a16="http://schemas.microsoft.com/office/drawing/2014/main" val="1153656199"/>
                    </a:ext>
                  </a:extLst>
                </a:gridCol>
              </a:tblGrid>
              <a:tr h="180000">
                <a:tc>
                  <a:txBody>
                    <a:bodyPr/>
                    <a:lstStyle/>
                    <a:p>
                      <a:pPr algn="ct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273050" lvl="1" indent="0"/>
                      <a:r>
                        <a:rPr lang="en-GB" sz="1600" b="1" dirty="0">
                          <a:solidFill>
                            <a:schemeClr val="bg1"/>
                          </a:solidFill>
                          <a:latin typeface="Calibri" panose="020F0502020204030204" pitchFamily="34" charset="0"/>
                          <a:ea typeface="Calibri" panose="020F0502020204030204" pitchFamily="34" charset="0"/>
                          <a:cs typeface="Calibri" panose="020F0502020204030204" pitchFamily="34" charset="0"/>
                        </a:rPr>
                        <a:t>Disadvantage /Risk</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273050" lvl="1" indent="0"/>
                      <a:r>
                        <a:rPr lang="en-GB" sz="1600" b="1" dirty="0">
                          <a:solidFill>
                            <a:schemeClr val="bg1"/>
                          </a:solidFill>
                          <a:latin typeface="Calibri" panose="020F0502020204030204" pitchFamily="34" charset="0"/>
                          <a:ea typeface="Calibri" panose="020F0502020204030204" pitchFamily="34" charset="0"/>
                          <a:cs typeface="Calibri" panose="020F0502020204030204" pitchFamily="34" charset="0"/>
                        </a:rPr>
                        <a:t>Description</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957417"/>
                  </a:ext>
                </a:extLst>
              </a:tr>
              <a:tr h="648000">
                <a:tc>
                  <a:txBody>
                    <a:bodyPr/>
                    <a:lstStyle/>
                    <a:p>
                      <a:pPr algn="ctr" fontAlgn="t">
                        <a:buNone/>
                      </a:pPr>
                      <a:r>
                        <a:rPr lang="en-US" sz="1600" b="1" u="none" strike="noStrike" dirty="0">
                          <a:effectLst/>
                          <a:latin typeface="Calibri" panose="020F0502020204030204" pitchFamily="34" charset="0"/>
                          <a:ea typeface="Calibri" panose="020F0502020204030204" pitchFamily="34" charset="0"/>
                          <a:cs typeface="Calibri" panose="020F0502020204030204" pitchFamily="34" charset="0"/>
                        </a:rPr>
                        <a:t>1</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High Compliance &amp; Implementation Costs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fontAlgn="t">
                        <a:buFont typeface="Arial" panose="020B0604020202020204" pitchFamily="34" charset="0"/>
                        <a:buChar char="•"/>
                      </a:pP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Significant resources needed, potentially burdening smaller insurers.</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Reduced Market Entry.</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Reduced Product Innovation.</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135760"/>
                  </a:ext>
                </a:extLst>
              </a:tr>
              <a:tr h="648000">
                <a:tc>
                  <a:txBody>
                    <a:bodyPr/>
                    <a:lstStyle/>
                    <a:p>
                      <a:pPr algn="ctr" fontAlgn="t">
                        <a:buNone/>
                      </a:pPr>
                      <a:r>
                        <a:rPr lang="en-US" sz="1600" b="1" u="none" strike="noStrike" dirty="0">
                          <a:effectLst/>
                          <a:latin typeface="Calibri" panose="020F0502020204030204" pitchFamily="34" charset="0"/>
                          <a:ea typeface="Calibri" panose="020F0502020204030204" pitchFamily="34" charset="0"/>
                          <a:cs typeface="Calibri" panose="020F0502020204030204" pitchFamily="34" charset="0"/>
                        </a:rPr>
                        <a:t>2</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Risk of Gaming Metrics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Firms may manipulate metrics to appear better, especially on voluntary disclosures.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514984"/>
                  </a:ext>
                </a:extLst>
              </a:tr>
              <a:tr h="648000">
                <a:tc>
                  <a:txBody>
                    <a:bodyPr/>
                    <a:lstStyle/>
                    <a:p>
                      <a:pPr algn="ctr" fontAlgn="t">
                        <a:buNone/>
                      </a:pPr>
                      <a:r>
                        <a:rPr lang="en-US" sz="1600" b="1" u="none" strike="noStrike" dirty="0">
                          <a:effectLst/>
                          <a:latin typeface="Calibri" panose="020F0502020204030204" pitchFamily="34" charset="0"/>
                          <a:ea typeface="Calibri" panose="020F0502020204030204" pitchFamily="34" charset="0"/>
                          <a:cs typeface="Calibri" panose="020F0502020204030204" pitchFamily="34" charset="0"/>
                        </a:rPr>
                        <a:t>3</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lvl="1" indent="-190500" algn="l" fontAlgn="t">
                        <a:buNone/>
                      </a:pP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Increased Liability</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disclosure leads to greater legal risk.</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Insurers may become overly cautious, disclose minimal “safe” metrics, or resist new disclosure requirements.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321336"/>
                  </a:ext>
                </a:extLst>
              </a:tr>
              <a:tr h="648000">
                <a:tc>
                  <a:txBody>
                    <a:bodyPr/>
                    <a:lstStyle/>
                    <a:p>
                      <a:pPr algn="ctr" fontAlgn="t">
                        <a:buNone/>
                      </a:pPr>
                      <a:r>
                        <a:rPr lang="en-US" sz="1600" b="1" u="none" strike="noStrike" dirty="0">
                          <a:effectLst/>
                          <a:latin typeface="Calibri" panose="020F0502020204030204" pitchFamily="34" charset="0"/>
                          <a:ea typeface="Calibri" panose="020F0502020204030204" pitchFamily="34" charset="0"/>
                          <a:cs typeface="Calibri" panose="020F0502020204030204" pitchFamily="34" charset="0"/>
                        </a:rPr>
                        <a:t>4</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lvl="1" indent="-190500" algn="l" fontAlgn="t">
                        <a:buNone/>
                      </a:pP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Information Overload</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Too much data can overwhelm users, reducing clarity and sub-par decisions made.</a:t>
                      </a:r>
                      <a:b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Key signals can be lost amidst irrelevant or unrelated metrics.</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Consumers or analysts may ignore disclosures.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572192"/>
                  </a:ext>
                </a:extLst>
              </a:tr>
              <a:tr h="648000">
                <a:tc>
                  <a:txBody>
                    <a:bodyPr/>
                    <a:lstStyle/>
                    <a:p>
                      <a:pPr algn="ctr" fontAlgn="t">
                        <a:buNone/>
                      </a:pPr>
                      <a:r>
                        <a:rPr lang="en-US" sz="1600" b="1" u="none" strike="noStrike" dirty="0">
                          <a:effectLst/>
                          <a:latin typeface="Calibri" panose="020F0502020204030204" pitchFamily="34" charset="0"/>
                          <a:ea typeface="Calibri" panose="020F0502020204030204" pitchFamily="34" charset="0"/>
                          <a:cs typeface="Calibri" panose="020F0502020204030204" pitchFamily="34" charset="0"/>
                        </a:rPr>
                        <a:t>5</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Competitive Disadvantages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Revealing strategies (e.g. expense structure, product pricing, Distribution Channels, reinsurance arrangements, etc. )can reduce competitive edge.</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Insurers could push back or lobby to limit disclosure scope.</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652242"/>
                  </a:ext>
                </a:extLst>
              </a:tr>
            </a:tbl>
          </a:graphicData>
        </a:graphic>
      </p:graphicFrame>
      <p:sp>
        <p:nvSpPr>
          <p:cNvPr id="9" name="TextBox 8">
            <a:extLst>
              <a:ext uri="{FF2B5EF4-FFF2-40B4-BE49-F238E27FC236}">
                <a16:creationId xmlns:a16="http://schemas.microsoft.com/office/drawing/2014/main" id="{C84D09C2-2743-7503-892E-B242C734DA44}"/>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Various costs and unintended consequences inherently constrain mandatory market disclosures</a:t>
            </a:r>
            <a:r>
              <a:rPr lang="en-GB" b="1" dirty="0">
                <a:solidFill>
                  <a:schemeClr val="accent5"/>
                </a:solidFill>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99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3F3A32-83F7-FF27-7026-9824A7598DE7}"/>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039AFD19-7E7E-F76B-3882-CED61F9EDAC3}"/>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DB47BCA5-FC13-17A2-0E9F-8E2043ED024F}"/>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Disadvantages/ Risks of Market Disclosures</a:t>
            </a:r>
          </a:p>
        </p:txBody>
      </p:sp>
      <p:cxnSp>
        <p:nvCxnSpPr>
          <p:cNvPr id="4" name="Straight Connector 3">
            <a:extLst>
              <a:ext uri="{FF2B5EF4-FFF2-40B4-BE49-F238E27FC236}">
                <a16:creationId xmlns:a16="http://schemas.microsoft.com/office/drawing/2014/main" id="{CCEA713A-72E3-FE33-5A95-47B76E0CA4D0}"/>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5" name="Table 4">
            <a:extLst>
              <a:ext uri="{FF2B5EF4-FFF2-40B4-BE49-F238E27FC236}">
                <a16:creationId xmlns:a16="http://schemas.microsoft.com/office/drawing/2014/main" id="{A1C2AD88-B0E9-D3CE-6F62-82DFDB1E6A90}"/>
              </a:ext>
            </a:extLst>
          </p:cNvPr>
          <p:cNvGraphicFramePr>
            <a:graphicFrameLocks noGrp="1"/>
          </p:cNvGraphicFramePr>
          <p:nvPr>
            <p:extLst>
              <p:ext uri="{D42A27DB-BD31-4B8C-83A1-F6EECF244321}">
                <p14:modId xmlns:p14="http://schemas.microsoft.com/office/powerpoint/2010/main" val="3969571022"/>
              </p:ext>
            </p:extLst>
          </p:nvPr>
        </p:nvGraphicFramePr>
        <p:xfrm>
          <a:off x="841375" y="2366777"/>
          <a:ext cx="10698585" cy="3878400"/>
        </p:xfrm>
        <a:graphic>
          <a:graphicData uri="http://schemas.openxmlformats.org/drawingml/2006/table">
            <a:tbl>
              <a:tblPr firstRow="1" bandRow="1"/>
              <a:tblGrid>
                <a:gridCol w="570590">
                  <a:extLst>
                    <a:ext uri="{9D8B030D-6E8A-4147-A177-3AD203B41FA5}">
                      <a16:colId xmlns:a16="http://schemas.microsoft.com/office/drawing/2014/main" val="3165728146"/>
                    </a:ext>
                  </a:extLst>
                </a:gridCol>
                <a:gridCol w="2408897">
                  <a:extLst>
                    <a:ext uri="{9D8B030D-6E8A-4147-A177-3AD203B41FA5}">
                      <a16:colId xmlns:a16="http://schemas.microsoft.com/office/drawing/2014/main" val="924840480"/>
                    </a:ext>
                  </a:extLst>
                </a:gridCol>
                <a:gridCol w="7719098">
                  <a:extLst>
                    <a:ext uri="{9D8B030D-6E8A-4147-A177-3AD203B41FA5}">
                      <a16:colId xmlns:a16="http://schemas.microsoft.com/office/drawing/2014/main" val="1153656199"/>
                    </a:ext>
                  </a:extLst>
                </a:gridCol>
              </a:tblGrid>
              <a:tr h="180000">
                <a:tc>
                  <a:txBody>
                    <a:bodyPr/>
                    <a:lstStyle/>
                    <a:p>
                      <a:pPr algn="ct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274638" lvl="1" indent="-1588"/>
                      <a:r>
                        <a:rPr lang="en-GB" sz="1600" b="1" dirty="0">
                          <a:solidFill>
                            <a:schemeClr val="bg1"/>
                          </a:solidFill>
                          <a:latin typeface="Calibri" panose="020F0502020204030204" pitchFamily="34" charset="0"/>
                          <a:ea typeface="Calibri" panose="020F0502020204030204" pitchFamily="34" charset="0"/>
                          <a:cs typeface="Calibri" panose="020F0502020204030204" pitchFamily="34" charset="0"/>
                        </a:rPr>
                        <a:t>Disadvantage /Risk</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273050" lvl="1" indent="0"/>
                      <a:r>
                        <a:rPr lang="en-GB" sz="1600" b="1" dirty="0">
                          <a:solidFill>
                            <a:schemeClr val="bg1"/>
                          </a:solidFill>
                          <a:latin typeface="Calibri" panose="020F0502020204030204" pitchFamily="34" charset="0"/>
                          <a:ea typeface="Calibri" panose="020F0502020204030204" pitchFamily="34" charset="0"/>
                          <a:cs typeface="Calibri" panose="020F0502020204030204" pitchFamily="34" charset="0"/>
                        </a:rPr>
                        <a:t>Description</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957417"/>
                  </a:ext>
                </a:extLst>
              </a:tr>
              <a:tr h="576000">
                <a:tc>
                  <a:txBody>
                    <a:bodyPr/>
                    <a:lstStyle/>
                    <a:p>
                      <a:pPr algn="ctr" fontAlgn="t">
                        <a:buNone/>
                      </a:pPr>
                      <a:r>
                        <a:rPr lang="en-US" sz="1600" b="1" u="none" strike="noStrike" dirty="0">
                          <a:effectLst/>
                          <a:latin typeface="Calibri" panose="020F0502020204030204" pitchFamily="34" charset="0"/>
                          <a:ea typeface="Calibri" panose="020F0502020204030204" pitchFamily="34" charset="0"/>
                          <a:cs typeface="Calibri" panose="020F0502020204030204" pitchFamily="34" charset="0"/>
                        </a:rPr>
                        <a:t>6</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Regulatory Overreach / Mandate Creep</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Disclosure regimes may expand beyond the original scope.</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Regulators risk being drawn into detailed oversight, diluting focus on prudential supervision or conduct interventions.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135760"/>
                  </a:ext>
                </a:extLst>
              </a:tr>
              <a:tr h="576000">
                <a:tc>
                  <a:txBody>
                    <a:bodyPr/>
                    <a:lstStyle/>
                    <a:p>
                      <a:pPr algn="ctr" fontAlgn="t">
                        <a:buNone/>
                      </a:pPr>
                      <a:r>
                        <a:rPr lang="en-GB"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lvl="1" indent="-190500" algn="l" fontAlgn="t">
                        <a:buNone/>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Moral Hazard </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disclosure enhances access to capital, some firms might take on riskier underwriting to grow premium base.</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514984"/>
                  </a:ext>
                </a:extLst>
              </a:tr>
              <a:tr h="576000">
                <a:tc>
                  <a:txBody>
                    <a:bodyPr/>
                    <a:lstStyle/>
                    <a:p>
                      <a:pPr algn="ctr" fontAlgn="t">
                        <a:buNone/>
                      </a:pPr>
                      <a:r>
                        <a:rPr lang="en-GB"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Limited Impact</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Disclosure may be unused in markets with weak literacy.</a:t>
                      </a:r>
                    </a:p>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Disclosure without complementary education/intermediation may yield little behavior change.</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321336"/>
                  </a:ext>
                </a:extLst>
              </a:tr>
              <a:tr h="576000">
                <a:tc>
                  <a:txBody>
                    <a:bodyPr/>
                    <a:lstStyle/>
                    <a:p>
                      <a:pPr algn="ctr" fontAlgn="t">
                        <a:buNone/>
                      </a:pPr>
                      <a:r>
                        <a:rPr lang="en-GB"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Decline in Operating Performance</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Firms forced to increase disaggregated segment reporting can experience a decline in operating performance, specifically driven by lower sales growth and reduced profit margins.</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652242"/>
                  </a:ext>
                </a:extLst>
              </a:tr>
              <a:tr h="576000">
                <a:tc>
                  <a:txBody>
                    <a:bodyPr/>
                    <a:lstStyle/>
                    <a:p>
                      <a:pPr algn="ctr" fontAlgn="t">
                        <a:buNone/>
                      </a:pPr>
                      <a:r>
                        <a:rPr lang="en-GB"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lvl="1" indent="0" algn="l" fontAlgn="t">
                        <a:buNone/>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Cross-Jurisdictional Complexity</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0" lvl="1" indent="-273050" algn="l" defTabSz="914400" rtl="0" eaLnBrk="1" fontAlgn="t" latinLnBrk="0" hangingPunct="1">
                        <a:buFont typeface="Arial" panose="020B0604020202020204" pitchFamily="34" charset="0"/>
                        <a:buChar char="•"/>
                      </a:pPr>
                      <a:r>
                        <a:rPr lang="en-US" sz="16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Multinational insurers face conflicting disclosure requirements across markets, increasing complexity and cost </a:t>
                      </a: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838284"/>
                  </a:ext>
                </a:extLst>
              </a:tr>
            </a:tbl>
          </a:graphicData>
        </a:graphic>
      </p:graphicFrame>
      <p:sp>
        <p:nvSpPr>
          <p:cNvPr id="6" name="TextBox 5">
            <a:extLst>
              <a:ext uri="{FF2B5EF4-FFF2-40B4-BE49-F238E27FC236}">
                <a16:creationId xmlns:a16="http://schemas.microsoft.com/office/drawing/2014/main" id="{9554F266-C184-06AE-4C2A-2F43329A79FE}"/>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Various costs and unintended consequences inherently constrain mandatory market disclosures</a:t>
            </a:r>
            <a:r>
              <a:rPr lang="en-GB" b="1" dirty="0">
                <a:solidFill>
                  <a:schemeClr val="accent5"/>
                </a:solidFill>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657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D86DA-4502-C932-10C8-070A10E68E0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CBE875-6146-DA7A-A35E-6CA655DA3C4A}"/>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Market Disclosure in Action</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Persistency in India</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2582D644-C19C-17E0-007C-ACC9FA457A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1614BF3A-7371-9ED1-07D6-6009FF666AC9}"/>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23</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4510336-C3C3-D0CA-237A-D37DE976D133}"/>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3" name="Picture 2">
            <a:extLst>
              <a:ext uri="{FF2B5EF4-FFF2-40B4-BE49-F238E27FC236}">
                <a16:creationId xmlns:a16="http://schemas.microsoft.com/office/drawing/2014/main" id="{6AA1D752-0EF6-8ECE-C63C-460B060D2EF0}"/>
              </a:ext>
            </a:extLst>
          </p:cNvPr>
          <p:cNvPicPr>
            <a:picLocks noChangeAspect="1"/>
          </p:cNvPicPr>
          <p:nvPr/>
        </p:nvPicPr>
        <p:blipFill>
          <a:blip r:embed="rId3"/>
          <a:stretch>
            <a:fillRect/>
          </a:stretch>
        </p:blipFill>
        <p:spPr>
          <a:xfrm>
            <a:off x="9502815" y="2547909"/>
            <a:ext cx="655477" cy="716151"/>
          </a:xfrm>
          <a:prstGeom prst="rect">
            <a:avLst/>
          </a:prstGeom>
        </p:spPr>
      </p:pic>
    </p:spTree>
    <p:extLst>
      <p:ext uri="{BB962C8B-B14F-4D97-AF65-F5344CB8AC3E}">
        <p14:creationId xmlns:p14="http://schemas.microsoft.com/office/powerpoint/2010/main" val="219570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AAB965-083D-EF17-BCD9-D685E2D64F51}"/>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175EB950-7D36-B779-C66F-CC8EAD9293E8}"/>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BA766E56-14BC-EC84-BE6D-E84417C50F9E}"/>
              </a:ext>
            </a:extLst>
          </p:cNvPr>
          <p:cNvSpPr>
            <a:spLocks noGrp="1"/>
          </p:cNvSpPr>
          <p:nvPr>
            <p:ph type="title" idx="4294967295"/>
          </p:nvPr>
        </p:nvSpPr>
        <p:spPr>
          <a:xfrm>
            <a:off x="765175" y="88575"/>
            <a:ext cx="11388725" cy="678084"/>
          </a:xfrm>
        </p:spPr>
        <p:txBody>
          <a:bodyPr lIns="0" tIns="0" rIns="0" bIns="0">
            <a:normAutofit/>
          </a:bodyPr>
          <a:lstStyle/>
          <a:p>
            <a:r>
              <a:rPr lang="en-US">
                <a:latin typeface="Calibri" panose="020F0502020204030204" pitchFamily="34" charset="0"/>
                <a:ea typeface="Calibri" panose="020F0502020204030204" pitchFamily="34" charset="0"/>
                <a:cs typeface="Calibri" panose="020F0502020204030204" pitchFamily="34" charset="0"/>
              </a:rPr>
              <a:t>India Life Insurance Market Overview</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796EE57-FFD3-CC70-F9E4-CE028F87FD44}"/>
              </a:ext>
            </a:extLst>
          </p:cNvPr>
          <p:cNvPicPr>
            <a:picLocks noChangeAspect="1"/>
          </p:cNvPicPr>
          <p:nvPr/>
        </p:nvPicPr>
        <p:blipFill>
          <a:blip r:embed="rId4"/>
          <a:stretch>
            <a:fillRect/>
          </a:stretch>
        </p:blipFill>
        <p:spPr>
          <a:xfrm>
            <a:off x="10498051" y="278331"/>
            <a:ext cx="817289" cy="892941"/>
          </a:xfrm>
          <a:prstGeom prst="rect">
            <a:avLst/>
          </a:prstGeom>
        </p:spPr>
      </p:pic>
      <p:sp>
        <p:nvSpPr>
          <p:cNvPr id="8" name="TextBox 7">
            <a:extLst>
              <a:ext uri="{FF2B5EF4-FFF2-40B4-BE49-F238E27FC236}">
                <a16:creationId xmlns:a16="http://schemas.microsoft.com/office/drawing/2014/main" id="{13D59213-0786-1756-F673-E5347E1F669D}"/>
              </a:ext>
            </a:extLst>
          </p:cNvPr>
          <p:cNvSpPr txBox="1"/>
          <p:nvPr/>
        </p:nvSpPr>
        <p:spPr>
          <a:xfrm>
            <a:off x="6609144" y="1457017"/>
            <a:ext cx="4779581" cy="1969770"/>
          </a:xfrm>
          <a:prstGeom prst="rect">
            <a:avLst/>
          </a:prstGeom>
          <a:noFill/>
        </p:spPr>
        <p:txBody>
          <a:bodyPr wrap="square" lIns="0" tIns="0" rIns="0" bIns="0" rtlCol="0">
            <a:spAutoFit/>
          </a:bodyPr>
          <a:lstStyle/>
          <a:p>
            <a:pPr algn="just"/>
            <a:r>
              <a:rPr lang="en-ZA" sz="1600" noProof="0" dirty="0">
                <a:latin typeface="Calibri" panose="020F0502020204030204" pitchFamily="34" charset="0"/>
                <a:ea typeface="Calibri" panose="020F0502020204030204" pitchFamily="34" charset="0"/>
                <a:cs typeface="Calibri" panose="020F0502020204030204" pitchFamily="34" charset="0"/>
              </a:rPr>
              <a:t>The Indian life insurance market is characterized by robust growth potential, structural dominance by the public sector, and persistent challenges related to policy retention, set within an evolving regulatory framework focused on enhancing penetration and digital adoption.</a:t>
            </a:r>
          </a:p>
          <a:p>
            <a:pPr algn="just"/>
            <a:endParaRPr lang="en-ZA" sz="1600" noProof="0" dirty="0">
              <a:latin typeface="Calibri" panose="020F0502020204030204" pitchFamily="34" charset="0"/>
              <a:ea typeface="Calibri" panose="020F0502020204030204" pitchFamily="34" charset="0"/>
              <a:cs typeface="Calibri" panose="020F0502020204030204" pitchFamily="34" charset="0"/>
            </a:endParaRPr>
          </a:p>
          <a:p>
            <a:pPr algn="just"/>
            <a:r>
              <a:rPr lang="en-ZA" sz="1600" noProof="0" dirty="0">
                <a:solidFill>
                  <a:srgbClr val="0070C0"/>
                </a:solidFill>
                <a:latin typeface="Calibri" panose="020F0502020204030204" pitchFamily="34" charset="0"/>
                <a:ea typeface="Calibri" panose="020F0502020204030204" pitchFamily="34" charset="0"/>
                <a:cs typeface="Calibri" panose="020F0502020204030204" pitchFamily="34" charset="0"/>
              </a:rPr>
              <a:t>Dominance of Life Sector: </a:t>
            </a:r>
            <a:r>
              <a:rPr lang="en-ZA" sz="1600" noProof="0" dirty="0">
                <a:latin typeface="Calibri" panose="020F0502020204030204" pitchFamily="34" charset="0"/>
                <a:ea typeface="Calibri" panose="020F0502020204030204" pitchFamily="34" charset="0"/>
                <a:cs typeface="Calibri" panose="020F0502020204030204" pitchFamily="34" charset="0"/>
              </a:rPr>
              <a:t>Life share of total premium volume stood at 75.60% in 2022.</a:t>
            </a:r>
          </a:p>
        </p:txBody>
      </p:sp>
      <p:grpSp>
        <p:nvGrpSpPr>
          <p:cNvPr id="9" name="Group 8">
            <a:extLst>
              <a:ext uri="{FF2B5EF4-FFF2-40B4-BE49-F238E27FC236}">
                <a16:creationId xmlns:a16="http://schemas.microsoft.com/office/drawing/2014/main" id="{A29DC812-20CB-7CD4-7B9B-0C5D76D0BD7B}"/>
              </a:ext>
            </a:extLst>
          </p:cNvPr>
          <p:cNvGrpSpPr/>
          <p:nvPr/>
        </p:nvGrpSpPr>
        <p:grpSpPr>
          <a:xfrm>
            <a:off x="6609144" y="3657601"/>
            <a:ext cx="4779581" cy="2914654"/>
            <a:chOff x="959183" y="4078988"/>
            <a:chExt cx="4273350" cy="2611348"/>
          </a:xfrm>
        </p:grpSpPr>
        <p:grpSp>
          <p:nvGrpSpPr>
            <p:cNvPr id="10" name="Group 9">
              <a:extLst>
                <a:ext uri="{FF2B5EF4-FFF2-40B4-BE49-F238E27FC236}">
                  <a16:creationId xmlns:a16="http://schemas.microsoft.com/office/drawing/2014/main" id="{CF0A4F44-6D6F-5A00-B485-1A8B77861009}"/>
                </a:ext>
              </a:extLst>
            </p:cNvPr>
            <p:cNvGrpSpPr/>
            <p:nvPr/>
          </p:nvGrpSpPr>
          <p:grpSpPr>
            <a:xfrm>
              <a:off x="1034431" y="4355986"/>
              <a:ext cx="4189610" cy="2334350"/>
              <a:chOff x="1114096" y="4540468"/>
              <a:chExt cx="3468412" cy="1901978"/>
            </a:xfrm>
          </p:grpSpPr>
          <p:sp>
            <p:nvSpPr>
              <p:cNvPr id="13" name="Rectangle 12">
                <a:extLst>
                  <a:ext uri="{FF2B5EF4-FFF2-40B4-BE49-F238E27FC236}">
                    <a16:creationId xmlns:a16="http://schemas.microsoft.com/office/drawing/2014/main" id="{A33646D9-078E-21F0-9E11-5F2096C42178}"/>
                  </a:ext>
                </a:extLst>
              </p:cNvPr>
              <p:cNvSpPr/>
              <p:nvPr/>
            </p:nvSpPr>
            <p:spPr>
              <a:xfrm>
                <a:off x="1114097" y="4540469"/>
                <a:ext cx="1324300" cy="241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latin typeface="Calibri" panose="020F0502020204030204" pitchFamily="34" charset="0"/>
                    <a:ea typeface="Calibri" panose="020F0502020204030204" pitchFamily="34" charset="0"/>
                    <a:cs typeface="Calibri" panose="020F0502020204030204" pitchFamily="34" charset="0"/>
                  </a:rPr>
                  <a:t>Total Premium Volume</a:t>
                </a:r>
              </a:p>
            </p:txBody>
          </p:sp>
          <p:sp>
            <p:nvSpPr>
              <p:cNvPr id="14" name="Rectangle 13">
                <a:extLst>
                  <a:ext uri="{FF2B5EF4-FFF2-40B4-BE49-F238E27FC236}">
                    <a16:creationId xmlns:a16="http://schemas.microsoft.com/office/drawing/2014/main" id="{D943EA67-CF67-B8EB-5518-715FDD346F42}"/>
                  </a:ext>
                </a:extLst>
              </p:cNvPr>
              <p:cNvSpPr/>
              <p:nvPr/>
            </p:nvSpPr>
            <p:spPr>
              <a:xfrm>
                <a:off x="1114096" y="4886784"/>
                <a:ext cx="1324300" cy="241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latin typeface="Calibri" panose="020F0502020204030204" pitchFamily="34" charset="0"/>
                    <a:ea typeface="Calibri" panose="020F0502020204030204" pitchFamily="34" charset="0"/>
                    <a:cs typeface="Calibri" panose="020F0502020204030204" pitchFamily="34" charset="0"/>
                  </a:rPr>
                  <a:t>Number of Insurers</a:t>
                </a:r>
              </a:p>
            </p:txBody>
          </p:sp>
          <p:sp>
            <p:nvSpPr>
              <p:cNvPr id="15" name="Rectangle 14">
                <a:extLst>
                  <a:ext uri="{FF2B5EF4-FFF2-40B4-BE49-F238E27FC236}">
                    <a16:creationId xmlns:a16="http://schemas.microsoft.com/office/drawing/2014/main" id="{C5630D5A-8D24-B964-43DD-0737614183FB}"/>
                  </a:ext>
                </a:extLst>
              </p:cNvPr>
              <p:cNvSpPr/>
              <p:nvPr/>
            </p:nvSpPr>
            <p:spPr>
              <a:xfrm>
                <a:off x="1114096" y="5194150"/>
                <a:ext cx="1324300" cy="3841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latin typeface="Calibri" panose="020F0502020204030204" pitchFamily="34" charset="0"/>
                    <a:ea typeface="Calibri" panose="020F0502020204030204" pitchFamily="34" charset="0"/>
                    <a:cs typeface="Calibri" panose="020F0502020204030204" pitchFamily="34" charset="0"/>
                  </a:rPr>
                  <a:t>Historical Growth</a:t>
                </a:r>
              </a:p>
            </p:txBody>
          </p:sp>
          <p:sp>
            <p:nvSpPr>
              <p:cNvPr id="16" name="Rectangle 15">
                <a:extLst>
                  <a:ext uri="{FF2B5EF4-FFF2-40B4-BE49-F238E27FC236}">
                    <a16:creationId xmlns:a16="http://schemas.microsoft.com/office/drawing/2014/main" id="{390B7D41-618A-1D8E-F6D6-ACD564CD1CCB}"/>
                  </a:ext>
                </a:extLst>
              </p:cNvPr>
              <p:cNvSpPr/>
              <p:nvPr/>
            </p:nvSpPr>
            <p:spPr>
              <a:xfrm>
                <a:off x="1119887" y="5646374"/>
                <a:ext cx="1324300" cy="479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Global Standing and Position</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DB032F8-C5B1-111F-347B-8F02152049AF}"/>
                  </a:ext>
                </a:extLst>
              </p:cNvPr>
              <p:cNvSpPr/>
              <p:nvPr/>
            </p:nvSpPr>
            <p:spPr>
              <a:xfrm>
                <a:off x="1114097" y="6194426"/>
                <a:ext cx="1324300" cy="241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Calibri" panose="020F0502020204030204" pitchFamily="34" charset="0"/>
                    <a:ea typeface="Calibri" panose="020F0502020204030204" pitchFamily="34" charset="0"/>
                    <a:cs typeface="Calibri" panose="020F0502020204030204" pitchFamily="34" charset="0"/>
                  </a:rPr>
                  <a:t>Low Penetration Rates</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350A13E5-9129-1795-0036-D0F92AA95620}"/>
                  </a:ext>
                </a:extLst>
              </p:cNvPr>
              <p:cNvSpPr/>
              <p:nvPr/>
            </p:nvSpPr>
            <p:spPr>
              <a:xfrm>
                <a:off x="2639025" y="4540468"/>
                <a:ext cx="1943483" cy="241738"/>
              </a:xfrm>
              <a:prstGeom prst="rect">
                <a:avLst/>
              </a:prstGeom>
              <a:solidFill>
                <a:srgbClr val="8ADEFE"/>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 ₹8.30 lakh crore (USD 100b) </a:t>
                </a:r>
              </a:p>
              <a:p>
                <a:pPr algn="ct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(FY 2023-24) </a:t>
                </a:r>
              </a:p>
            </p:txBody>
          </p:sp>
          <p:sp>
            <p:nvSpPr>
              <p:cNvPr id="19" name="Rectangle 18">
                <a:extLst>
                  <a:ext uri="{FF2B5EF4-FFF2-40B4-BE49-F238E27FC236}">
                    <a16:creationId xmlns:a16="http://schemas.microsoft.com/office/drawing/2014/main" id="{3D85A3F1-E615-DA17-5681-CD084BF12074}"/>
                  </a:ext>
                </a:extLst>
              </p:cNvPr>
              <p:cNvSpPr/>
              <p:nvPr/>
            </p:nvSpPr>
            <p:spPr>
              <a:xfrm>
                <a:off x="2639025" y="4886784"/>
                <a:ext cx="1943483" cy="241738"/>
              </a:xfrm>
              <a:prstGeom prst="rect">
                <a:avLst/>
              </a:prstGeom>
              <a:solidFill>
                <a:srgbClr val="8ADEFE"/>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26 (1 Public ; 25 Private)</a:t>
                </a:r>
              </a:p>
            </p:txBody>
          </p:sp>
          <p:sp>
            <p:nvSpPr>
              <p:cNvPr id="20" name="Rectangle 19">
                <a:extLst>
                  <a:ext uri="{FF2B5EF4-FFF2-40B4-BE49-F238E27FC236}">
                    <a16:creationId xmlns:a16="http://schemas.microsoft.com/office/drawing/2014/main" id="{291EA7D1-5CDD-50BA-782B-32A4188247B6}"/>
                  </a:ext>
                </a:extLst>
              </p:cNvPr>
              <p:cNvSpPr/>
              <p:nvPr/>
            </p:nvSpPr>
            <p:spPr>
              <a:xfrm>
                <a:off x="2639025" y="5194150"/>
                <a:ext cx="1943483" cy="384129"/>
              </a:xfrm>
              <a:prstGeom prst="rect">
                <a:avLst/>
              </a:prstGeom>
              <a:solidFill>
                <a:srgbClr val="8ADEFE"/>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Historic compound annual growth rate (CAGR) of 16.5% over a period of 17 years</a:t>
                </a:r>
              </a:p>
            </p:txBody>
          </p:sp>
          <p:sp>
            <p:nvSpPr>
              <p:cNvPr id="21" name="Rectangle 20">
                <a:extLst>
                  <a:ext uri="{FF2B5EF4-FFF2-40B4-BE49-F238E27FC236}">
                    <a16:creationId xmlns:a16="http://schemas.microsoft.com/office/drawing/2014/main" id="{C9AA3343-2159-04E3-6185-A6D0D4E3AB3D}"/>
                  </a:ext>
                </a:extLst>
              </p:cNvPr>
              <p:cNvSpPr/>
              <p:nvPr/>
            </p:nvSpPr>
            <p:spPr>
              <a:xfrm>
                <a:off x="2639025" y="5646374"/>
                <a:ext cx="1943483" cy="479957"/>
              </a:xfrm>
              <a:prstGeom prst="rect">
                <a:avLst/>
              </a:prstGeom>
              <a:solidFill>
                <a:srgbClr val="8ADEFE"/>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Ranked the 10th largest insurance market in the world in 2022 (and 9th in life insurance business in 2021)</a:t>
                </a:r>
              </a:p>
            </p:txBody>
          </p:sp>
          <p:sp>
            <p:nvSpPr>
              <p:cNvPr id="22" name="Rectangle 21">
                <a:extLst>
                  <a:ext uri="{FF2B5EF4-FFF2-40B4-BE49-F238E27FC236}">
                    <a16:creationId xmlns:a16="http://schemas.microsoft.com/office/drawing/2014/main" id="{A3C95578-1DB8-FD41-F775-EA4C97373103}"/>
                  </a:ext>
                </a:extLst>
              </p:cNvPr>
              <p:cNvSpPr/>
              <p:nvPr/>
            </p:nvSpPr>
            <p:spPr>
              <a:xfrm>
                <a:off x="2639025" y="6200708"/>
                <a:ext cx="1943483" cy="241738"/>
              </a:xfrm>
              <a:prstGeom prst="rect">
                <a:avLst/>
              </a:prstGeom>
              <a:solidFill>
                <a:srgbClr val="8ADEFE"/>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rPr>
                  <a:t>2.8% in 2023</a:t>
                </a:r>
                <a:endPar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F4AA0AD9-CC87-D86E-985E-37006A1C8B79}"/>
                </a:ext>
              </a:extLst>
            </p:cNvPr>
            <p:cNvSpPr txBox="1"/>
            <p:nvPr/>
          </p:nvSpPr>
          <p:spPr>
            <a:xfrm>
              <a:off x="959183" y="4078988"/>
              <a:ext cx="2144117" cy="156186"/>
            </a:xfrm>
            <a:prstGeom prst="rect">
              <a:avLst/>
            </a:prstGeom>
            <a:noFill/>
          </p:spPr>
          <p:txBody>
            <a:bodyPr wrap="square" lIns="0" tIns="0" rIns="0" bIns="0" rtlCol="0">
              <a:spAutoFit/>
            </a:bodyPr>
            <a:lstStyle/>
            <a:p>
              <a:r>
                <a:rPr lang="en-GB" sz="1100" b="1" dirty="0">
                  <a:latin typeface="Calibri" panose="020F0502020204030204" pitchFamily="34" charset="0"/>
                  <a:ea typeface="Calibri" panose="020F0502020204030204" pitchFamily="34" charset="0"/>
                  <a:cs typeface="Calibri" panose="020F0502020204030204" pitchFamily="34" charset="0"/>
                </a:rPr>
                <a:t>Some Market Stats Summary</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DE82DFB9-82CD-6908-6B86-2E5A8CB8C2A0}"/>
                </a:ext>
              </a:extLst>
            </p:cNvPr>
            <p:cNvCxnSpPr>
              <a:cxnSpLocks/>
            </p:cNvCxnSpPr>
            <p:nvPr/>
          </p:nvCxnSpPr>
          <p:spPr>
            <a:xfrm>
              <a:off x="1002904" y="4299888"/>
              <a:ext cx="4229629"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23" name="Picture 8">
            <a:extLst>
              <a:ext uri="{FF2B5EF4-FFF2-40B4-BE49-F238E27FC236}">
                <a16:creationId xmlns:a16="http://schemas.microsoft.com/office/drawing/2014/main" id="{796A8FF1-16CA-070D-B7DD-5ACF4D2CCE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2773" y="1017940"/>
            <a:ext cx="5582040" cy="5582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2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AB038F-631D-36D7-A310-46136DE4247E}"/>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1929BA85-3E90-CF15-17B6-526D94ABD89C}"/>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9B02A62A-02E7-D5C1-E622-65E4978A5A99}"/>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a:t>
            </a:r>
          </a:p>
        </p:txBody>
      </p:sp>
      <p:pic>
        <p:nvPicPr>
          <p:cNvPr id="7" name="Picture 6">
            <a:extLst>
              <a:ext uri="{FF2B5EF4-FFF2-40B4-BE49-F238E27FC236}">
                <a16:creationId xmlns:a16="http://schemas.microsoft.com/office/drawing/2014/main" id="{0384F322-D1A9-FA94-E5D8-29BCC0EE0ED9}"/>
              </a:ext>
            </a:extLst>
          </p:cNvPr>
          <p:cNvPicPr>
            <a:picLocks noChangeAspect="1"/>
          </p:cNvPicPr>
          <p:nvPr/>
        </p:nvPicPr>
        <p:blipFill>
          <a:blip r:embed="rId4"/>
          <a:stretch>
            <a:fillRect/>
          </a:stretch>
        </p:blipFill>
        <p:spPr>
          <a:xfrm>
            <a:off x="10498051" y="278331"/>
            <a:ext cx="817289" cy="892941"/>
          </a:xfrm>
          <a:prstGeom prst="rect">
            <a:avLst/>
          </a:prstGeom>
        </p:spPr>
      </p:pic>
      <p:sp>
        <p:nvSpPr>
          <p:cNvPr id="4" name="TextBox 3">
            <a:extLst>
              <a:ext uri="{FF2B5EF4-FFF2-40B4-BE49-F238E27FC236}">
                <a16:creationId xmlns:a16="http://schemas.microsoft.com/office/drawing/2014/main" id="{B0C72420-4401-E35E-C7C3-8BE19DE94993}"/>
              </a:ext>
            </a:extLst>
          </p:cNvPr>
          <p:cNvSpPr txBox="1"/>
          <p:nvPr/>
        </p:nvSpPr>
        <p:spPr>
          <a:xfrm>
            <a:off x="841375" y="766659"/>
            <a:ext cx="9445625" cy="1305209"/>
          </a:xfrm>
          <a:prstGeom prst="rect">
            <a:avLst/>
          </a:prstGeom>
          <a:noFill/>
        </p:spPr>
        <p:txBody>
          <a:bodyPr wrap="square" lIns="0" tIns="0" rIns="0" bIns="0" rtlCol="0">
            <a:noAutofit/>
          </a:bodyPr>
          <a:lstStyle/>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Life insurance persistency in India refers to the percentage of policies and premiums remaining in force, reflecting the continuous payment of renewal premiums by policyholders without the policies lapsing, canceling or being surrendered. </a:t>
            </a:r>
            <a:r>
              <a:rPr lang="en-US" sz="1600" dirty="0">
                <a:latin typeface="Calibri" panose="020F0502020204030204" pitchFamily="34" charset="0"/>
                <a:ea typeface="Calibri" panose="020F0502020204030204" pitchFamily="34" charset="0"/>
                <a:cs typeface="Calibri" panose="020F0502020204030204" pitchFamily="34" charset="0"/>
              </a:rPr>
              <a:t>It is considered a vital indicator of policy and insurer performance.</a:t>
            </a:r>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7F8A7DC4-7787-3248-4ECD-60BA56CB3262}"/>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B30B0BF0-7979-AF1B-7876-9F64DC8F955E}"/>
              </a:ext>
            </a:extLst>
          </p:cNvPr>
          <p:cNvGrpSpPr/>
          <p:nvPr/>
        </p:nvGrpSpPr>
        <p:grpSpPr>
          <a:xfrm>
            <a:off x="841375" y="2256320"/>
            <a:ext cx="5618162" cy="4535492"/>
            <a:chOff x="883920" y="2283769"/>
            <a:chExt cx="5107337" cy="4535492"/>
          </a:xfrm>
        </p:grpSpPr>
        <p:sp>
          <p:nvSpPr>
            <p:cNvPr id="24" name="TextBox 23">
              <a:extLst>
                <a:ext uri="{FF2B5EF4-FFF2-40B4-BE49-F238E27FC236}">
                  <a16:creationId xmlns:a16="http://schemas.microsoft.com/office/drawing/2014/main" id="{CB747CA3-65E2-16C2-2D52-6A280E9D3C70}"/>
                </a:ext>
              </a:extLst>
            </p:cNvPr>
            <p:cNvSpPr txBox="1"/>
            <p:nvPr/>
          </p:nvSpPr>
          <p:spPr>
            <a:xfrm>
              <a:off x="883920" y="2283769"/>
              <a:ext cx="5100191" cy="1138773"/>
            </a:xfrm>
            <a:prstGeom prst="rect">
              <a:avLst/>
            </a:prstGeom>
            <a:noFill/>
          </p:spPr>
          <p:txBody>
            <a:bodyPr wrap="square" lIns="0" tIns="0" rIns="0" bIns="0"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Measurement</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The persistency ratio is typically measured at various intervals of 13</a:t>
              </a:r>
              <a:r>
                <a:rPr lang="en-US" sz="1200" baseline="30000" dirty="0">
                  <a:latin typeface="Calibri" panose="020F0502020204030204" pitchFamily="34" charset="0"/>
                  <a:ea typeface="Calibri" panose="020F0502020204030204" pitchFamily="34" charset="0"/>
                  <a:cs typeface="Calibri" panose="020F0502020204030204" pitchFamily="34" charset="0"/>
                </a:rPr>
                <a:t>th</a:t>
              </a:r>
              <a:r>
                <a:rPr lang="en-US" sz="1200" dirty="0">
                  <a:latin typeface="Calibri" panose="020F0502020204030204" pitchFamily="34" charset="0"/>
                  <a:ea typeface="Calibri" panose="020F0502020204030204" pitchFamily="34" charset="0"/>
                  <a:cs typeface="Calibri" panose="020F0502020204030204" pitchFamily="34" charset="0"/>
                </a:rPr>
                <a:t>, 25</a:t>
              </a:r>
              <a:r>
                <a:rPr lang="en-US" sz="1200" baseline="30000" dirty="0">
                  <a:latin typeface="Calibri" panose="020F0502020204030204" pitchFamily="34" charset="0"/>
                  <a:ea typeface="Calibri" panose="020F0502020204030204" pitchFamily="34" charset="0"/>
                  <a:cs typeface="Calibri" panose="020F0502020204030204" pitchFamily="34" charset="0"/>
                </a:rPr>
                <a:t>th</a:t>
              </a:r>
              <a:r>
                <a:rPr lang="en-US" sz="1200" dirty="0">
                  <a:latin typeface="Calibri" panose="020F0502020204030204" pitchFamily="34" charset="0"/>
                  <a:ea typeface="Calibri" panose="020F0502020204030204" pitchFamily="34" charset="0"/>
                  <a:cs typeface="Calibri" panose="020F0502020204030204" pitchFamily="34" charset="0"/>
                </a:rPr>
                <a:t>, 37</a:t>
              </a:r>
              <a:r>
                <a:rPr lang="en-US" sz="1200" baseline="30000" dirty="0">
                  <a:latin typeface="Calibri" panose="020F0502020204030204" pitchFamily="34" charset="0"/>
                  <a:ea typeface="Calibri" panose="020F0502020204030204" pitchFamily="34" charset="0"/>
                  <a:cs typeface="Calibri" panose="020F0502020204030204" pitchFamily="34" charset="0"/>
                </a:rPr>
                <a:t>th</a:t>
              </a:r>
              <a:r>
                <a:rPr lang="en-US" sz="1200" dirty="0">
                  <a:latin typeface="Calibri" panose="020F0502020204030204" pitchFamily="34" charset="0"/>
                  <a:ea typeface="Calibri" panose="020F0502020204030204" pitchFamily="34" charset="0"/>
                  <a:cs typeface="Calibri" panose="020F0502020204030204" pitchFamily="34" charset="0"/>
                </a:rPr>
                <a:t>, 49</a:t>
              </a:r>
              <a:r>
                <a:rPr lang="en-US" sz="1200" baseline="30000" dirty="0">
                  <a:latin typeface="Calibri" panose="020F0502020204030204" pitchFamily="34" charset="0"/>
                  <a:ea typeface="Calibri" panose="020F0502020204030204" pitchFamily="34" charset="0"/>
                  <a:cs typeface="Calibri" panose="020F0502020204030204" pitchFamily="34" charset="0"/>
                </a:rPr>
                <a:t>th</a:t>
              </a:r>
              <a:r>
                <a:rPr lang="en-US" sz="1200" dirty="0">
                  <a:latin typeface="Calibri" panose="020F0502020204030204" pitchFamily="34" charset="0"/>
                  <a:ea typeface="Calibri" panose="020F0502020204030204" pitchFamily="34" charset="0"/>
                  <a:cs typeface="Calibri" panose="020F0502020204030204" pitchFamily="34" charset="0"/>
                </a:rPr>
                <a:t>, and 61</a:t>
              </a:r>
              <a:r>
                <a:rPr lang="en-US" sz="1200" baseline="30000" dirty="0">
                  <a:latin typeface="Calibri" panose="020F0502020204030204" pitchFamily="34" charset="0"/>
                  <a:ea typeface="Calibri" panose="020F0502020204030204" pitchFamily="34" charset="0"/>
                  <a:cs typeface="Calibri" panose="020F0502020204030204" pitchFamily="34" charset="0"/>
                </a:rPr>
                <a:t>st</a:t>
              </a:r>
              <a:r>
                <a:rPr lang="en-US" sz="1200" dirty="0">
                  <a:latin typeface="Calibri" panose="020F0502020204030204" pitchFamily="34" charset="0"/>
                  <a:ea typeface="Calibri" panose="020F0502020204030204" pitchFamily="34" charset="0"/>
                  <a:cs typeface="Calibri" panose="020F0502020204030204" pitchFamily="34" charset="0"/>
                </a:rPr>
                <a:t> months. </a:t>
              </a:r>
            </a:p>
            <a:p>
              <a:pPr marL="171450" indent="-171450" algn="jus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13</a:t>
              </a:r>
              <a:r>
                <a:rPr lang="en-US" sz="1200" baseline="30000" dirty="0">
                  <a:latin typeface="Calibri" panose="020F0502020204030204" pitchFamily="34" charset="0"/>
                  <a:ea typeface="Calibri" panose="020F0502020204030204" pitchFamily="34" charset="0"/>
                  <a:cs typeface="Calibri" panose="020F0502020204030204" pitchFamily="34" charset="0"/>
                </a:rPr>
                <a:t>th</a:t>
              </a:r>
              <a:r>
                <a:rPr lang="en-US" sz="1200" dirty="0">
                  <a:latin typeface="Calibri" panose="020F0502020204030204" pitchFamily="34" charset="0"/>
                  <a:ea typeface="Calibri" panose="020F0502020204030204" pitchFamily="34" charset="0"/>
                  <a:cs typeface="Calibri" panose="020F0502020204030204" pitchFamily="34" charset="0"/>
                </a:rPr>
                <a:t> month indicator satisfaction and the </a:t>
              </a:r>
            </a:p>
            <a:p>
              <a:pPr marL="171450" indent="-171450" algn="jus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61</a:t>
              </a:r>
              <a:r>
                <a:rPr lang="en-US" sz="1200" baseline="30000" dirty="0">
                  <a:latin typeface="Calibri" panose="020F0502020204030204" pitchFamily="34" charset="0"/>
                  <a:ea typeface="Calibri" panose="020F0502020204030204" pitchFamily="34" charset="0"/>
                  <a:cs typeface="Calibri" panose="020F0502020204030204" pitchFamily="34" charset="0"/>
                </a:rPr>
                <a:t>st</a:t>
              </a:r>
              <a:r>
                <a:rPr lang="en-US" sz="1200" dirty="0">
                  <a:latin typeface="Calibri" panose="020F0502020204030204" pitchFamily="34" charset="0"/>
                  <a:ea typeface="Calibri" panose="020F0502020204030204" pitchFamily="34" charset="0"/>
                  <a:cs typeface="Calibri" panose="020F0502020204030204" pitchFamily="34" charset="0"/>
                </a:rPr>
                <a:t>  month indicator for long-term loyalty.</a:t>
              </a:r>
            </a:p>
          </p:txBody>
        </p:sp>
        <p:sp>
          <p:nvSpPr>
            <p:cNvPr id="25" name="TextBox 24">
              <a:extLst>
                <a:ext uri="{FF2B5EF4-FFF2-40B4-BE49-F238E27FC236}">
                  <a16:creationId xmlns:a16="http://schemas.microsoft.com/office/drawing/2014/main" id="{E15C6009-3373-2EB2-8666-862F5A4277C4}"/>
                </a:ext>
              </a:extLst>
            </p:cNvPr>
            <p:cNvSpPr txBox="1"/>
            <p:nvPr/>
          </p:nvSpPr>
          <p:spPr>
            <a:xfrm>
              <a:off x="891066" y="3618385"/>
              <a:ext cx="5100191" cy="3200876"/>
            </a:xfrm>
            <a:prstGeom prst="rect">
              <a:avLst/>
            </a:prstGeom>
            <a:noFill/>
          </p:spPr>
          <p:txBody>
            <a:bodyPr wrap="square" lIns="0" tIns="0" rIns="0" bIns="0"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Recent Improvements</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The industry has recently shown a positive trajectory. </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Aggregate data for six leading players (Bajaj Allianz Life, HDFC Life, ICICI Pru Life, LIC, SBI Life, and TATA AIG Life) demonstrates a </a:t>
              </a: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consistent improvement across various durations between 2019-20 and 2023-24</a:t>
              </a:r>
              <a:r>
                <a:rPr lang="en-US" sz="1400" dirty="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q"/>
              </a:pP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13-Month (one-year) persistency: Increased significantly for the six leading players from 71.04% in 2019-20 to 79.36% in 2023-24</a:t>
              </a:r>
              <a:r>
                <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suggesting insurers are becoming more effective in ensuring customers renew their policies after the crucial first year. </a:t>
              </a:r>
              <a:r>
                <a:rPr lang="en-US" sz="1400" dirty="0">
                  <a:solidFill>
                    <a:schemeClr val="accent5"/>
                  </a:solidFill>
                  <a:latin typeface="Calibri" panose="020F0502020204030204" pitchFamily="34" charset="0"/>
                  <a:ea typeface="Calibri" panose="020F0502020204030204" pitchFamily="34" charset="0"/>
                  <a:cs typeface="Calibri" panose="020F0502020204030204" pitchFamily="34" charset="0"/>
                </a:rPr>
                <a:t>Regulator (IRDAI) targeting 90%.</a:t>
              </a:r>
            </a:p>
            <a:p>
              <a:pPr marL="628650" lvl="1" indent="-171450" algn="just">
                <a:buFont typeface="Wingdings" panose="05000000000000000000" pitchFamily="2" charset="2"/>
                <a:buChar char="q"/>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q"/>
              </a:pP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61-Month (five-year) persistency: Crossed the 50% milestone, rising from 43.80% in 2019-20 to 51.12% in 2023-24</a:t>
              </a:r>
              <a:r>
                <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indicating better long-term retention. </a:t>
              </a:r>
              <a:r>
                <a:rPr lang="en-US" sz="1400" dirty="0">
                  <a:solidFill>
                    <a:schemeClr val="accent5"/>
                  </a:solidFill>
                  <a:latin typeface="Calibri" panose="020F0502020204030204" pitchFamily="34" charset="0"/>
                  <a:ea typeface="Calibri" panose="020F0502020204030204" pitchFamily="34" charset="0"/>
                  <a:cs typeface="Calibri" panose="020F0502020204030204" pitchFamily="34" charset="0"/>
                </a:rPr>
                <a:t>Regulator (IRDAI) targeting 65%.</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51A30184-0B89-195E-D7DB-B17800E2172D}"/>
              </a:ext>
            </a:extLst>
          </p:cNvPr>
          <p:cNvSpPr txBox="1"/>
          <p:nvPr/>
        </p:nvSpPr>
        <p:spPr>
          <a:xfrm>
            <a:off x="7282081" y="2380714"/>
            <a:ext cx="4257878" cy="3508653"/>
          </a:xfrm>
          <a:prstGeom prst="rect">
            <a:avLst/>
          </a:prstGeom>
          <a:noFill/>
        </p:spPr>
        <p:txBody>
          <a:bodyPr wrap="square" lIns="0" tIns="0" rIns="0" bIns="0"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Key factors contributing to low persistency include:</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Mis-selling and Unsuitable Sales Practices</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Financial Constraints and Economic Environment </a:t>
            </a:r>
            <a:r>
              <a:rPr lang="en-US" sz="1200" dirty="0">
                <a:latin typeface="Calibri" panose="020F0502020204030204" pitchFamily="34" charset="0"/>
                <a:ea typeface="Calibri" panose="020F0502020204030204" pitchFamily="34" charset="0"/>
                <a:cs typeface="Calibri" panose="020F0502020204030204" pitchFamily="34" charset="0"/>
              </a:rPr>
              <a:t>e.g. job loss, salary cuts, financial distress, increased inflation.</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Agent Attrition and Service Issues </a:t>
            </a:r>
            <a:r>
              <a:rPr lang="en-US" sz="1200" dirty="0">
                <a:latin typeface="Calibri" panose="020F0502020204030204" pitchFamily="34" charset="0"/>
                <a:ea typeface="Calibri" panose="020F0502020204030204" pitchFamily="34" charset="0"/>
                <a:cs typeface="Calibri" panose="020F0502020204030204" pitchFamily="34" charset="0"/>
              </a:rPr>
              <a:t>e.g. managing "orphan policies“.</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Product Design and Performance </a:t>
            </a:r>
            <a:r>
              <a:rPr lang="en-US" sz="1200" dirty="0">
                <a:latin typeface="Calibri" panose="020F0502020204030204" pitchFamily="34" charset="0"/>
                <a:ea typeface="Calibri" panose="020F0502020204030204" pitchFamily="34" charset="0"/>
                <a:cs typeface="Calibri" panose="020F0502020204030204" pitchFamily="34" charset="0"/>
              </a:rPr>
              <a:t>– policyholders lapse if they deem the product is unsatisfactory (e.g., bonus rates or fund value not accumulating as expected), or if they perceive the product as irrelevant or unsuited to their long-term needs.</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Distribution Channel </a:t>
            </a:r>
            <a:r>
              <a:rPr lang="en-US" sz="1200" dirty="0">
                <a:latin typeface="Calibri" panose="020F0502020204030204" pitchFamily="34" charset="0"/>
                <a:ea typeface="Calibri" panose="020F0502020204030204" pitchFamily="34" charset="0"/>
                <a:cs typeface="Calibri" panose="020F0502020204030204" pitchFamily="34" charset="0"/>
              </a:rPr>
              <a:t>- persistency rates can be channel-specific.</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B0709D4D-358B-1949-FF13-B751D0094628}"/>
              </a:ext>
            </a:extLst>
          </p:cNvPr>
          <p:cNvCxnSpPr>
            <a:cxnSpLocks/>
          </p:cNvCxnSpPr>
          <p:nvPr/>
        </p:nvCxnSpPr>
        <p:spPr>
          <a:xfrm>
            <a:off x="849236" y="3524748"/>
            <a:ext cx="5732145" cy="0"/>
          </a:xfrm>
          <a:prstGeom prst="line">
            <a:avLst/>
          </a:prstGeom>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0E0B5FC9-2E54-781B-4745-A9F79F9BF5B8}"/>
              </a:ext>
            </a:extLst>
          </p:cNvPr>
          <p:cNvCxnSpPr>
            <a:cxnSpLocks/>
          </p:cNvCxnSpPr>
          <p:nvPr/>
        </p:nvCxnSpPr>
        <p:spPr>
          <a:xfrm>
            <a:off x="6918960" y="2380714"/>
            <a:ext cx="0" cy="4388711"/>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509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42F08E-F7D7-AD61-CDD3-2CDB7F15C7F1}"/>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12DC42B2-D86F-9DD6-EFEF-D626800CE5AB}"/>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A37BD322-ED84-C43A-343C-49CBB94BF60B}"/>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Impact of Disclosure </a:t>
            </a:r>
          </a:p>
        </p:txBody>
      </p:sp>
      <p:pic>
        <p:nvPicPr>
          <p:cNvPr id="7" name="Picture 6">
            <a:extLst>
              <a:ext uri="{FF2B5EF4-FFF2-40B4-BE49-F238E27FC236}">
                <a16:creationId xmlns:a16="http://schemas.microsoft.com/office/drawing/2014/main" id="{E00827EE-9653-7857-ECF8-6B12D2BC8E2A}"/>
              </a:ext>
            </a:extLst>
          </p:cNvPr>
          <p:cNvPicPr>
            <a:picLocks noChangeAspect="1"/>
          </p:cNvPicPr>
          <p:nvPr/>
        </p:nvPicPr>
        <p:blipFill>
          <a:blip r:embed="rId4"/>
          <a:stretch>
            <a:fillRect/>
          </a:stretch>
        </p:blipFill>
        <p:spPr>
          <a:xfrm>
            <a:off x="10498051" y="278331"/>
            <a:ext cx="817289" cy="892941"/>
          </a:xfrm>
          <a:prstGeom prst="rect">
            <a:avLst/>
          </a:prstGeom>
        </p:spPr>
      </p:pic>
      <p:sp>
        <p:nvSpPr>
          <p:cNvPr id="4" name="TextBox 3">
            <a:extLst>
              <a:ext uri="{FF2B5EF4-FFF2-40B4-BE49-F238E27FC236}">
                <a16:creationId xmlns:a16="http://schemas.microsoft.com/office/drawing/2014/main" id="{FCC8F109-9567-652F-16DC-92A097E0FC53}"/>
              </a:ext>
            </a:extLst>
          </p:cNvPr>
          <p:cNvSpPr txBox="1"/>
          <p:nvPr/>
        </p:nvSpPr>
        <p:spPr>
          <a:xfrm>
            <a:off x="763333" y="1171272"/>
            <a:ext cx="2778213" cy="2659048"/>
          </a:xfrm>
          <a:prstGeom prst="rect">
            <a:avLst/>
          </a:prstGeom>
          <a:noFill/>
        </p:spPr>
        <p:txBody>
          <a:bodyPr wrap="square" lIns="0" tIns="0" rIns="0" bIns="0" rtlCol="0">
            <a:noAutofit/>
          </a:bodyPr>
          <a:lstStyle/>
          <a:p>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The disclosure of persistency ratios in the Indian life insurance market plays a mandatory, dual role, serving both regulatory enforcement and as a key metric for corporate governance and market transparency.</a:t>
            </a:r>
          </a:p>
        </p:txBody>
      </p:sp>
      <p:cxnSp>
        <p:nvCxnSpPr>
          <p:cNvPr id="5" name="Straight Connector 4">
            <a:extLst>
              <a:ext uri="{FF2B5EF4-FFF2-40B4-BE49-F238E27FC236}">
                <a16:creationId xmlns:a16="http://schemas.microsoft.com/office/drawing/2014/main" id="{3D1AA71E-825E-172F-12D0-AB41ECE6BCAD}"/>
              </a:ext>
            </a:extLst>
          </p:cNvPr>
          <p:cNvCxnSpPr>
            <a:cxnSpLocks/>
          </p:cNvCxnSpPr>
          <p:nvPr/>
        </p:nvCxnSpPr>
        <p:spPr>
          <a:xfrm>
            <a:off x="3931920" y="1171272"/>
            <a:ext cx="0" cy="5524168"/>
          </a:xfrm>
          <a:prstGeom prst="line">
            <a:avLst/>
          </a:prstGeom>
          <a:ln/>
        </p:spPr>
        <p:style>
          <a:lnRef idx="2">
            <a:schemeClr val="dk1"/>
          </a:lnRef>
          <a:fillRef idx="0">
            <a:schemeClr val="dk1"/>
          </a:fillRef>
          <a:effectRef idx="1">
            <a:schemeClr val="dk1"/>
          </a:effectRef>
          <a:fontRef idx="minor">
            <a:schemeClr val="tx1"/>
          </a:fontRef>
        </p:style>
      </p:cxnSp>
      <p:pic>
        <p:nvPicPr>
          <p:cNvPr id="1026" name="Picture 2">
            <a:extLst>
              <a:ext uri="{FF2B5EF4-FFF2-40B4-BE49-F238E27FC236}">
                <a16:creationId xmlns:a16="http://schemas.microsoft.com/office/drawing/2014/main" id="{41FAEBF0-5574-8422-3EB1-BC337992A1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381" y="1277023"/>
            <a:ext cx="7039720" cy="5302646"/>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70DBA57-7857-4DED-F061-74D108087E88}"/>
              </a:ext>
            </a:extLst>
          </p:cNvPr>
          <p:cNvSpPr txBox="1"/>
          <p:nvPr/>
        </p:nvSpPr>
        <p:spPr>
          <a:xfrm>
            <a:off x="763333" y="3643866"/>
            <a:ext cx="2778213" cy="2954655"/>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Persistency </a:t>
            </a:r>
            <a:r>
              <a:rPr lang="en-US" sz="1400" b="1" dirty="0">
                <a:latin typeface="Calibri" panose="020F0502020204030204" pitchFamily="34" charset="0"/>
                <a:ea typeface="Calibri" panose="020F0502020204030204" pitchFamily="34" charset="0"/>
                <a:cs typeface="Calibri" panose="020F0502020204030204" pitchFamily="34" charset="0"/>
              </a:rPr>
              <a:t>market disclosure acts as a publicly visible performance report card</a:t>
            </a:r>
            <a:r>
              <a:rPr lang="en-US" sz="14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The </a:t>
            </a:r>
            <a:r>
              <a:rPr lang="en-US" sz="1400" b="1" dirty="0">
                <a:latin typeface="Calibri" panose="020F0502020204030204" pitchFamily="34" charset="0"/>
                <a:ea typeface="Calibri" panose="020F0502020204030204" pitchFamily="34" charset="0"/>
                <a:cs typeface="Calibri" panose="020F0502020204030204" pitchFamily="34" charset="0"/>
              </a:rPr>
              <a:t>disclosure forces insurers to align their sales and service </a:t>
            </a:r>
            <a:r>
              <a:rPr lang="en-US" sz="1200" dirty="0">
                <a:latin typeface="Calibri" panose="020F0502020204030204" pitchFamily="34" charset="0"/>
                <a:ea typeface="Calibri" panose="020F0502020204030204" pitchFamily="34" charset="0"/>
                <a:cs typeface="Calibri" panose="020F0502020204030204" pitchFamily="34" charset="0"/>
              </a:rPr>
              <a:t>quality with long-term policy retention objectives to maintain credibility and financial stability.</a:t>
            </a:r>
          </a:p>
          <a:p>
            <a:pPr marL="285750" indent="-2857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Calibri" panose="020F0502020204030204" pitchFamily="34" charset="0"/>
              </a:rPr>
              <a:t>India’s market evidence shows strong correlation between persistency rates and solvency ratios</a:t>
            </a:r>
            <a:endParaRPr lang="en-GB"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04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29923A-FDB6-1109-D6AF-75D8BF0B2425}"/>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FA8C6DC5-F124-5C60-D6C5-DBAC72529AE3}"/>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388DF49B-76FD-47D6-92E8-4E6A7E036846}"/>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Impact of Disclosure </a:t>
            </a:r>
          </a:p>
        </p:txBody>
      </p:sp>
      <p:pic>
        <p:nvPicPr>
          <p:cNvPr id="7" name="Picture 6">
            <a:extLst>
              <a:ext uri="{FF2B5EF4-FFF2-40B4-BE49-F238E27FC236}">
                <a16:creationId xmlns:a16="http://schemas.microsoft.com/office/drawing/2014/main" id="{7EFBE5C2-B878-A72F-E795-3191B0BCAB53}"/>
              </a:ext>
            </a:extLst>
          </p:cNvPr>
          <p:cNvPicPr>
            <a:picLocks noChangeAspect="1"/>
          </p:cNvPicPr>
          <p:nvPr/>
        </p:nvPicPr>
        <p:blipFill>
          <a:blip r:embed="rId4"/>
          <a:stretch>
            <a:fillRect/>
          </a:stretch>
        </p:blipFill>
        <p:spPr>
          <a:xfrm>
            <a:off x="10498051" y="278331"/>
            <a:ext cx="817289" cy="892941"/>
          </a:xfrm>
          <a:prstGeom prst="rect">
            <a:avLst/>
          </a:prstGeom>
        </p:spPr>
      </p:pic>
      <p:cxnSp>
        <p:nvCxnSpPr>
          <p:cNvPr id="28" name="Straight Connector 27">
            <a:extLst>
              <a:ext uri="{FF2B5EF4-FFF2-40B4-BE49-F238E27FC236}">
                <a16:creationId xmlns:a16="http://schemas.microsoft.com/office/drawing/2014/main" id="{A6D51673-4EFE-F6A9-75EC-73AD14677B38}"/>
              </a:ext>
            </a:extLst>
          </p:cNvPr>
          <p:cNvCxnSpPr>
            <a:cxnSpLocks/>
          </p:cNvCxnSpPr>
          <p:nvPr/>
        </p:nvCxnSpPr>
        <p:spPr>
          <a:xfrm>
            <a:off x="786447" y="1409664"/>
            <a:ext cx="10564177"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a:extLst>
              <a:ext uri="{FF2B5EF4-FFF2-40B4-BE49-F238E27FC236}">
                <a16:creationId xmlns:a16="http://schemas.microsoft.com/office/drawing/2014/main" id="{A1F277B3-2387-64E4-62B1-7C26F53B9361}"/>
              </a:ext>
            </a:extLst>
          </p:cNvPr>
          <p:cNvCxnSpPr>
            <a:cxnSpLocks/>
          </p:cNvCxnSpPr>
          <p:nvPr/>
        </p:nvCxnSpPr>
        <p:spPr>
          <a:xfrm>
            <a:off x="765175" y="2394069"/>
            <a:ext cx="10585450"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sp>
        <p:nvSpPr>
          <p:cNvPr id="30" name="TextBox 29">
            <a:extLst>
              <a:ext uri="{FF2B5EF4-FFF2-40B4-BE49-F238E27FC236}">
                <a16:creationId xmlns:a16="http://schemas.microsoft.com/office/drawing/2014/main" id="{A90EC196-91DB-1FD3-7012-707713A051D9}"/>
              </a:ext>
            </a:extLst>
          </p:cNvPr>
          <p:cNvSpPr txBox="1"/>
          <p:nvPr/>
        </p:nvSpPr>
        <p:spPr>
          <a:xfrm>
            <a:off x="786447" y="1526342"/>
            <a:ext cx="2443422" cy="492443"/>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Regulatory Mandate and </a:t>
            </a:r>
            <a:r>
              <a:rPr lang="en-ZA" sz="1600" b="1" noProof="0" dirty="0">
                <a:latin typeface="Calibri" panose="020F0502020204030204" pitchFamily="34" charset="0"/>
                <a:ea typeface="Calibri" panose="020F0502020204030204" pitchFamily="34" charset="0"/>
                <a:cs typeface="Calibri" panose="020F0502020204030204" pitchFamily="34" charset="0"/>
              </a:rPr>
              <a:t>Standardisation</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4373DAEA-F3C1-210D-0FE0-1D2FDD141261}"/>
              </a:ext>
            </a:extLst>
          </p:cNvPr>
          <p:cNvSpPr txBox="1"/>
          <p:nvPr/>
        </p:nvSpPr>
        <p:spPr>
          <a:xfrm>
            <a:off x="3480666" y="1526342"/>
            <a:ext cx="2422149" cy="738664"/>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Impact on Corporate Governance and Accountability</a:t>
            </a:r>
          </a:p>
        </p:txBody>
      </p:sp>
      <p:sp>
        <p:nvSpPr>
          <p:cNvPr id="32" name="TextBox 31">
            <a:extLst>
              <a:ext uri="{FF2B5EF4-FFF2-40B4-BE49-F238E27FC236}">
                <a16:creationId xmlns:a16="http://schemas.microsoft.com/office/drawing/2014/main" id="{BF4EE4A0-7159-0C08-8CF8-973ABBA72B16}"/>
              </a:ext>
            </a:extLst>
          </p:cNvPr>
          <p:cNvSpPr txBox="1"/>
          <p:nvPr/>
        </p:nvSpPr>
        <p:spPr>
          <a:xfrm>
            <a:off x="6153612" y="1531857"/>
            <a:ext cx="2422149" cy="738664"/>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Protection of Policyholders' Interests and Combating Mis-selling</a:t>
            </a:r>
          </a:p>
        </p:txBody>
      </p:sp>
      <p:sp>
        <p:nvSpPr>
          <p:cNvPr id="33" name="TextBox 32">
            <a:extLst>
              <a:ext uri="{FF2B5EF4-FFF2-40B4-BE49-F238E27FC236}">
                <a16:creationId xmlns:a16="http://schemas.microsoft.com/office/drawing/2014/main" id="{1498E2EA-E0DE-C567-719B-BC04123CDB75}"/>
              </a:ext>
            </a:extLst>
          </p:cNvPr>
          <p:cNvSpPr txBox="1"/>
          <p:nvPr/>
        </p:nvSpPr>
        <p:spPr>
          <a:xfrm>
            <a:off x="8847832" y="1526342"/>
            <a:ext cx="2513428" cy="738664"/>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Impact on Market Transparency and Benchmarking</a:t>
            </a:r>
          </a:p>
        </p:txBody>
      </p:sp>
      <p:sp>
        <p:nvSpPr>
          <p:cNvPr id="34" name="TextBox 33">
            <a:extLst>
              <a:ext uri="{FF2B5EF4-FFF2-40B4-BE49-F238E27FC236}">
                <a16:creationId xmlns:a16="http://schemas.microsoft.com/office/drawing/2014/main" id="{FB46D351-8B1A-7F20-BB87-B4E9B872598F}"/>
              </a:ext>
            </a:extLst>
          </p:cNvPr>
          <p:cNvSpPr txBox="1"/>
          <p:nvPr/>
        </p:nvSpPr>
        <p:spPr>
          <a:xfrm>
            <a:off x="765175" y="2592935"/>
            <a:ext cx="2422149" cy="1354217"/>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Measurement Metrics</a:t>
            </a:r>
          </a:p>
          <a:p>
            <a:pPr algn="just"/>
            <a:endParaRPr lang="en-US" sz="1100" b="1"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Persistency ratios are officially measured by the regulator in terms of the number of policies in force after stipulated periods. These intervals are consistently set at the end of the 13th, 25th, 37th, 49th, and 61st months.</a:t>
            </a:r>
          </a:p>
        </p:txBody>
      </p:sp>
      <p:sp>
        <p:nvSpPr>
          <p:cNvPr id="35" name="TextBox 34">
            <a:extLst>
              <a:ext uri="{FF2B5EF4-FFF2-40B4-BE49-F238E27FC236}">
                <a16:creationId xmlns:a16="http://schemas.microsoft.com/office/drawing/2014/main" id="{5A5B2262-011C-4960-2AD9-00B2A8D0605B}"/>
              </a:ext>
            </a:extLst>
          </p:cNvPr>
          <p:cNvSpPr txBox="1"/>
          <p:nvPr/>
        </p:nvSpPr>
        <p:spPr>
          <a:xfrm>
            <a:off x="3459394" y="2592935"/>
            <a:ext cx="2422149" cy="1184940"/>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Key Profitability Metric</a:t>
            </a:r>
          </a:p>
          <a:p>
            <a:pPr algn="just"/>
            <a:endParaRPr lang="en-US" sz="11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Mandating persistency disclosure highlights the importance of enabling insurers to recoup the substantial upfront acquisition costs incurred when a policy is sold.</a:t>
            </a:r>
          </a:p>
        </p:txBody>
      </p:sp>
      <p:sp>
        <p:nvSpPr>
          <p:cNvPr id="36" name="TextBox 35">
            <a:extLst>
              <a:ext uri="{FF2B5EF4-FFF2-40B4-BE49-F238E27FC236}">
                <a16:creationId xmlns:a16="http://schemas.microsoft.com/office/drawing/2014/main" id="{E6B13F80-0C56-A5EE-0925-D840CFB27A78}"/>
              </a:ext>
            </a:extLst>
          </p:cNvPr>
          <p:cNvSpPr txBox="1"/>
          <p:nvPr/>
        </p:nvSpPr>
        <p:spPr>
          <a:xfrm>
            <a:off x="6153612" y="2592935"/>
            <a:ext cx="2422149" cy="1354217"/>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Mis-selling &amp; Poor Product Design Indicator</a:t>
            </a:r>
          </a:p>
          <a:p>
            <a:pPr algn="just"/>
            <a:endParaRPr lang="en-US" sz="11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Persistency disclosures can draw attention to poor quality of the original sale, signaling areas where sales practices and customer education need improvement. Could also signal product design issues.</a:t>
            </a:r>
          </a:p>
        </p:txBody>
      </p:sp>
      <p:sp>
        <p:nvSpPr>
          <p:cNvPr id="37" name="TextBox 36">
            <a:extLst>
              <a:ext uri="{FF2B5EF4-FFF2-40B4-BE49-F238E27FC236}">
                <a16:creationId xmlns:a16="http://schemas.microsoft.com/office/drawing/2014/main" id="{389BE693-9A1C-A06A-E7F5-AFF5B2BFF8CA}"/>
              </a:ext>
            </a:extLst>
          </p:cNvPr>
          <p:cNvSpPr txBox="1"/>
          <p:nvPr/>
        </p:nvSpPr>
        <p:spPr>
          <a:xfrm>
            <a:off x="8847831" y="2592935"/>
            <a:ext cx="2422149" cy="1015663"/>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Benchmarking Performance</a:t>
            </a:r>
          </a:p>
          <a:p>
            <a:pPr algn="just"/>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Industry analysts and stakeholders can benchmark the performance of individual insurers and the sector as a whole against global standards.</a:t>
            </a:r>
          </a:p>
        </p:txBody>
      </p:sp>
      <p:sp>
        <p:nvSpPr>
          <p:cNvPr id="38" name="TextBox 37">
            <a:extLst>
              <a:ext uri="{FF2B5EF4-FFF2-40B4-BE49-F238E27FC236}">
                <a16:creationId xmlns:a16="http://schemas.microsoft.com/office/drawing/2014/main" id="{479D9643-A970-CDCA-8658-B79543610B38}"/>
              </a:ext>
            </a:extLst>
          </p:cNvPr>
          <p:cNvSpPr txBox="1"/>
          <p:nvPr/>
        </p:nvSpPr>
        <p:spPr>
          <a:xfrm>
            <a:off x="765175" y="4328384"/>
            <a:ext cx="2422149" cy="1015663"/>
          </a:xfrm>
          <a:prstGeom prst="rect">
            <a:avLst/>
          </a:prstGeom>
          <a:noFill/>
        </p:spPr>
        <p:txBody>
          <a:bodyPr wrap="square" lIns="0" tIns="0" rIns="0" bIns="0" rtlCol="0">
            <a:spAutoFit/>
          </a:bodyPr>
          <a:lstStyle/>
          <a:p>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Standardisation of Reporting</a:t>
            </a:r>
          </a:p>
          <a:p>
            <a:endParaRPr lang="en-US" sz="11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Regulator has provided a standard formula to be followed by all life insurers to remove ambiguities in reporting persistency across the industry. </a:t>
            </a:r>
          </a:p>
        </p:txBody>
      </p:sp>
      <p:sp>
        <p:nvSpPr>
          <p:cNvPr id="39" name="TextBox 38">
            <a:extLst>
              <a:ext uri="{FF2B5EF4-FFF2-40B4-BE49-F238E27FC236}">
                <a16:creationId xmlns:a16="http://schemas.microsoft.com/office/drawing/2014/main" id="{EF111E17-B747-7263-DD57-A4427568C268}"/>
              </a:ext>
            </a:extLst>
          </p:cNvPr>
          <p:cNvSpPr txBox="1"/>
          <p:nvPr/>
        </p:nvSpPr>
        <p:spPr>
          <a:xfrm>
            <a:off x="3459394" y="4328384"/>
            <a:ext cx="2422149" cy="1692771"/>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Board Oversight</a:t>
            </a:r>
          </a:p>
          <a:p>
            <a:pPr algn="just"/>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The disclosure requirement falls under the overall governance framework mandated by IRDAI's Corporate Governance Guidelines for Insurers. The Board of Directors must ensure that information related to key operating ratios, including the persistency ratio, is disclosed in the annual accounts.</a:t>
            </a:r>
          </a:p>
        </p:txBody>
      </p:sp>
      <p:sp>
        <p:nvSpPr>
          <p:cNvPr id="40" name="TextBox 39">
            <a:extLst>
              <a:ext uri="{FF2B5EF4-FFF2-40B4-BE49-F238E27FC236}">
                <a16:creationId xmlns:a16="http://schemas.microsoft.com/office/drawing/2014/main" id="{55288185-829F-50A0-66AC-E3251B371AD8}"/>
              </a:ext>
            </a:extLst>
          </p:cNvPr>
          <p:cNvSpPr txBox="1"/>
          <p:nvPr/>
        </p:nvSpPr>
        <p:spPr>
          <a:xfrm>
            <a:off x="6153612" y="4328384"/>
            <a:ext cx="2422149" cy="846386"/>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Consumer Awareness</a:t>
            </a:r>
          </a:p>
          <a:p>
            <a:pPr algn="just"/>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Public disclosures encourages consumers to choose insurers with higher retention rates, promoting healthier competition.</a:t>
            </a:r>
          </a:p>
        </p:txBody>
      </p:sp>
      <p:sp>
        <p:nvSpPr>
          <p:cNvPr id="41" name="TextBox 40">
            <a:extLst>
              <a:ext uri="{FF2B5EF4-FFF2-40B4-BE49-F238E27FC236}">
                <a16:creationId xmlns:a16="http://schemas.microsoft.com/office/drawing/2014/main" id="{5A04ED91-6B21-F249-A017-D6108302739E}"/>
              </a:ext>
            </a:extLst>
          </p:cNvPr>
          <p:cNvSpPr txBox="1"/>
          <p:nvPr/>
        </p:nvSpPr>
        <p:spPr>
          <a:xfrm>
            <a:off x="8847831" y="4328384"/>
            <a:ext cx="2422149" cy="1184940"/>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Industry Focus</a:t>
            </a:r>
          </a:p>
          <a:p>
            <a:pPr algn="just"/>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The visibility of persistency trends provides empirical evidence of positive trajectory and encourages further efforts to address the persistent challenge of early lapses. </a:t>
            </a:r>
          </a:p>
        </p:txBody>
      </p:sp>
      <p:cxnSp>
        <p:nvCxnSpPr>
          <p:cNvPr id="42" name="Straight Connector 41">
            <a:extLst>
              <a:ext uri="{FF2B5EF4-FFF2-40B4-BE49-F238E27FC236}">
                <a16:creationId xmlns:a16="http://schemas.microsoft.com/office/drawing/2014/main" id="{EE94C7EF-3B52-708C-1826-E888A25CCF1B}"/>
              </a:ext>
            </a:extLst>
          </p:cNvPr>
          <p:cNvCxnSpPr>
            <a:cxnSpLocks/>
          </p:cNvCxnSpPr>
          <p:nvPr/>
        </p:nvCxnSpPr>
        <p:spPr>
          <a:xfrm>
            <a:off x="765175" y="4132096"/>
            <a:ext cx="10585450"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17756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1220C2-94B1-EE43-B9BF-7518A849BAA2}"/>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5E0C1DF3-73FF-4542-F0D8-DFCABB36EE0E}"/>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1E42FC0D-603B-0E81-586E-821533B394E2}"/>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Impact of Disclosure </a:t>
            </a:r>
          </a:p>
        </p:txBody>
      </p:sp>
      <p:pic>
        <p:nvPicPr>
          <p:cNvPr id="7" name="Picture 6">
            <a:extLst>
              <a:ext uri="{FF2B5EF4-FFF2-40B4-BE49-F238E27FC236}">
                <a16:creationId xmlns:a16="http://schemas.microsoft.com/office/drawing/2014/main" id="{8ADA9234-A2A8-E901-465A-B780C8681385}"/>
              </a:ext>
            </a:extLst>
          </p:cNvPr>
          <p:cNvPicPr>
            <a:picLocks noChangeAspect="1"/>
          </p:cNvPicPr>
          <p:nvPr/>
        </p:nvPicPr>
        <p:blipFill>
          <a:blip r:embed="rId4"/>
          <a:stretch>
            <a:fillRect/>
          </a:stretch>
        </p:blipFill>
        <p:spPr>
          <a:xfrm>
            <a:off x="10498051" y="278331"/>
            <a:ext cx="817289" cy="892941"/>
          </a:xfrm>
          <a:prstGeom prst="rect">
            <a:avLst/>
          </a:prstGeom>
        </p:spPr>
      </p:pic>
      <p:cxnSp>
        <p:nvCxnSpPr>
          <p:cNvPr id="28" name="Straight Connector 27">
            <a:extLst>
              <a:ext uri="{FF2B5EF4-FFF2-40B4-BE49-F238E27FC236}">
                <a16:creationId xmlns:a16="http://schemas.microsoft.com/office/drawing/2014/main" id="{55978A76-1926-8DE2-33EB-A4785CA60513}"/>
              </a:ext>
            </a:extLst>
          </p:cNvPr>
          <p:cNvCxnSpPr>
            <a:cxnSpLocks/>
          </p:cNvCxnSpPr>
          <p:nvPr/>
        </p:nvCxnSpPr>
        <p:spPr>
          <a:xfrm>
            <a:off x="786447" y="1409664"/>
            <a:ext cx="10564177"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a:extLst>
              <a:ext uri="{FF2B5EF4-FFF2-40B4-BE49-F238E27FC236}">
                <a16:creationId xmlns:a16="http://schemas.microsoft.com/office/drawing/2014/main" id="{BEC855C8-E274-279A-E29C-0DC403E5EF48}"/>
              </a:ext>
            </a:extLst>
          </p:cNvPr>
          <p:cNvCxnSpPr>
            <a:cxnSpLocks/>
          </p:cNvCxnSpPr>
          <p:nvPr/>
        </p:nvCxnSpPr>
        <p:spPr>
          <a:xfrm>
            <a:off x="765175" y="2394069"/>
            <a:ext cx="10585450"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sp>
        <p:nvSpPr>
          <p:cNvPr id="31" name="TextBox 30">
            <a:extLst>
              <a:ext uri="{FF2B5EF4-FFF2-40B4-BE49-F238E27FC236}">
                <a16:creationId xmlns:a16="http://schemas.microsoft.com/office/drawing/2014/main" id="{11D17BD5-86F8-CCB6-FBE6-4D07C269F4D4}"/>
              </a:ext>
            </a:extLst>
          </p:cNvPr>
          <p:cNvSpPr txBox="1"/>
          <p:nvPr/>
        </p:nvSpPr>
        <p:spPr>
          <a:xfrm>
            <a:off x="3480666" y="1526342"/>
            <a:ext cx="2422149" cy="738664"/>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Impact on Corporate Governance and Accountability</a:t>
            </a:r>
          </a:p>
        </p:txBody>
      </p:sp>
      <p:sp>
        <p:nvSpPr>
          <p:cNvPr id="32" name="TextBox 31">
            <a:extLst>
              <a:ext uri="{FF2B5EF4-FFF2-40B4-BE49-F238E27FC236}">
                <a16:creationId xmlns:a16="http://schemas.microsoft.com/office/drawing/2014/main" id="{79CD5ABC-120A-225C-BDB0-5CB314CD77EA}"/>
              </a:ext>
            </a:extLst>
          </p:cNvPr>
          <p:cNvSpPr txBox="1"/>
          <p:nvPr/>
        </p:nvSpPr>
        <p:spPr>
          <a:xfrm>
            <a:off x="6153612" y="1531857"/>
            <a:ext cx="2422149" cy="738664"/>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Protection of Policyholders' Interests and Combating Mis-selling</a:t>
            </a:r>
          </a:p>
        </p:txBody>
      </p:sp>
      <p:sp>
        <p:nvSpPr>
          <p:cNvPr id="33" name="TextBox 32">
            <a:extLst>
              <a:ext uri="{FF2B5EF4-FFF2-40B4-BE49-F238E27FC236}">
                <a16:creationId xmlns:a16="http://schemas.microsoft.com/office/drawing/2014/main" id="{F7ACDCF4-FF07-AD0C-1E44-F1B25F6E9484}"/>
              </a:ext>
            </a:extLst>
          </p:cNvPr>
          <p:cNvSpPr txBox="1"/>
          <p:nvPr/>
        </p:nvSpPr>
        <p:spPr>
          <a:xfrm>
            <a:off x="8847832" y="1526342"/>
            <a:ext cx="2513428" cy="738664"/>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Impact on Market Transparency and Benchmarking</a:t>
            </a:r>
          </a:p>
        </p:txBody>
      </p:sp>
      <p:sp>
        <p:nvSpPr>
          <p:cNvPr id="34" name="TextBox 33">
            <a:extLst>
              <a:ext uri="{FF2B5EF4-FFF2-40B4-BE49-F238E27FC236}">
                <a16:creationId xmlns:a16="http://schemas.microsoft.com/office/drawing/2014/main" id="{FE2E9BAD-9BA8-F561-F581-03EC01CB7583}"/>
              </a:ext>
            </a:extLst>
          </p:cNvPr>
          <p:cNvSpPr txBox="1"/>
          <p:nvPr/>
        </p:nvSpPr>
        <p:spPr>
          <a:xfrm>
            <a:off x="765175" y="2592935"/>
            <a:ext cx="2422149" cy="1184940"/>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Mandatory Disclosure</a:t>
            </a:r>
          </a:p>
          <a:p>
            <a:pPr algn="just"/>
            <a:endParaRPr lang="en-US" sz="11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Insurers engaged in the life insurance business are explicitly required to disclose the persistency ratio of policies sold by them in their annual accounts or financial statements.</a:t>
            </a:r>
          </a:p>
        </p:txBody>
      </p:sp>
      <p:sp>
        <p:nvSpPr>
          <p:cNvPr id="35" name="TextBox 34">
            <a:extLst>
              <a:ext uri="{FF2B5EF4-FFF2-40B4-BE49-F238E27FC236}">
                <a16:creationId xmlns:a16="http://schemas.microsoft.com/office/drawing/2014/main" id="{FF377D72-9780-8985-6C27-86D6345C2430}"/>
              </a:ext>
            </a:extLst>
          </p:cNvPr>
          <p:cNvSpPr txBox="1"/>
          <p:nvPr/>
        </p:nvSpPr>
        <p:spPr>
          <a:xfrm>
            <a:off x="3459394" y="2592935"/>
            <a:ext cx="2422149" cy="1523494"/>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Monitoring Service Quality</a:t>
            </a:r>
          </a:p>
          <a:p>
            <a:pPr algn="just"/>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A high persistency ratio implies that policyholders are satisfied with the insurer's products, customer service, after-sales service, and overall product utility. Disclosure serves as a vital indicator of the quality of the sale and the future growth of the insurer.</a:t>
            </a:r>
          </a:p>
        </p:txBody>
      </p:sp>
      <p:sp>
        <p:nvSpPr>
          <p:cNvPr id="36" name="TextBox 35">
            <a:extLst>
              <a:ext uri="{FF2B5EF4-FFF2-40B4-BE49-F238E27FC236}">
                <a16:creationId xmlns:a16="http://schemas.microsoft.com/office/drawing/2014/main" id="{323CA16A-B440-A94C-5186-18E9A6F6206C}"/>
              </a:ext>
            </a:extLst>
          </p:cNvPr>
          <p:cNvSpPr txBox="1"/>
          <p:nvPr/>
        </p:nvSpPr>
        <p:spPr>
          <a:xfrm>
            <a:off x="6153612" y="2592935"/>
            <a:ext cx="2422149" cy="1354217"/>
          </a:xfrm>
          <a:prstGeom prst="rect">
            <a:avLst/>
          </a:prstGeom>
          <a:noFill/>
        </p:spPr>
        <p:txBody>
          <a:bodyPr wrap="square" lIns="0" tIns="0" rIns="0" bIns="0" rtlCol="0">
            <a:spAutoFit/>
          </a:bodyPr>
          <a:lstStyle/>
          <a:p>
            <a:pPr algn="just"/>
            <a:r>
              <a:rPr lang="en-US" sz="1100" b="1" dirty="0">
                <a:solidFill>
                  <a:srgbClr val="0070C0"/>
                </a:solidFill>
                <a:latin typeface="Calibri" panose="020F0502020204030204" pitchFamily="34" charset="0"/>
                <a:ea typeface="Calibri" panose="020F0502020204030204" pitchFamily="34" charset="0"/>
                <a:cs typeface="Calibri" panose="020F0502020204030204" pitchFamily="34" charset="0"/>
              </a:rPr>
              <a:t>Driving Strategic Intervention</a:t>
            </a:r>
          </a:p>
          <a:p>
            <a:pPr algn="just"/>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r>
              <a:rPr lang="en-US" sz="1100" dirty="0">
                <a:latin typeface="Calibri" panose="020F0502020204030204" pitchFamily="34" charset="0"/>
                <a:ea typeface="Calibri" panose="020F0502020204030204" pitchFamily="34" charset="0"/>
                <a:cs typeface="Calibri" panose="020F0502020204030204" pitchFamily="34" charset="0"/>
              </a:rPr>
              <a:t>Poor persistency rates motivate the regulator and insurers to take corrective action, e.g. insisting on mandatory sales illustrations and needs-based selling to capture customer goals and reduce lapsation caused by misunderstanding.</a:t>
            </a:r>
          </a:p>
        </p:txBody>
      </p:sp>
      <p:cxnSp>
        <p:nvCxnSpPr>
          <p:cNvPr id="42" name="Straight Connector 41">
            <a:extLst>
              <a:ext uri="{FF2B5EF4-FFF2-40B4-BE49-F238E27FC236}">
                <a16:creationId xmlns:a16="http://schemas.microsoft.com/office/drawing/2014/main" id="{D40231F9-E5E0-C63F-D5F0-3D5C72F69ECF}"/>
              </a:ext>
            </a:extLst>
          </p:cNvPr>
          <p:cNvCxnSpPr>
            <a:cxnSpLocks/>
          </p:cNvCxnSpPr>
          <p:nvPr/>
        </p:nvCxnSpPr>
        <p:spPr>
          <a:xfrm>
            <a:off x="765175" y="4132096"/>
            <a:ext cx="10585450"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sp>
        <p:nvSpPr>
          <p:cNvPr id="5" name="TextBox 4">
            <a:extLst>
              <a:ext uri="{FF2B5EF4-FFF2-40B4-BE49-F238E27FC236}">
                <a16:creationId xmlns:a16="http://schemas.microsoft.com/office/drawing/2014/main" id="{9B71DA42-94D5-6531-AC2F-9C29596D0F44}"/>
              </a:ext>
            </a:extLst>
          </p:cNvPr>
          <p:cNvSpPr txBox="1"/>
          <p:nvPr/>
        </p:nvSpPr>
        <p:spPr>
          <a:xfrm>
            <a:off x="786447" y="1526342"/>
            <a:ext cx="2443422" cy="492443"/>
          </a:xfrm>
          <a:prstGeom prst="rect">
            <a:avLst/>
          </a:prstGeom>
          <a:noFill/>
        </p:spPr>
        <p:txBody>
          <a:bodyPr wrap="square" lIns="0" tIns="0" rIns="0" bIns="0" rtlCol="0" anchor="b" anchorCtr="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Regulatory Mandate and </a:t>
            </a:r>
            <a:r>
              <a:rPr lang="en-ZA" sz="1600" b="1" noProof="0" dirty="0">
                <a:latin typeface="Calibri" panose="020F0502020204030204" pitchFamily="34" charset="0"/>
                <a:ea typeface="Calibri" panose="020F0502020204030204" pitchFamily="34" charset="0"/>
                <a:cs typeface="Calibri" panose="020F0502020204030204" pitchFamily="34" charset="0"/>
              </a:rPr>
              <a:t>Standardisation</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822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F3BF48-C9A4-D3C8-C4C1-50CD6998230B}"/>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15D0ECFC-DE46-0740-251C-325940851141}"/>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F3BB7A03-7161-6061-1F38-B57C6CEB04BA}"/>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Disclosure Example 1</a:t>
            </a:r>
          </a:p>
        </p:txBody>
      </p:sp>
      <p:pic>
        <p:nvPicPr>
          <p:cNvPr id="7" name="Picture 6">
            <a:extLst>
              <a:ext uri="{FF2B5EF4-FFF2-40B4-BE49-F238E27FC236}">
                <a16:creationId xmlns:a16="http://schemas.microsoft.com/office/drawing/2014/main" id="{7D258545-9D6F-37A7-BC81-6887D841FBAD}"/>
              </a:ext>
            </a:extLst>
          </p:cNvPr>
          <p:cNvPicPr>
            <a:picLocks noChangeAspect="1"/>
          </p:cNvPicPr>
          <p:nvPr/>
        </p:nvPicPr>
        <p:blipFill>
          <a:blip r:embed="rId4"/>
          <a:stretch>
            <a:fillRect/>
          </a:stretch>
        </p:blipFill>
        <p:spPr>
          <a:xfrm>
            <a:off x="10498051" y="278331"/>
            <a:ext cx="817289" cy="892941"/>
          </a:xfrm>
          <a:prstGeom prst="rect">
            <a:avLst/>
          </a:prstGeom>
        </p:spPr>
      </p:pic>
      <p:pic>
        <p:nvPicPr>
          <p:cNvPr id="4" name="Picture 6">
            <a:extLst>
              <a:ext uri="{FF2B5EF4-FFF2-40B4-BE49-F238E27FC236}">
                <a16:creationId xmlns:a16="http://schemas.microsoft.com/office/drawing/2014/main" id="{6FEB5F9F-E2DE-039B-5F1C-A1F9399DE22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3276" y="1548481"/>
            <a:ext cx="2295014" cy="11402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DCFF62-C3B0-751B-10F5-E3194D602C95}"/>
              </a:ext>
            </a:extLst>
          </p:cNvPr>
          <p:cNvSpPr txBox="1"/>
          <p:nvPr/>
        </p:nvSpPr>
        <p:spPr>
          <a:xfrm>
            <a:off x="803275" y="3000725"/>
            <a:ext cx="1969459" cy="492443"/>
          </a:xfrm>
          <a:prstGeom prst="rect">
            <a:avLst/>
          </a:prstGeom>
          <a:noFill/>
        </p:spPr>
        <p:txBody>
          <a:bodyPr wrap="square" lIns="0" tIns="0" rIns="0" bIns="0"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Life Insurance Company (LIC) of India</a:t>
            </a:r>
          </a:p>
        </p:txBody>
      </p:sp>
      <p:grpSp>
        <p:nvGrpSpPr>
          <p:cNvPr id="6" name="Group 5">
            <a:extLst>
              <a:ext uri="{FF2B5EF4-FFF2-40B4-BE49-F238E27FC236}">
                <a16:creationId xmlns:a16="http://schemas.microsoft.com/office/drawing/2014/main" id="{1F389ED0-E623-F44E-4FC1-686753673A02}"/>
              </a:ext>
            </a:extLst>
          </p:cNvPr>
          <p:cNvGrpSpPr/>
          <p:nvPr/>
        </p:nvGrpSpPr>
        <p:grpSpPr>
          <a:xfrm>
            <a:off x="3637993" y="1484313"/>
            <a:ext cx="7750732" cy="5330142"/>
            <a:chOff x="4892320" y="910478"/>
            <a:chExt cx="7750732" cy="5330142"/>
          </a:xfrm>
        </p:grpSpPr>
        <p:pic>
          <p:nvPicPr>
            <p:cNvPr id="8" name="Picture 7">
              <a:extLst>
                <a:ext uri="{FF2B5EF4-FFF2-40B4-BE49-F238E27FC236}">
                  <a16:creationId xmlns:a16="http://schemas.microsoft.com/office/drawing/2014/main" id="{2DBCDE4A-2409-C142-8D29-6E4F644FC528}"/>
                </a:ext>
              </a:extLst>
            </p:cNvPr>
            <p:cNvPicPr>
              <a:picLocks noChangeAspect="1"/>
            </p:cNvPicPr>
            <p:nvPr/>
          </p:nvPicPr>
          <p:blipFill>
            <a:blip r:embed="rId6"/>
            <a:stretch>
              <a:fillRect/>
            </a:stretch>
          </p:blipFill>
          <p:spPr>
            <a:xfrm>
              <a:off x="4892321" y="910478"/>
              <a:ext cx="7750731" cy="866297"/>
            </a:xfrm>
            <a:prstGeom prst="rect">
              <a:avLst/>
            </a:prstGeom>
          </p:spPr>
        </p:pic>
        <p:pic>
          <p:nvPicPr>
            <p:cNvPr id="9" name="Picture 8">
              <a:extLst>
                <a:ext uri="{FF2B5EF4-FFF2-40B4-BE49-F238E27FC236}">
                  <a16:creationId xmlns:a16="http://schemas.microsoft.com/office/drawing/2014/main" id="{F04F1AFE-1E3F-ED59-283A-59F9B99811D8}"/>
                </a:ext>
              </a:extLst>
            </p:cNvPr>
            <p:cNvPicPr>
              <a:picLocks noChangeAspect="1"/>
            </p:cNvPicPr>
            <p:nvPr/>
          </p:nvPicPr>
          <p:blipFill>
            <a:blip r:embed="rId7"/>
            <a:stretch>
              <a:fillRect/>
            </a:stretch>
          </p:blipFill>
          <p:spPr>
            <a:xfrm>
              <a:off x="4892320" y="1799411"/>
              <a:ext cx="7750731" cy="4441209"/>
            </a:xfrm>
            <a:prstGeom prst="rect">
              <a:avLst/>
            </a:prstGeom>
          </p:spPr>
        </p:pic>
        <p:sp>
          <p:nvSpPr>
            <p:cNvPr id="10" name="AutoShape 2" descr="Life Insurance Corporation of India">
              <a:extLst>
                <a:ext uri="{FF2B5EF4-FFF2-40B4-BE49-F238E27FC236}">
                  <a16:creationId xmlns:a16="http://schemas.microsoft.com/office/drawing/2014/main" id="{A7DA62EE-3F73-14AF-51F2-DE4EA02B04B7}"/>
                </a:ext>
              </a:extLst>
            </p:cNvPr>
            <p:cNvSpPr>
              <a:spLocks noChangeAspect="1" noChangeArrowheads="1"/>
            </p:cNvSpPr>
            <p:nvPr/>
          </p:nvSpPr>
          <p:spPr bwMode="auto">
            <a:xfrm>
              <a:off x="73533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E95807B1-7E7E-6F4F-DB16-91E672824972}"/>
                </a:ext>
              </a:extLst>
            </p:cNvPr>
            <p:cNvSpPr/>
            <p:nvPr/>
          </p:nvSpPr>
          <p:spPr>
            <a:xfrm>
              <a:off x="5246453" y="1989627"/>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F8D6DAFC-09C6-22BE-B318-3BC462412562}"/>
                </a:ext>
              </a:extLst>
            </p:cNvPr>
            <p:cNvSpPr/>
            <p:nvPr/>
          </p:nvSpPr>
          <p:spPr>
            <a:xfrm>
              <a:off x="5246453" y="2973750"/>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2</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11481740-52E9-F980-79EC-A7E8C53717D0}"/>
                </a:ext>
              </a:extLst>
            </p:cNvPr>
            <p:cNvSpPr/>
            <p:nvPr/>
          </p:nvSpPr>
          <p:spPr>
            <a:xfrm>
              <a:off x="5246453" y="4023686"/>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3</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BED06A9C-7D3C-CDB0-2C77-5AA2EDB5DCD2}"/>
                </a:ext>
              </a:extLst>
            </p:cNvPr>
            <p:cNvSpPr/>
            <p:nvPr/>
          </p:nvSpPr>
          <p:spPr>
            <a:xfrm>
              <a:off x="5246453" y="5213433"/>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4</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079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77F266-7A61-E0D2-62F3-C4D5549B0D62}"/>
              </a:ext>
            </a:extLst>
          </p:cNvPr>
          <p:cNvSpPr>
            <a:spLocks noGrp="1"/>
          </p:cNvSpPr>
          <p:nvPr>
            <p:ph type="title"/>
          </p:nvPr>
        </p:nvSpPr>
        <p:spPr>
          <a:xfrm>
            <a:off x="2984742" y="576263"/>
            <a:ext cx="10515600" cy="2852737"/>
          </a:xfrm>
        </p:spPr>
        <p:txBody>
          <a:bodyPr/>
          <a:lstStyle/>
          <a:p>
            <a:r>
              <a:rPr lang="en-ZA" dirty="0">
                <a:latin typeface="Calibri" panose="020F0502020204030204" pitchFamily="34" charset="0"/>
                <a:ea typeface="Calibri" panose="020F0502020204030204" pitchFamily="34" charset="0"/>
                <a:cs typeface="Calibri" panose="020F0502020204030204" pitchFamily="34" charset="0"/>
              </a:rPr>
              <a:t>Defining Market Disclosure</a:t>
            </a:r>
          </a:p>
        </p:txBody>
      </p:sp>
      <p:pic>
        <p:nvPicPr>
          <p:cNvPr id="11" name="Picture 10">
            <a:extLst>
              <a:ext uri="{FF2B5EF4-FFF2-40B4-BE49-F238E27FC236}">
                <a16:creationId xmlns:a16="http://schemas.microsoft.com/office/drawing/2014/main" id="{28DA697E-2928-7C56-8039-09A11F3BDD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CE133734-210E-C4A4-311B-366EB4E64E28}"/>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3</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B7434A51-9029-EA57-34BC-09ABBFC29E71}"/>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4864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E899B-8232-A720-91F4-E51FC0F2C96A}"/>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85599170-7578-3E17-1DD7-4CA3EFB91691}"/>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D269C3D1-F480-1610-06AF-A1F57D80F040}"/>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Disclosure Example 2</a:t>
            </a:r>
          </a:p>
        </p:txBody>
      </p:sp>
      <p:pic>
        <p:nvPicPr>
          <p:cNvPr id="7" name="Picture 6">
            <a:extLst>
              <a:ext uri="{FF2B5EF4-FFF2-40B4-BE49-F238E27FC236}">
                <a16:creationId xmlns:a16="http://schemas.microsoft.com/office/drawing/2014/main" id="{5E193BBD-9AAE-BEFD-1599-5FA2C557D9A0}"/>
              </a:ext>
            </a:extLst>
          </p:cNvPr>
          <p:cNvPicPr>
            <a:picLocks noChangeAspect="1"/>
          </p:cNvPicPr>
          <p:nvPr/>
        </p:nvPicPr>
        <p:blipFill>
          <a:blip r:embed="rId4"/>
          <a:stretch>
            <a:fillRect/>
          </a:stretch>
        </p:blipFill>
        <p:spPr>
          <a:xfrm>
            <a:off x="10498051" y="278331"/>
            <a:ext cx="817289" cy="892941"/>
          </a:xfrm>
          <a:prstGeom prst="rect">
            <a:avLst/>
          </a:prstGeom>
        </p:spPr>
      </p:pic>
      <p:pic>
        <p:nvPicPr>
          <p:cNvPr id="15" name="Picture 14" descr="ICICI Prudential Life Interview Guide ...">
            <a:extLst>
              <a:ext uri="{FF2B5EF4-FFF2-40B4-BE49-F238E27FC236}">
                <a16:creationId xmlns:a16="http://schemas.microsoft.com/office/drawing/2014/main" id="{8E567957-251C-F765-C319-3CD626B8C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70" t="30293" r="12177" b="26940"/>
          <a:stretch>
            <a:fillRect/>
          </a:stretch>
        </p:blipFill>
        <p:spPr bwMode="auto">
          <a:xfrm>
            <a:off x="803275" y="1416073"/>
            <a:ext cx="2339975" cy="647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D298525-AD9B-5022-9A7A-A2C00F58982B}"/>
              </a:ext>
            </a:extLst>
          </p:cNvPr>
          <p:cNvSpPr txBox="1"/>
          <p:nvPr/>
        </p:nvSpPr>
        <p:spPr>
          <a:xfrm>
            <a:off x="988532" y="2131821"/>
            <a:ext cx="1969459" cy="492443"/>
          </a:xfrm>
          <a:prstGeom prst="rect">
            <a:avLst/>
          </a:prstGeom>
          <a:noFill/>
        </p:spPr>
        <p:txBody>
          <a:bodyPr wrap="square" lIns="0" tIns="0" rIns="0" bIns="0"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ICICI Prudential Life Insurance</a:t>
            </a:r>
          </a:p>
        </p:txBody>
      </p:sp>
      <p:grpSp>
        <p:nvGrpSpPr>
          <p:cNvPr id="17" name="Group 16">
            <a:extLst>
              <a:ext uri="{FF2B5EF4-FFF2-40B4-BE49-F238E27FC236}">
                <a16:creationId xmlns:a16="http://schemas.microsoft.com/office/drawing/2014/main" id="{B754B89B-F96D-1D22-009E-1DF927C10454}"/>
              </a:ext>
            </a:extLst>
          </p:cNvPr>
          <p:cNvGrpSpPr/>
          <p:nvPr/>
        </p:nvGrpSpPr>
        <p:grpSpPr>
          <a:xfrm>
            <a:off x="3652685" y="1408023"/>
            <a:ext cx="7736040" cy="5171646"/>
            <a:chOff x="2875170" y="969808"/>
            <a:chExt cx="8547753" cy="5714287"/>
          </a:xfrm>
        </p:grpSpPr>
        <p:pic>
          <p:nvPicPr>
            <p:cNvPr id="18" name="Picture 17">
              <a:extLst>
                <a:ext uri="{FF2B5EF4-FFF2-40B4-BE49-F238E27FC236}">
                  <a16:creationId xmlns:a16="http://schemas.microsoft.com/office/drawing/2014/main" id="{B087D59A-8C02-9C48-9B20-D08AE2B4F9B5}"/>
                </a:ext>
              </a:extLst>
            </p:cNvPr>
            <p:cNvPicPr>
              <a:picLocks noChangeAspect="1"/>
            </p:cNvPicPr>
            <p:nvPr/>
          </p:nvPicPr>
          <p:blipFill>
            <a:blip r:embed="rId6"/>
            <a:stretch>
              <a:fillRect/>
            </a:stretch>
          </p:blipFill>
          <p:spPr>
            <a:xfrm>
              <a:off x="2875170" y="969808"/>
              <a:ext cx="8547753" cy="1145414"/>
            </a:xfrm>
            <a:prstGeom prst="rect">
              <a:avLst/>
            </a:prstGeom>
          </p:spPr>
        </p:pic>
        <p:pic>
          <p:nvPicPr>
            <p:cNvPr id="19" name="Picture 18">
              <a:extLst>
                <a:ext uri="{FF2B5EF4-FFF2-40B4-BE49-F238E27FC236}">
                  <a16:creationId xmlns:a16="http://schemas.microsoft.com/office/drawing/2014/main" id="{AA7424F4-CF0C-8366-0C9F-50281078DECD}"/>
                </a:ext>
              </a:extLst>
            </p:cNvPr>
            <p:cNvPicPr>
              <a:picLocks noChangeAspect="1"/>
            </p:cNvPicPr>
            <p:nvPr/>
          </p:nvPicPr>
          <p:blipFill>
            <a:blip r:embed="rId7"/>
            <a:stretch>
              <a:fillRect/>
            </a:stretch>
          </p:blipFill>
          <p:spPr>
            <a:xfrm>
              <a:off x="2911366" y="2111675"/>
              <a:ext cx="8475362" cy="4572420"/>
            </a:xfrm>
            <a:prstGeom prst="rect">
              <a:avLst/>
            </a:prstGeom>
            <a:solidFill>
              <a:srgbClr val="00B0F0"/>
            </a:solidFill>
          </p:spPr>
        </p:pic>
        <p:sp>
          <p:nvSpPr>
            <p:cNvPr id="20" name="Oval 19">
              <a:extLst>
                <a:ext uri="{FF2B5EF4-FFF2-40B4-BE49-F238E27FC236}">
                  <a16:creationId xmlns:a16="http://schemas.microsoft.com/office/drawing/2014/main" id="{889609B1-8E4A-A9F6-E942-0060B91DB4D8}"/>
                </a:ext>
              </a:extLst>
            </p:cNvPr>
            <p:cNvSpPr/>
            <p:nvPr/>
          </p:nvSpPr>
          <p:spPr>
            <a:xfrm>
              <a:off x="2899204" y="2303443"/>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2A5DA0D0-7893-F7BC-33E2-83B6832A1807}"/>
                </a:ext>
              </a:extLst>
            </p:cNvPr>
            <p:cNvSpPr/>
            <p:nvPr/>
          </p:nvSpPr>
          <p:spPr>
            <a:xfrm>
              <a:off x="2899204" y="3392204"/>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2</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AF85E8B9-D471-9F90-8081-C96B3D668C56}"/>
                </a:ext>
              </a:extLst>
            </p:cNvPr>
            <p:cNvSpPr/>
            <p:nvPr/>
          </p:nvSpPr>
          <p:spPr>
            <a:xfrm>
              <a:off x="2899204" y="4593449"/>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3</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D18050D3-D4D1-8D71-8F40-7FE1C91A29D9}"/>
                </a:ext>
              </a:extLst>
            </p:cNvPr>
            <p:cNvSpPr/>
            <p:nvPr/>
          </p:nvSpPr>
          <p:spPr>
            <a:xfrm>
              <a:off x="2899204" y="5638772"/>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4</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0355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A284E6-C195-F255-C808-0FFC40377CD1}"/>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9856E438-FDA3-003A-55FB-B80D8CB89CD8}"/>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3DABF923-06C9-DF6A-73BE-547C858DC863}"/>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Persistency in India: Disclosure Example 3</a:t>
            </a:r>
          </a:p>
        </p:txBody>
      </p:sp>
      <p:pic>
        <p:nvPicPr>
          <p:cNvPr id="7" name="Picture 6">
            <a:extLst>
              <a:ext uri="{FF2B5EF4-FFF2-40B4-BE49-F238E27FC236}">
                <a16:creationId xmlns:a16="http://schemas.microsoft.com/office/drawing/2014/main" id="{85FB8862-A5A8-8D9D-8276-37D367ED08DB}"/>
              </a:ext>
            </a:extLst>
          </p:cNvPr>
          <p:cNvPicPr>
            <a:picLocks noChangeAspect="1"/>
          </p:cNvPicPr>
          <p:nvPr/>
        </p:nvPicPr>
        <p:blipFill>
          <a:blip r:embed="rId4"/>
          <a:stretch>
            <a:fillRect/>
          </a:stretch>
        </p:blipFill>
        <p:spPr>
          <a:xfrm>
            <a:off x="10498051" y="278331"/>
            <a:ext cx="817289" cy="892941"/>
          </a:xfrm>
          <a:prstGeom prst="rect">
            <a:avLst/>
          </a:prstGeom>
        </p:spPr>
      </p:pic>
      <p:grpSp>
        <p:nvGrpSpPr>
          <p:cNvPr id="4" name="Group 3">
            <a:extLst>
              <a:ext uri="{FF2B5EF4-FFF2-40B4-BE49-F238E27FC236}">
                <a16:creationId xmlns:a16="http://schemas.microsoft.com/office/drawing/2014/main" id="{38D87EE0-8C86-361A-B1B7-07ED27F1E994}"/>
              </a:ext>
            </a:extLst>
          </p:cNvPr>
          <p:cNvGrpSpPr/>
          <p:nvPr/>
        </p:nvGrpSpPr>
        <p:grpSpPr>
          <a:xfrm>
            <a:off x="726081" y="1361028"/>
            <a:ext cx="10673083" cy="6940012"/>
            <a:chOff x="1760391" y="1484313"/>
            <a:chExt cx="9628334" cy="5795447"/>
          </a:xfrm>
        </p:grpSpPr>
        <p:sp>
          <p:nvSpPr>
            <p:cNvPr id="5" name="AutoShape 2" descr="Life Insurance Corporation of India">
              <a:extLst>
                <a:ext uri="{FF2B5EF4-FFF2-40B4-BE49-F238E27FC236}">
                  <a16:creationId xmlns:a16="http://schemas.microsoft.com/office/drawing/2014/main" id="{675BFDE4-A0EB-E9BA-379B-862A567934A9}"/>
                </a:ext>
              </a:extLst>
            </p:cNvPr>
            <p:cNvSpPr>
              <a:spLocks noChangeAspect="1" noChangeArrowheads="1"/>
            </p:cNvSpPr>
            <p:nvPr/>
          </p:nvSpPr>
          <p:spPr bwMode="auto">
            <a:xfrm>
              <a:off x="5602408" y="36983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A43C234-625D-E0A8-F8C4-711136B6B8FF}"/>
                </a:ext>
              </a:extLst>
            </p:cNvPr>
            <p:cNvPicPr>
              <a:picLocks noChangeAspect="1"/>
            </p:cNvPicPr>
            <p:nvPr/>
          </p:nvPicPr>
          <p:blipFill>
            <a:blip r:embed="rId5"/>
            <a:stretch>
              <a:fillRect/>
            </a:stretch>
          </p:blipFill>
          <p:spPr>
            <a:xfrm>
              <a:off x="1940391" y="1484313"/>
              <a:ext cx="9448334" cy="5795447"/>
            </a:xfrm>
            <a:prstGeom prst="rect">
              <a:avLst/>
            </a:prstGeom>
            <a:ln>
              <a:noFill/>
            </a:ln>
          </p:spPr>
        </p:pic>
        <p:sp>
          <p:nvSpPr>
            <p:cNvPr id="8" name="Rectangle 7">
              <a:extLst>
                <a:ext uri="{FF2B5EF4-FFF2-40B4-BE49-F238E27FC236}">
                  <a16:creationId xmlns:a16="http://schemas.microsoft.com/office/drawing/2014/main" id="{439F07BF-CBB8-A6A8-BC61-CC6FFB621980}"/>
                </a:ext>
              </a:extLst>
            </p:cNvPr>
            <p:cNvSpPr/>
            <p:nvPr/>
          </p:nvSpPr>
          <p:spPr>
            <a:xfrm>
              <a:off x="2147365" y="3616373"/>
              <a:ext cx="4051139" cy="706055"/>
            </a:xfrm>
            <a:prstGeom prst="rect">
              <a:avLst/>
            </a:prstGeom>
            <a:solidFill>
              <a:schemeClr val="accent5">
                <a:lumMod val="20000"/>
                <a:lumOff val="80000"/>
                <a:alpha val="8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E6DC552-67CD-B02C-22BE-D29735A63E19}"/>
                </a:ext>
              </a:extLst>
            </p:cNvPr>
            <p:cNvSpPr/>
            <p:nvPr/>
          </p:nvSpPr>
          <p:spPr>
            <a:xfrm>
              <a:off x="6961469" y="3557391"/>
              <a:ext cx="3883499" cy="140970"/>
            </a:xfrm>
            <a:prstGeom prst="rect">
              <a:avLst/>
            </a:prstGeom>
            <a:solidFill>
              <a:schemeClr val="accent5">
                <a:lumMod val="20000"/>
                <a:lumOff val="80000"/>
                <a:alpha val="8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7E5D30D-0F73-C639-B6F2-4E96BE723747}"/>
                </a:ext>
              </a:extLst>
            </p:cNvPr>
            <p:cNvSpPr/>
            <p:nvPr/>
          </p:nvSpPr>
          <p:spPr>
            <a:xfrm>
              <a:off x="10873257" y="3436373"/>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1</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0BEA30EC-BF3E-C0ED-3076-7B3DE50987F4}"/>
                </a:ext>
              </a:extLst>
            </p:cNvPr>
            <p:cNvSpPr/>
            <p:nvPr/>
          </p:nvSpPr>
          <p:spPr>
            <a:xfrm>
              <a:off x="1760391" y="3545031"/>
              <a:ext cx="360000" cy="360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Calibri" panose="020F0502020204030204" pitchFamily="34" charset="0"/>
                  <a:ea typeface="Calibri" panose="020F0502020204030204" pitchFamily="34" charset="0"/>
                  <a:cs typeface="Calibri" panose="020F0502020204030204" pitchFamily="34" charset="0"/>
                </a:rPr>
                <a:t>2</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4008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AF840-D9A6-70B3-ACBC-63C6B3E4400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20F3725-8F5A-37B9-30CD-E56C22D7A8C1}"/>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Market Disclosure in Action</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Silicon Valley Bank</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A62B5AF-85CD-1903-5107-E3250A64B9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3407AAB0-C951-B18D-EF69-9EDBF2BCC296}"/>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32</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2B95AFC8-A047-01D4-4084-758E056E68AC}"/>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86DAB5F4-E63B-0520-67EC-2FD25473A664}"/>
              </a:ext>
            </a:extLst>
          </p:cNvPr>
          <p:cNvPicPr>
            <a:picLocks noChangeAspect="1"/>
          </p:cNvPicPr>
          <p:nvPr/>
        </p:nvPicPr>
        <p:blipFill>
          <a:blip r:embed="rId3"/>
          <a:srcRect l="17914" t="35062" r="15446" b="29355"/>
          <a:stretch>
            <a:fillRect/>
          </a:stretch>
        </p:blipFill>
        <p:spPr>
          <a:xfrm>
            <a:off x="9295445" y="2707934"/>
            <a:ext cx="1770926" cy="613456"/>
          </a:xfrm>
          <a:prstGeom prst="rect">
            <a:avLst/>
          </a:prstGeom>
        </p:spPr>
      </p:pic>
    </p:spTree>
    <p:extLst>
      <p:ext uri="{BB962C8B-B14F-4D97-AF65-F5344CB8AC3E}">
        <p14:creationId xmlns:p14="http://schemas.microsoft.com/office/powerpoint/2010/main" val="222093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E7D2E8-049F-1B0B-1C0A-62935DBBF5A5}"/>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A6555AA3-93E4-1B63-83E4-2BF7630FF71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BF15FEBE-85F9-3D35-6415-2885A334F3F9}"/>
              </a:ext>
            </a:extLst>
          </p:cNvPr>
          <p:cNvSpPr>
            <a:spLocks noGrp="1"/>
          </p:cNvSpPr>
          <p:nvPr>
            <p:ph type="title" idx="4294967295"/>
          </p:nvPr>
        </p:nvSpPr>
        <p:spPr>
          <a:xfrm>
            <a:off x="2884714" y="88575"/>
            <a:ext cx="9269186"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Silicon Valley Bank </a:t>
            </a:r>
          </a:p>
        </p:txBody>
      </p:sp>
      <p:cxnSp>
        <p:nvCxnSpPr>
          <p:cNvPr id="4" name="Straight Connector 3">
            <a:extLst>
              <a:ext uri="{FF2B5EF4-FFF2-40B4-BE49-F238E27FC236}">
                <a16:creationId xmlns:a16="http://schemas.microsoft.com/office/drawing/2014/main" id="{1596C7FA-88C3-ECB2-619B-E8A417FC1042}"/>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D89D7B8E-5883-63E5-BB02-03927F31265D}"/>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Silicon Valley Bank (SVB) was the </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16</a:t>
            </a:r>
            <a:r>
              <a:rPr lang="en-US" b="1" baseline="30000" dirty="0">
                <a:solidFill>
                  <a:schemeClr val="accent5"/>
                </a:solidFill>
                <a:latin typeface="Calibri" panose="020F0502020204030204" pitchFamily="34" charset="0"/>
                <a:ea typeface="Calibri" panose="020F0502020204030204" pitchFamily="34" charset="0"/>
                <a:cs typeface="Calibri" panose="020F0502020204030204" pitchFamily="34" charset="0"/>
              </a:rPr>
              <a:t>th</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 largest commercial bank in the United States (U.S) that collapsed in March 2023, marking the second-largest bank failure in U.S. history</a:t>
            </a:r>
            <a:r>
              <a:rPr lang="en-US" sz="1600" dirty="0">
                <a:latin typeface="Calibri" panose="020F0502020204030204" pitchFamily="34" charset="0"/>
                <a:ea typeface="Calibri" panose="020F0502020204030204" pitchFamily="34" charset="0"/>
                <a:cs typeface="Calibri" panose="020F0502020204030204" pitchFamily="34" charset="0"/>
              </a:rPr>
              <a:t>. A complex combination of internal and external factors, including market disclosure, drove the bank’s collapse.</a:t>
            </a:r>
          </a:p>
        </p:txBody>
      </p:sp>
      <p:pic>
        <p:nvPicPr>
          <p:cNvPr id="7" name="Picture 6">
            <a:extLst>
              <a:ext uri="{FF2B5EF4-FFF2-40B4-BE49-F238E27FC236}">
                <a16:creationId xmlns:a16="http://schemas.microsoft.com/office/drawing/2014/main" id="{4D3570B6-49C4-51FF-3C99-BD088CC34437}"/>
              </a:ext>
            </a:extLst>
          </p:cNvPr>
          <p:cNvPicPr>
            <a:picLocks noChangeAspect="1"/>
          </p:cNvPicPr>
          <p:nvPr/>
        </p:nvPicPr>
        <p:blipFill>
          <a:blip r:embed="rId4"/>
          <a:srcRect l="17914" t="35062" r="15446" b="29355"/>
          <a:stretch>
            <a:fillRect/>
          </a:stretch>
        </p:blipFill>
        <p:spPr>
          <a:xfrm>
            <a:off x="706470" y="165023"/>
            <a:ext cx="1770926" cy="613456"/>
          </a:xfrm>
          <a:prstGeom prst="rect">
            <a:avLst/>
          </a:prstGeom>
        </p:spPr>
      </p:pic>
      <p:sp>
        <p:nvSpPr>
          <p:cNvPr id="8" name="TextBox 7">
            <a:extLst>
              <a:ext uri="{FF2B5EF4-FFF2-40B4-BE49-F238E27FC236}">
                <a16:creationId xmlns:a16="http://schemas.microsoft.com/office/drawing/2014/main" id="{FD921AFE-BA75-61D4-4E43-D986428C1A4F}"/>
              </a:ext>
            </a:extLst>
          </p:cNvPr>
          <p:cNvSpPr txBox="1"/>
          <p:nvPr/>
        </p:nvSpPr>
        <p:spPr>
          <a:xfrm>
            <a:off x="717471" y="2344305"/>
            <a:ext cx="5100191" cy="4001095"/>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Internal Factors (Management and Risk Strategy Failures)</a:t>
            </a:r>
          </a:p>
          <a:p>
            <a:endPar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High-risk investment strategy </a:t>
            </a:r>
            <a:r>
              <a:rPr lang="en-US" sz="1200" dirty="0">
                <a:latin typeface="Calibri" panose="020F0502020204030204" pitchFamily="34" charset="0"/>
                <a:ea typeface="Calibri" panose="020F0502020204030204" pitchFamily="34" charset="0"/>
                <a:cs typeface="Calibri" panose="020F0502020204030204" pitchFamily="34" charset="0"/>
              </a:rPr>
              <a:t>on interest-sensitive long-term fixed-income securities (U.S. Treasuries and mortgage-backed securities). SVB failed to manage basic interest rate risk and had a deep ALM mismatch.</a:t>
            </a:r>
          </a:p>
          <a:p>
            <a:pPr marL="285750" indent="-285750" algn="just">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GB" sz="1400" b="1" dirty="0">
                <a:solidFill>
                  <a:srgbClr val="0000FF"/>
                </a:solidFill>
                <a:latin typeface="Calibri" panose="020F0502020204030204" pitchFamily="34" charset="0"/>
                <a:ea typeface="Calibri" panose="020F0502020204030204" pitchFamily="34" charset="0"/>
                <a:cs typeface="Calibri" panose="020F0502020204030204" pitchFamily="34" charset="0"/>
              </a:rPr>
              <a:t>Depositor Concentration Risk </a:t>
            </a:r>
            <a:r>
              <a:rPr lang="en-GB"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client base predominantly serving customers in the technology and venture capital (VC) industries.</a:t>
            </a:r>
          </a:p>
          <a:p>
            <a:pPr marL="285750" indent="-285750" algn="just">
              <a:buFont typeface="+mj-lt"/>
              <a:buAutoNum type="alphaLcPeriod"/>
            </a:pPr>
            <a:endParaRPr lang="en-US" sz="1200" b="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GB" sz="1400" b="1" dirty="0">
                <a:solidFill>
                  <a:srgbClr val="0000FF"/>
                </a:solidFill>
                <a:latin typeface="Calibri" panose="020F0502020204030204" pitchFamily="34" charset="0"/>
                <a:ea typeface="Calibri" panose="020F0502020204030204" pitchFamily="34" charset="0"/>
                <a:cs typeface="Calibri" panose="020F0502020204030204" pitchFamily="34" charset="0"/>
              </a:rPr>
              <a:t>Over-reliance on uninsured deposits </a:t>
            </a:r>
            <a:r>
              <a:rPr lang="en-GB"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approximately 94% of SVB’s total deposits were uninsured. This liability structure was susceptible to rapid runs.</a:t>
            </a:r>
          </a:p>
          <a:p>
            <a:pPr marL="285750" indent="-285750" algn="just">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Fundamental shortcomings in risk management </a:t>
            </a:r>
            <a:r>
              <a:rPr lang="en-US" sz="1200" dirty="0">
                <a:latin typeface="Calibri" panose="020F0502020204030204" pitchFamily="34" charset="0"/>
                <a:ea typeface="Calibri" panose="020F0502020204030204" pitchFamily="34" charset="0"/>
                <a:cs typeface="Calibri" panose="020F0502020204030204" pitchFamily="34" charset="0"/>
              </a:rPr>
              <a:t>- SVB made mistakes in risk management, failing to evaluate credit risk and asset quality properly. The CRO position was vacant for 8 months in 2022.</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lphaLcPeriod"/>
            </a:pPr>
            <a:endParaRPr lang="en-GB"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Poor liquidity risk management practices </a:t>
            </a:r>
            <a:r>
              <a:rPr lang="en-US" sz="1200" dirty="0">
                <a:latin typeface="Calibri" panose="020F0502020204030204" pitchFamily="34" charset="0"/>
                <a:ea typeface="Calibri" panose="020F0502020204030204" pitchFamily="34" charset="0"/>
                <a:cs typeface="Calibri" panose="020F0502020204030204" pitchFamily="34" charset="0"/>
              </a:rPr>
              <a:t>- The bank failed its own internal liquidity stress tests (ILST) and did not have workable plans to access liquidity in times of stress.</a:t>
            </a:r>
          </a:p>
        </p:txBody>
      </p:sp>
      <p:sp>
        <p:nvSpPr>
          <p:cNvPr id="9" name="TextBox 8">
            <a:extLst>
              <a:ext uri="{FF2B5EF4-FFF2-40B4-BE49-F238E27FC236}">
                <a16:creationId xmlns:a16="http://schemas.microsoft.com/office/drawing/2014/main" id="{1C948A62-1BC1-250D-B119-EF9D06B9634E}"/>
              </a:ext>
            </a:extLst>
          </p:cNvPr>
          <p:cNvSpPr txBox="1"/>
          <p:nvPr/>
        </p:nvSpPr>
        <p:spPr>
          <a:xfrm>
            <a:off x="6215743" y="2344305"/>
            <a:ext cx="5259797" cy="4216539"/>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External, Systemic, and Regulatory Factors</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Federal Reserve Interest Rate Hikes </a:t>
            </a:r>
            <a:r>
              <a:rPr lang="en-US" sz="1200" dirty="0">
                <a:latin typeface="Calibri" panose="020F0502020204030204" pitchFamily="34" charset="0"/>
                <a:ea typeface="Calibri" panose="020F0502020204030204" pitchFamily="34" charset="0"/>
                <a:cs typeface="Calibri" panose="020F0502020204030204" pitchFamily="34" charset="0"/>
              </a:rPr>
              <a:t>- The interest rate hike policy (raising rates to around 5% in March 2022) led to the devaluation of SVB's large holdings of fixed-income securities, causing the value of the bonds SVB purchased to decline because bond prices move inversely to interest rates.</a:t>
            </a:r>
          </a:p>
          <a:p>
            <a:pPr marL="285750" indent="-285750" algn="just">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Economic Downturn </a:t>
            </a:r>
            <a:r>
              <a:rPr lang="en-US" sz="1200" dirty="0">
                <a:latin typeface="Calibri" panose="020F0502020204030204" pitchFamily="34" charset="0"/>
                <a:ea typeface="Calibri" panose="020F0502020204030204" pitchFamily="34" charset="0"/>
                <a:cs typeface="Calibri" panose="020F0502020204030204" pitchFamily="34" charset="0"/>
              </a:rPr>
              <a:t>- The global economic recession and external factors such as the COVID-19 pandemic led to a sharp decline in loan demand and revenue in the technology industry.</a:t>
            </a:r>
          </a:p>
          <a:p>
            <a:pPr marL="285750" indent="-285750" algn="just">
              <a:buFont typeface="+mj-lt"/>
              <a:buAutoNum type="alphaLcPeriod"/>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Changing Tech Industry Dynamics </a:t>
            </a:r>
            <a:r>
              <a:rPr lang="en-US" sz="1200" dirty="0">
                <a:latin typeface="Calibri" panose="020F0502020204030204" pitchFamily="34" charset="0"/>
                <a:ea typeface="Calibri" panose="020F0502020204030204" pitchFamily="34" charset="0"/>
                <a:cs typeface="Calibri" panose="020F0502020204030204" pitchFamily="34" charset="0"/>
              </a:rPr>
              <a:t>-   the sector was no longer hot, and money started to flow out, causing fluctuations in deposits. This caused SVB’s VC-backed clients to draw down their cash reserves to fund their operations.</a:t>
            </a:r>
          </a:p>
          <a:p>
            <a:pPr marL="285750" indent="-285750" algn="just">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Digitalisation and Social Media-Driven Bank Run </a:t>
            </a:r>
            <a:r>
              <a:rPr lang="en-US" sz="1200" dirty="0">
                <a:latin typeface="Calibri" panose="020F0502020204030204" pitchFamily="34" charset="0"/>
                <a:ea typeface="Calibri" panose="020F0502020204030204" pitchFamily="34" charset="0"/>
                <a:cs typeface="Calibri" panose="020F0502020204030204" pitchFamily="34" charset="0"/>
              </a:rPr>
              <a:t>- Social media enabled depositors to instantly spread concerns, and technology allowed immediate withdrawals, fundamentally changing the speed of bank runs. </a:t>
            </a:r>
          </a:p>
          <a:p>
            <a:pPr marL="285750" indent="-285750">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Regulatory Shortcomings and Tailoring </a:t>
            </a:r>
            <a:r>
              <a:rPr lang="en-US" sz="1200" dirty="0">
                <a:latin typeface="Calibri" panose="020F0502020204030204" pitchFamily="34" charset="0"/>
                <a:ea typeface="Calibri" panose="020F0502020204030204" pitchFamily="34" charset="0"/>
                <a:cs typeface="Calibri" panose="020F0502020204030204" pitchFamily="34" charset="0"/>
              </a:rPr>
              <a:t>- The bank had regulatory exemptions to stringent requirements like supervisory stress testing.</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4905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919AEE-85C6-AA54-1271-5ED71EF43F9D}"/>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79BB359A-13D1-795D-24EA-5854B0FCC3DD}"/>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7FDA1EA5-B9C8-7A3D-C584-E6EEC4D9ECB5}"/>
              </a:ext>
            </a:extLst>
          </p:cNvPr>
          <p:cNvSpPr>
            <a:spLocks noGrp="1"/>
          </p:cNvSpPr>
          <p:nvPr>
            <p:ph type="title" idx="4294967295"/>
          </p:nvPr>
        </p:nvSpPr>
        <p:spPr>
          <a:xfrm>
            <a:off x="2884714" y="88575"/>
            <a:ext cx="9269186"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Silicon Valley Bank </a:t>
            </a:r>
          </a:p>
        </p:txBody>
      </p:sp>
      <p:cxnSp>
        <p:nvCxnSpPr>
          <p:cNvPr id="4" name="Straight Connector 3">
            <a:extLst>
              <a:ext uri="{FF2B5EF4-FFF2-40B4-BE49-F238E27FC236}">
                <a16:creationId xmlns:a16="http://schemas.microsoft.com/office/drawing/2014/main" id="{06ED7C77-E4FC-C5FD-44D9-504CF9E32072}"/>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702D9977-870F-34DA-96AD-4C3B9F0381E6}"/>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The topic of market disclosures in the case of Silicon Valley Bank (SVB) and its holding company, SVB Financial Group (SVBFG), reveals that the </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nature of what was disclosed (or potentially shielded from full disclosure) played a critical role in triggering the rapid bank run and subsequent collapse.</a:t>
            </a:r>
            <a:endParaRPr lang="en-US" sz="16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77E6A8D-1A20-6B39-3D4C-6BE9C08C2767}"/>
              </a:ext>
            </a:extLst>
          </p:cNvPr>
          <p:cNvPicPr>
            <a:picLocks noChangeAspect="1"/>
          </p:cNvPicPr>
          <p:nvPr/>
        </p:nvPicPr>
        <p:blipFill>
          <a:blip r:embed="rId4"/>
          <a:srcRect l="17914" t="35062" r="15446" b="29355"/>
          <a:stretch>
            <a:fillRect/>
          </a:stretch>
        </p:blipFill>
        <p:spPr>
          <a:xfrm>
            <a:off x="706470" y="165023"/>
            <a:ext cx="1770926" cy="613456"/>
          </a:xfrm>
          <a:prstGeom prst="rect">
            <a:avLst/>
          </a:prstGeom>
        </p:spPr>
      </p:pic>
      <p:sp>
        <p:nvSpPr>
          <p:cNvPr id="5" name="TextBox 4">
            <a:extLst>
              <a:ext uri="{FF2B5EF4-FFF2-40B4-BE49-F238E27FC236}">
                <a16:creationId xmlns:a16="http://schemas.microsoft.com/office/drawing/2014/main" id="{12F74BA5-0811-C686-23C9-C8FDD322C54B}"/>
              </a:ext>
            </a:extLst>
          </p:cNvPr>
          <p:cNvSpPr txBox="1"/>
          <p:nvPr/>
        </p:nvSpPr>
        <p:spPr>
          <a:xfrm>
            <a:off x="841374" y="2362453"/>
            <a:ext cx="5100191" cy="4185761"/>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The Disclosure That Triggered The Collapse</a:t>
            </a:r>
          </a:p>
          <a:p>
            <a:endParaRPr lang="en-US" sz="1400" b="1" dirty="0">
              <a:latin typeface="Calibri" panose="020F0502020204030204" pitchFamily="34" charset="0"/>
              <a:ea typeface="Calibri" panose="020F0502020204030204" pitchFamily="34" charset="0"/>
              <a:cs typeface="Calibri" panose="020F0502020204030204" pitchFamily="34" charset="0"/>
            </a:endParaRPr>
          </a:p>
          <a:p>
            <a:pPr algn="just"/>
            <a:r>
              <a:rPr lang="en-US" sz="1200" dirty="0">
                <a:latin typeface="Calibri" panose="020F0502020204030204" pitchFamily="34" charset="0"/>
                <a:ea typeface="Calibri" panose="020F0502020204030204" pitchFamily="34" charset="0"/>
                <a:cs typeface="Calibri" panose="020F0502020204030204" pitchFamily="34" charset="0"/>
              </a:rPr>
              <a:t>The collapse was immediately sparked by a specific market announcement made by SVB Financial Group (SVBFG) on March 8, 2023.</a:t>
            </a:r>
          </a:p>
          <a:p>
            <a:pPr algn="just"/>
            <a:endParaRPr lang="en-US" sz="1200" dirty="0">
              <a:latin typeface="Calibri" panose="020F0502020204030204" pitchFamily="34" charset="0"/>
              <a:ea typeface="Calibri" panose="020F0502020204030204" pitchFamily="34" charset="0"/>
              <a:cs typeface="Calibri" panose="020F0502020204030204" pitchFamily="34" charset="0"/>
            </a:endParaRPr>
          </a:p>
          <a:p>
            <a:pPr algn="just"/>
            <a:r>
              <a:rPr lang="en-US" sz="1200" dirty="0">
                <a:latin typeface="Calibri" panose="020F0502020204030204" pitchFamily="34" charset="0"/>
                <a:ea typeface="Calibri" panose="020F0502020204030204" pitchFamily="34" charset="0"/>
                <a:cs typeface="Calibri" panose="020F0502020204030204" pitchFamily="34" charset="0"/>
              </a:rPr>
              <a:t>Key items disclosed were:</a:t>
            </a:r>
          </a:p>
          <a:p>
            <a:pPr algn="just"/>
            <a:endParaRPr lang="en-US" sz="1200" dirty="0">
              <a:latin typeface="Calibri" panose="020F0502020204030204" pitchFamily="34" charset="0"/>
              <a:ea typeface="Calibri" panose="020F0502020204030204" pitchFamily="34" charset="0"/>
              <a:cs typeface="Calibri" panose="020F0502020204030204" pitchFamily="34" charset="0"/>
            </a:endParaRPr>
          </a:p>
          <a:p>
            <a:pPr marL="273050" lvl="1" indent="-273050" algn="just">
              <a:buAutoNum type="alphaLcParenR"/>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Sale of Securities at a Loss </a:t>
            </a:r>
            <a:r>
              <a:rPr lang="en-US" sz="1200" dirty="0">
                <a:latin typeface="Calibri" panose="020F0502020204030204" pitchFamily="34" charset="0"/>
                <a:ea typeface="Calibri" panose="020F0502020204030204" pitchFamily="34" charset="0"/>
                <a:cs typeface="Calibri" panose="020F0502020204030204" pitchFamily="34" charset="0"/>
              </a:rPr>
              <a:t>–  SVBFG announced plans to restructure its balance sheet, including the sale of $21 billion in Available-for-Sale (AFS) securities at an after-tax loss of $1.8 billion.</a:t>
            </a:r>
          </a:p>
          <a:p>
            <a:pPr marL="273050" lvl="1" indent="-273050" algn="just">
              <a:buAutoNum type="alphaLcParen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73050" lvl="1" indent="-273050" algn="just">
              <a:buAutoNum type="alphaLcParenR"/>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Capital Raise </a:t>
            </a:r>
            <a:r>
              <a:rPr lang="en-US" sz="1200" dirty="0">
                <a:latin typeface="Calibri" panose="020F0502020204030204" pitchFamily="34" charset="0"/>
                <a:ea typeface="Calibri" panose="020F0502020204030204" pitchFamily="34" charset="0"/>
                <a:cs typeface="Calibri" panose="020F0502020204030204" pitchFamily="34" charset="0"/>
              </a:rPr>
              <a:t>- The announcement also included seeking to raise $2.25 billion in capital.</a:t>
            </a:r>
          </a:p>
          <a:p>
            <a:pPr algn="just"/>
            <a:endParaRPr lang="en-US" sz="1200" dirty="0">
              <a:latin typeface="Calibri" panose="020F0502020204030204" pitchFamily="34" charset="0"/>
              <a:ea typeface="Calibri" panose="020F0502020204030204" pitchFamily="34" charset="0"/>
              <a:cs typeface="Calibri" panose="020F0502020204030204" pitchFamily="34" charset="0"/>
            </a:endParaRPr>
          </a:p>
          <a:p>
            <a:pPr algn="just"/>
            <a:r>
              <a:rPr lang="en-US" sz="1200" dirty="0">
                <a:latin typeface="Calibri" panose="020F0502020204030204" pitchFamily="34" charset="0"/>
                <a:ea typeface="Calibri" panose="020F0502020204030204" pitchFamily="34" charset="0"/>
                <a:cs typeface="Calibri" panose="020F0502020204030204" pitchFamily="34" charset="0"/>
              </a:rPr>
              <a:t>The impact of the public disclosure was:</a:t>
            </a:r>
          </a:p>
          <a:p>
            <a:pPr algn="just"/>
            <a:endParaRPr lang="en-US" sz="1200" dirty="0">
              <a:latin typeface="Calibri" panose="020F0502020204030204" pitchFamily="34" charset="0"/>
              <a:ea typeface="Calibri" panose="020F0502020204030204" pitchFamily="34" charset="0"/>
              <a:cs typeface="Calibri" panose="020F0502020204030204" pitchFamily="34" charset="0"/>
            </a:endParaRPr>
          </a:p>
          <a:p>
            <a:pPr marL="265113" lvl="1" indent="-265113">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It sent a </a:t>
            </a: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market signal </a:t>
            </a:r>
            <a:r>
              <a:rPr lang="en-US" sz="1200" dirty="0">
                <a:latin typeface="Calibri" panose="020F0502020204030204" pitchFamily="34" charset="0"/>
                <a:ea typeface="Calibri" panose="020F0502020204030204" pitchFamily="34" charset="0"/>
                <a:cs typeface="Calibri" panose="020F0502020204030204" pitchFamily="34" charset="0"/>
              </a:rPr>
              <a:t>that the bank was in immediate financial distress and needed capital, causing panic among major venture capital firms and investors.</a:t>
            </a:r>
          </a:p>
          <a:p>
            <a:pPr marL="265113" lvl="1" indent="-265113">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65113" lvl="1" indent="-265113">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The disclosure triggered an </a:t>
            </a: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unprecedented bank run</a:t>
            </a:r>
            <a:r>
              <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FC866B8B-2F34-7C0F-5872-04C8D0261CDC}"/>
              </a:ext>
            </a:extLst>
          </p:cNvPr>
          <p:cNvSpPr txBox="1"/>
          <p:nvPr/>
        </p:nvSpPr>
        <p:spPr>
          <a:xfrm>
            <a:off x="6250437" y="2362453"/>
            <a:ext cx="5101200" cy="4062651"/>
          </a:xfrm>
          <a:prstGeom prst="rect">
            <a:avLst/>
          </a:prstGeom>
          <a:noFill/>
        </p:spPr>
        <p:txBody>
          <a:bodyPr wrap="square" rtlCol="0">
            <a:spAutoFit/>
          </a:bodyPr>
          <a:lstStyle/>
          <a:p>
            <a:pPr algn="just"/>
            <a:r>
              <a:rPr lang="en-US" sz="1600" b="1" dirty="0">
                <a:latin typeface="Calibri" panose="020F0502020204030204" pitchFamily="34" charset="0"/>
                <a:ea typeface="Calibri" panose="020F0502020204030204" pitchFamily="34" charset="0"/>
                <a:cs typeface="Calibri" panose="020F0502020204030204" pitchFamily="34" charset="0"/>
              </a:rPr>
              <a:t>Lack of Transparency: Concealing Risks</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Held-to-Maturity (HTM) Classification</a:t>
            </a:r>
            <a:r>
              <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SVB held large amounts of long-term investment securities, such as U.S. Treasuries, under the HTM designation. These assets were carried at their historical cost, meaning that massive unrealised losses caused by the rapid rise in interest rates were hidden from immediate regulatory capital calculations. </a:t>
            </a:r>
            <a:r>
              <a:rPr lang="en-US" sz="1400" b="1" i="1" u="sng" dirty="0">
                <a:latin typeface="Calibri" panose="020F0502020204030204" pitchFamily="34" charset="0"/>
                <a:ea typeface="Calibri" panose="020F0502020204030204" pitchFamily="34" charset="0"/>
                <a:cs typeface="Calibri" panose="020F0502020204030204" pitchFamily="34" charset="0"/>
              </a:rPr>
              <a:t>The bank was able to opt out of requirements to </a:t>
            </a:r>
            <a:r>
              <a:rPr lang="en-US" sz="1400" b="1" i="1" u="sng" dirty="0" err="1">
                <a:latin typeface="Calibri" panose="020F0502020204030204" pitchFamily="34" charset="0"/>
                <a:ea typeface="Calibri" panose="020F0502020204030204" pitchFamily="34" charset="0"/>
                <a:cs typeface="Calibri" panose="020F0502020204030204" pitchFamily="34" charset="0"/>
              </a:rPr>
              <a:t>recognise</a:t>
            </a:r>
            <a:r>
              <a:rPr lang="en-US" sz="1400" b="1" i="1" u="sng" dirty="0">
                <a:latin typeface="Calibri" panose="020F0502020204030204" pitchFamily="34" charset="0"/>
                <a:ea typeface="Calibri" panose="020F0502020204030204" pitchFamily="34" charset="0"/>
                <a:cs typeface="Calibri" panose="020F0502020204030204" pitchFamily="34" charset="0"/>
              </a:rPr>
              <a:t> these </a:t>
            </a:r>
            <a:r>
              <a:rPr lang="en-US" sz="1400" b="1" i="1" u="sng" dirty="0" err="1">
                <a:latin typeface="Calibri" panose="020F0502020204030204" pitchFamily="34" charset="0"/>
                <a:ea typeface="Calibri" panose="020F0502020204030204" pitchFamily="34" charset="0"/>
                <a:cs typeface="Calibri" panose="020F0502020204030204" pitchFamily="34" charset="0"/>
              </a:rPr>
              <a:t>unrealised</a:t>
            </a:r>
            <a:r>
              <a:rPr lang="en-US" sz="1400" b="1" i="1" u="sng" dirty="0">
                <a:latin typeface="Calibri" panose="020F0502020204030204" pitchFamily="34" charset="0"/>
                <a:ea typeface="Calibri" panose="020F0502020204030204" pitchFamily="34" charset="0"/>
                <a:cs typeface="Calibri" panose="020F0502020204030204" pitchFamily="34" charset="0"/>
              </a:rPr>
              <a:t> losses in its regulatory capital, thereby overstating its resilience.</a:t>
            </a:r>
          </a:p>
          <a:p>
            <a:pPr marL="285750" indent="-285750" algn="just">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Contradictory Statements</a:t>
            </a:r>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SVB publicly touted having "</a:t>
            </a:r>
            <a:r>
              <a:rPr lang="en-US" sz="1200" i="1" dirty="0">
                <a:latin typeface="Calibri" panose="020F0502020204030204" pitchFamily="34" charset="0"/>
                <a:ea typeface="Calibri" panose="020F0502020204030204" pitchFamily="34" charset="0"/>
                <a:cs typeface="Calibri" panose="020F0502020204030204" pitchFamily="34" charset="0"/>
              </a:rPr>
              <a:t>solid risk management practices and effective controls</a:t>
            </a:r>
            <a:r>
              <a:rPr lang="en-US" sz="1200" dirty="0">
                <a:latin typeface="Calibri" panose="020F0502020204030204" pitchFamily="34" charset="0"/>
                <a:ea typeface="Calibri" panose="020F0502020204030204" pitchFamily="34" charset="0"/>
                <a:cs typeface="Calibri" panose="020F0502020204030204" pitchFamily="34" charset="0"/>
              </a:rPr>
              <a:t>" in its financial disclosures, despite internally failing to manage basic interest rate and liquidity risks.</a:t>
            </a:r>
          </a:p>
          <a:p>
            <a:pPr marL="285750" indent="-285750" algn="just">
              <a:buFont typeface="+mj-lt"/>
              <a:buAutoNum type="alphaLcPeriod"/>
            </a:pPr>
            <a:endParaRPr lang="en-US"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Internal Oversight Failure: </a:t>
            </a:r>
            <a:r>
              <a:rPr lang="en-US" sz="1200" dirty="0">
                <a:latin typeface="Calibri" panose="020F0502020204030204" pitchFamily="34" charset="0"/>
                <a:ea typeface="Calibri" panose="020F0502020204030204" pitchFamily="34" charset="0"/>
                <a:cs typeface="Calibri" panose="020F0502020204030204" pitchFamily="34" charset="0"/>
              </a:rPr>
              <a:t>The full board of directors did not receive adequate information about SVBFG’s liquidity issues from management until November 2022, despite deteriorating financial conditions.</a:t>
            </a:r>
          </a:p>
          <a:p>
            <a:pPr marL="285750" indent="-285750" algn="just">
              <a:buFont typeface="+mj-lt"/>
              <a:buAutoNum type="alphaLcPeriod"/>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mj-lt"/>
              <a:buAutoNum type="alphaLcPeriod"/>
            </a:pPr>
            <a:endParaRPr lang="en-US" sz="1200" dirty="0" err="1">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740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1E5C9A-FCF4-9EFB-B568-AFF65DC80C9D}"/>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04355A17-9D3A-86E1-A471-4F81EAD2D430}"/>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7A4D528C-FFBC-7E72-8C16-70B7AE72B2BC}"/>
              </a:ext>
            </a:extLst>
          </p:cNvPr>
          <p:cNvSpPr>
            <a:spLocks noGrp="1"/>
          </p:cNvSpPr>
          <p:nvPr>
            <p:ph type="title" idx="4294967295"/>
          </p:nvPr>
        </p:nvSpPr>
        <p:spPr>
          <a:xfrm>
            <a:off x="2884714" y="88575"/>
            <a:ext cx="9269186"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Silicon Valley Bank </a:t>
            </a:r>
          </a:p>
        </p:txBody>
      </p:sp>
      <p:cxnSp>
        <p:nvCxnSpPr>
          <p:cNvPr id="4" name="Straight Connector 3">
            <a:extLst>
              <a:ext uri="{FF2B5EF4-FFF2-40B4-BE49-F238E27FC236}">
                <a16:creationId xmlns:a16="http://schemas.microsoft.com/office/drawing/2014/main" id="{EDE9EB5F-2B4B-E5E8-884D-FDAFCDEC6170}"/>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8249DF0B-6761-18BE-641D-59FEC5DBB5FB}"/>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Could Market disclosures have prevented the collapse?</a:t>
            </a:r>
          </a:p>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Market disclosures alone were unlikely to prevent the collapse, as the crisis was driven by underlying systemic vulnerabilities amplified by digital speed.</a:t>
            </a:r>
          </a:p>
        </p:txBody>
      </p:sp>
      <p:pic>
        <p:nvPicPr>
          <p:cNvPr id="7" name="Picture 6">
            <a:extLst>
              <a:ext uri="{FF2B5EF4-FFF2-40B4-BE49-F238E27FC236}">
                <a16:creationId xmlns:a16="http://schemas.microsoft.com/office/drawing/2014/main" id="{6B689927-EC0C-EA45-2FEC-9313915719D4}"/>
              </a:ext>
            </a:extLst>
          </p:cNvPr>
          <p:cNvPicPr>
            <a:picLocks noChangeAspect="1"/>
          </p:cNvPicPr>
          <p:nvPr/>
        </p:nvPicPr>
        <p:blipFill>
          <a:blip r:embed="rId4"/>
          <a:srcRect l="17914" t="35062" r="15446" b="29355"/>
          <a:stretch>
            <a:fillRect/>
          </a:stretch>
        </p:blipFill>
        <p:spPr>
          <a:xfrm>
            <a:off x="706470" y="165023"/>
            <a:ext cx="1770926" cy="613456"/>
          </a:xfrm>
          <a:prstGeom prst="rect">
            <a:avLst/>
          </a:prstGeom>
        </p:spPr>
      </p:pic>
      <p:grpSp>
        <p:nvGrpSpPr>
          <p:cNvPr id="8" name="Group 7">
            <a:extLst>
              <a:ext uri="{FF2B5EF4-FFF2-40B4-BE49-F238E27FC236}">
                <a16:creationId xmlns:a16="http://schemas.microsoft.com/office/drawing/2014/main" id="{D08CA223-4733-40E4-5F60-286134A84C71}"/>
              </a:ext>
            </a:extLst>
          </p:cNvPr>
          <p:cNvGrpSpPr/>
          <p:nvPr/>
        </p:nvGrpSpPr>
        <p:grpSpPr>
          <a:xfrm>
            <a:off x="841375" y="2317482"/>
            <a:ext cx="10698584" cy="4012525"/>
            <a:chOff x="803275" y="2535196"/>
            <a:chExt cx="10585450" cy="4012525"/>
          </a:xfrm>
        </p:grpSpPr>
        <p:sp>
          <p:nvSpPr>
            <p:cNvPr id="9" name="Rectangle 8">
              <a:extLst>
                <a:ext uri="{FF2B5EF4-FFF2-40B4-BE49-F238E27FC236}">
                  <a16:creationId xmlns:a16="http://schemas.microsoft.com/office/drawing/2014/main" id="{69C7B65C-89DA-0C07-C26F-B7226392B6D8}"/>
                </a:ext>
              </a:extLst>
            </p:cNvPr>
            <p:cNvSpPr/>
            <p:nvPr/>
          </p:nvSpPr>
          <p:spPr>
            <a:xfrm>
              <a:off x="803275" y="2535196"/>
              <a:ext cx="2359025" cy="7194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Viewpoint</a:t>
              </a:r>
            </a:p>
          </p:txBody>
        </p:sp>
        <p:sp>
          <p:nvSpPr>
            <p:cNvPr id="11" name="Rectangle 10">
              <a:extLst>
                <a:ext uri="{FF2B5EF4-FFF2-40B4-BE49-F238E27FC236}">
                  <a16:creationId xmlns:a16="http://schemas.microsoft.com/office/drawing/2014/main" id="{BD3667FE-9C56-753C-B286-448FBFAAFA9B}"/>
                </a:ext>
              </a:extLst>
            </p:cNvPr>
            <p:cNvSpPr/>
            <p:nvPr/>
          </p:nvSpPr>
          <p:spPr>
            <a:xfrm>
              <a:off x="803275" y="3358978"/>
              <a:ext cx="2359025" cy="83077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No, Disclosure Alone Wasn't Enough</a:t>
              </a:r>
            </a:p>
          </p:txBody>
        </p:sp>
        <p:sp>
          <p:nvSpPr>
            <p:cNvPr id="12" name="Rectangle 11">
              <a:extLst>
                <a:ext uri="{FF2B5EF4-FFF2-40B4-BE49-F238E27FC236}">
                  <a16:creationId xmlns:a16="http://schemas.microsoft.com/office/drawing/2014/main" id="{F8CD14EF-2C31-FA33-333E-C6A7E69786C5}"/>
                </a:ext>
              </a:extLst>
            </p:cNvPr>
            <p:cNvSpPr/>
            <p:nvPr/>
          </p:nvSpPr>
          <p:spPr>
            <a:xfrm>
              <a:off x="803275" y="4294103"/>
              <a:ext cx="2359025" cy="83077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Speed Factor</a:t>
              </a:r>
            </a:p>
          </p:txBody>
        </p:sp>
        <p:sp>
          <p:nvSpPr>
            <p:cNvPr id="13" name="Rectangle 12">
              <a:extLst>
                <a:ext uri="{FF2B5EF4-FFF2-40B4-BE49-F238E27FC236}">
                  <a16:creationId xmlns:a16="http://schemas.microsoft.com/office/drawing/2014/main" id="{B3E687C6-7509-2D7C-0711-CDAE083F7987}"/>
                </a:ext>
              </a:extLst>
            </p:cNvPr>
            <p:cNvSpPr/>
            <p:nvPr/>
          </p:nvSpPr>
          <p:spPr>
            <a:xfrm>
              <a:off x="803275" y="5229228"/>
              <a:ext cx="2359025" cy="13184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Yes, Stronger Regulation Might Have</a:t>
              </a:r>
            </a:p>
          </p:txBody>
        </p:sp>
        <p:sp>
          <p:nvSpPr>
            <p:cNvPr id="14" name="Rectangle 13">
              <a:extLst>
                <a:ext uri="{FF2B5EF4-FFF2-40B4-BE49-F238E27FC236}">
                  <a16:creationId xmlns:a16="http://schemas.microsoft.com/office/drawing/2014/main" id="{28BF06CB-7B73-5743-992A-3ECC8D11B70D}"/>
                </a:ext>
              </a:extLst>
            </p:cNvPr>
            <p:cNvSpPr/>
            <p:nvPr/>
          </p:nvSpPr>
          <p:spPr>
            <a:xfrm>
              <a:off x="3495112" y="2535196"/>
              <a:ext cx="7893613" cy="7194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latin typeface="Calibri" panose="020F0502020204030204" pitchFamily="34" charset="0"/>
                  <a:ea typeface="Calibri" panose="020F0502020204030204" pitchFamily="34" charset="0"/>
                  <a:cs typeface="Calibri" panose="020F0502020204030204" pitchFamily="34" charset="0"/>
                </a:rPr>
                <a:t>Supporting Evidence from the Sources</a:t>
              </a:r>
            </a:p>
          </p:txBody>
        </p:sp>
        <p:sp>
          <p:nvSpPr>
            <p:cNvPr id="15" name="Rectangle 14">
              <a:extLst>
                <a:ext uri="{FF2B5EF4-FFF2-40B4-BE49-F238E27FC236}">
                  <a16:creationId xmlns:a16="http://schemas.microsoft.com/office/drawing/2014/main" id="{35449823-B8A4-6E50-6643-1A24D893F8F2}"/>
                </a:ext>
              </a:extLst>
            </p:cNvPr>
            <p:cNvSpPr/>
            <p:nvPr/>
          </p:nvSpPr>
          <p:spPr>
            <a:xfrm>
              <a:off x="3495112" y="3358978"/>
              <a:ext cx="7893613" cy="8307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core issues were </a:t>
              </a: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fundamental managerial weaknesses</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highly concentrated funding (uninsured deposits), and a deep asset-liability mismatch.</a:t>
              </a:r>
            </a:p>
          </p:txBody>
        </p:sp>
        <p:sp>
          <p:nvSpPr>
            <p:cNvPr id="16" name="Rectangle 15">
              <a:extLst>
                <a:ext uri="{FF2B5EF4-FFF2-40B4-BE49-F238E27FC236}">
                  <a16:creationId xmlns:a16="http://schemas.microsoft.com/office/drawing/2014/main" id="{367A3FA4-2575-FC76-0928-8FF790211CCC}"/>
                </a:ext>
              </a:extLst>
            </p:cNvPr>
            <p:cNvSpPr/>
            <p:nvPr/>
          </p:nvSpPr>
          <p:spPr>
            <a:xfrm>
              <a:off x="3495111" y="4294103"/>
              <a:ext cx="7893613" cy="8307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run was accelerated by </a:t>
              </a: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social media and technology</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Technology removed friction points, allowing coordinated withdrawals at an unprecedented speed and magnitude that traditional liquidity models could not anticipate.</a:t>
              </a:r>
            </a:p>
          </p:txBody>
        </p:sp>
        <p:sp>
          <p:nvSpPr>
            <p:cNvPr id="17" name="Rectangle 16">
              <a:extLst>
                <a:ext uri="{FF2B5EF4-FFF2-40B4-BE49-F238E27FC236}">
                  <a16:creationId xmlns:a16="http://schemas.microsoft.com/office/drawing/2014/main" id="{3898B972-F008-1B1F-B630-2F80667F4780}"/>
                </a:ext>
              </a:extLst>
            </p:cNvPr>
            <p:cNvSpPr/>
            <p:nvPr/>
          </p:nvSpPr>
          <p:spPr>
            <a:xfrm>
              <a:off x="3495110" y="5229228"/>
              <a:ext cx="7893613" cy="1318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Stronger regulatory rules</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specifically requiring the recognition of </a:t>
              </a:r>
              <a:r>
                <a:rPr lang="en-U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unrealised</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losses on HTM securities in regulatory capital, SVB's weakness would have been apparent sooner. </a:t>
              </a:r>
            </a:p>
            <a:p>
              <a:pPr marL="285750" indent="-285750">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0000FF"/>
                  </a:solidFill>
                  <a:latin typeface="Calibri" panose="020F0502020204030204" pitchFamily="34" charset="0"/>
                  <a:ea typeface="Calibri" panose="020F0502020204030204" pitchFamily="34" charset="0"/>
                  <a:cs typeface="Calibri" panose="020F0502020204030204" pitchFamily="34" charset="0"/>
                </a:rPr>
                <a:t>Increased capital and liquidity requirements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might have bolstered resilience or forced SVBFG to take corrective action much earlier, potentially preventing the failure.</a:t>
              </a:r>
            </a:p>
          </p:txBody>
        </p:sp>
      </p:grpSp>
    </p:spTree>
    <p:extLst>
      <p:ext uri="{BB962C8B-B14F-4D97-AF65-F5344CB8AC3E}">
        <p14:creationId xmlns:p14="http://schemas.microsoft.com/office/powerpoint/2010/main" val="2134073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F780F-C95D-ADCF-F08F-F4A4E63E57F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D98FCD-C793-142A-825D-D2207BB7B570}"/>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Actuarial Role In Market Disclosure </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469DC20-500A-AE01-1F2C-45574BAEDA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7A9C6F30-340B-2255-7107-9412F8E7E4D8}"/>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36</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884BFFE7-50E2-C4E1-CEBB-224322BA1864}"/>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9544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653795-6DDE-8538-9473-0AED80BDEE15}"/>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4CAED10D-6941-F4F4-B85D-CF820E04F08A}"/>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E7CD0BC8-C8B5-9282-5F56-30768FAE9F4B}"/>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The Actuarial Role In Market Disclosure </a:t>
            </a:r>
          </a:p>
        </p:txBody>
      </p:sp>
      <p:cxnSp>
        <p:nvCxnSpPr>
          <p:cNvPr id="4" name="Straight Connector 3">
            <a:extLst>
              <a:ext uri="{FF2B5EF4-FFF2-40B4-BE49-F238E27FC236}">
                <a16:creationId xmlns:a16="http://schemas.microsoft.com/office/drawing/2014/main" id="{ECF6F350-623B-D164-9F6C-A4C1DA1B1FF9}"/>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0B787085-47BF-B153-F404-2B7BCCA8E4AF}"/>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b="1" dirty="0">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Traditional Role: Actuaries calculate the numbers required by regulations</a:t>
            </a:r>
          </a:p>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Policy Architect Role: Actuaries help design what should be disclosed, how, and why</a:t>
            </a:r>
          </a:p>
        </p:txBody>
      </p:sp>
      <p:grpSp>
        <p:nvGrpSpPr>
          <p:cNvPr id="8" name="Group 7">
            <a:extLst>
              <a:ext uri="{FF2B5EF4-FFF2-40B4-BE49-F238E27FC236}">
                <a16:creationId xmlns:a16="http://schemas.microsoft.com/office/drawing/2014/main" id="{59C6E927-94B1-7660-4AEE-53650874E778}"/>
              </a:ext>
            </a:extLst>
          </p:cNvPr>
          <p:cNvGrpSpPr/>
          <p:nvPr/>
        </p:nvGrpSpPr>
        <p:grpSpPr>
          <a:xfrm>
            <a:off x="825232" y="2372054"/>
            <a:ext cx="4962453" cy="4374928"/>
            <a:chOff x="883920" y="2322786"/>
            <a:chExt cx="5212079" cy="4374928"/>
          </a:xfrm>
        </p:grpSpPr>
        <p:sp>
          <p:nvSpPr>
            <p:cNvPr id="9" name="Rectangle 8">
              <a:extLst>
                <a:ext uri="{FF2B5EF4-FFF2-40B4-BE49-F238E27FC236}">
                  <a16:creationId xmlns:a16="http://schemas.microsoft.com/office/drawing/2014/main" id="{2C843FF0-EB5A-9128-7622-FC6C094415CC}"/>
                </a:ext>
              </a:extLst>
            </p:cNvPr>
            <p:cNvSpPr/>
            <p:nvPr/>
          </p:nvSpPr>
          <p:spPr>
            <a:xfrm>
              <a:off x="2744863" y="5740431"/>
              <a:ext cx="3351136" cy="881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0000FF"/>
                  </a:solidFill>
                  <a:latin typeface="Calibri" panose="020F0502020204030204" pitchFamily="34" charset="0"/>
                  <a:ea typeface="Calibri" panose="020F0502020204030204" pitchFamily="34" charset="0"/>
                  <a:cs typeface="Calibri" panose="020F0502020204030204" pitchFamily="34" charset="0"/>
                </a:rPr>
                <a:t>Develop formats, templates, and actuarial methods</a:t>
              </a:r>
            </a:p>
            <a:p>
              <a:pPr marL="171450" indent="-171450">
                <a:buFont typeface="Arial" panose="020B0604020202020204" pitchFamily="34" charset="0"/>
                <a:buChar char="•"/>
              </a:pPr>
              <a:endPar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Drive consistent calculation and reporting practices across the market</a:t>
              </a:r>
            </a:p>
          </p:txBody>
        </p:sp>
        <p:grpSp>
          <p:nvGrpSpPr>
            <p:cNvPr id="10" name="Group 9">
              <a:extLst>
                <a:ext uri="{FF2B5EF4-FFF2-40B4-BE49-F238E27FC236}">
                  <a16:creationId xmlns:a16="http://schemas.microsoft.com/office/drawing/2014/main" id="{694B3463-7B3F-DA4A-B297-EAB1658574C7}"/>
                </a:ext>
              </a:extLst>
            </p:cNvPr>
            <p:cNvGrpSpPr/>
            <p:nvPr/>
          </p:nvGrpSpPr>
          <p:grpSpPr>
            <a:xfrm>
              <a:off x="883920" y="2322786"/>
              <a:ext cx="5212079" cy="4374928"/>
              <a:chOff x="883920" y="2322786"/>
              <a:chExt cx="5212079" cy="4374928"/>
            </a:xfrm>
          </p:grpSpPr>
          <p:cxnSp>
            <p:nvCxnSpPr>
              <p:cNvPr id="11" name="Straight Connector 10">
                <a:extLst>
                  <a:ext uri="{FF2B5EF4-FFF2-40B4-BE49-F238E27FC236}">
                    <a16:creationId xmlns:a16="http://schemas.microsoft.com/office/drawing/2014/main" id="{F93E463C-3563-ABD2-04EB-04FAFA70AE68}"/>
                  </a:ext>
                </a:extLst>
              </p:cNvPr>
              <p:cNvCxnSpPr>
                <a:cxnSpLocks/>
              </p:cNvCxnSpPr>
              <p:nvPr/>
            </p:nvCxnSpPr>
            <p:spPr>
              <a:xfrm>
                <a:off x="1418896" y="4193894"/>
                <a:ext cx="4677103" cy="0"/>
              </a:xfrm>
              <a:prstGeom prst="line">
                <a:avLst/>
              </a:prstGeom>
              <a:ln w="12700">
                <a:solidFill>
                  <a:srgbClr val="0070C0"/>
                </a:solidFill>
              </a:ln>
            </p:spPr>
            <p:style>
              <a:lnRef idx="3">
                <a:schemeClr val="accent5"/>
              </a:lnRef>
              <a:fillRef idx="0">
                <a:schemeClr val="accent5"/>
              </a:fillRef>
              <a:effectRef idx="2">
                <a:schemeClr val="accent5"/>
              </a:effectRef>
              <a:fontRef idx="minor">
                <a:schemeClr val="tx1"/>
              </a:fontRef>
            </p:style>
          </p:cxnSp>
          <p:sp>
            <p:nvSpPr>
              <p:cNvPr id="12" name="Rectangle: Rounded Corners 11">
                <a:extLst>
                  <a:ext uri="{FF2B5EF4-FFF2-40B4-BE49-F238E27FC236}">
                    <a16:creationId xmlns:a16="http://schemas.microsoft.com/office/drawing/2014/main" id="{0D5BB7CF-FDDA-3383-71C9-11C7D66495F8}"/>
                  </a:ext>
                </a:extLst>
              </p:cNvPr>
              <p:cNvSpPr/>
              <p:nvPr/>
            </p:nvSpPr>
            <p:spPr>
              <a:xfrm>
                <a:off x="1418896" y="2322786"/>
                <a:ext cx="4677103" cy="468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Designing Meaningful &amp; Comparable Disclosures</a:t>
                </a:r>
              </a:p>
            </p:txBody>
          </p:sp>
          <p:sp>
            <p:nvSpPr>
              <p:cNvPr id="13" name="Oval 12">
                <a:extLst>
                  <a:ext uri="{FF2B5EF4-FFF2-40B4-BE49-F238E27FC236}">
                    <a16:creationId xmlns:a16="http://schemas.microsoft.com/office/drawing/2014/main" id="{6069B243-3311-E714-2A84-44C9F8C4E26B}"/>
                  </a:ext>
                </a:extLst>
              </p:cNvPr>
              <p:cNvSpPr/>
              <p:nvPr/>
            </p:nvSpPr>
            <p:spPr>
              <a:xfrm>
                <a:off x="883920" y="2343807"/>
                <a:ext cx="432000" cy="43092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1</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51971C5E-79B6-FD1D-1240-25F79462560A}"/>
                  </a:ext>
                </a:extLst>
              </p:cNvPr>
              <p:cNvSpPr/>
              <p:nvPr/>
            </p:nvSpPr>
            <p:spPr>
              <a:xfrm>
                <a:off x="1418896" y="2915828"/>
                <a:ext cx="1308257" cy="1167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Metric Selection &amp; Design</a:t>
                </a:r>
              </a:p>
            </p:txBody>
          </p:sp>
          <p:sp>
            <p:nvSpPr>
              <p:cNvPr id="15" name="Rectangle 14">
                <a:extLst>
                  <a:ext uri="{FF2B5EF4-FFF2-40B4-BE49-F238E27FC236}">
                    <a16:creationId xmlns:a16="http://schemas.microsoft.com/office/drawing/2014/main" id="{4D558E5E-B021-E0D2-D0C9-5EFCE36E7FBF}"/>
                  </a:ext>
                </a:extLst>
              </p:cNvPr>
              <p:cNvSpPr/>
              <p:nvPr/>
            </p:nvSpPr>
            <p:spPr>
              <a:xfrm>
                <a:off x="2725558" y="2923506"/>
                <a:ext cx="3370441" cy="1105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0000FF"/>
                    </a:solidFill>
                    <a:latin typeface="Calibri" panose="020F0502020204030204" pitchFamily="34" charset="0"/>
                    <a:ea typeface="Calibri" panose="020F0502020204030204" pitchFamily="34" charset="0"/>
                    <a:cs typeface="Calibri" panose="020F0502020204030204" pitchFamily="34" charset="0"/>
                  </a:rPr>
                  <a:t>Identify KPIs revealing true financial health, consumer outcomes, and risk exposure</a:t>
                </a:r>
              </a:p>
              <a:p>
                <a:pPr marL="171450" indent="-171450">
                  <a:buFont typeface="Arial" panose="020B0604020202020204" pitchFamily="34" charset="0"/>
                  <a:buChar char="•"/>
                </a:pPr>
                <a:endPar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Propose relevant, interpretable KPIs / metrics</a:t>
                </a:r>
              </a:p>
              <a:p>
                <a:pPr marL="171450" indent="-171450">
                  <a:buFont typeface="Arial" panose="020B0604020202020204" pitchFamily="34" charset="0"/>
                  <a:buChar char="•"/>
                </a:pPr>
                <a:endPar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Build metrics that cannot be gamed</a:t>
                </a:r>
              </a:p>
            </p:txBody>
          </p:sp>
          <p:sp>
            <p:nvSpPr>
              <p:cNvPr id="16" name="Rectangle 15">
                <a:extLst>
                  <a:ext uri="{FF2B5EF4-FFF2-40B4-BE49-F238E27FC236}">
                    <a16:creationId xmlns:a16="http://schemas.microsoft.com/office/drawing/2014/main" id="{8E2EF76B-DB85-6DF4-C4AF-5DF5FD6D8BD8}"/>
                  </a:ext>
                </a:extLst>
              </p:cNvPr>
              <p:cNvSpPr/>
              <p:nvPr/>
            </p:nvSpPr>
            <p:spPr>
              <a:xfrm>
                <a:off x="1418896" y="4232047"/>
                <a:ext cx="1490905" cy="1506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Communication over Volume</a:t>
                </a:r>
              </a:p>
            </p:txBody>
          </p:sp>
          <p:sp>
            <p:nvSpPr>
              <p:cNvPr id="17" name="Rectangle 16">
                <a:extLst>
                  <a:ext uri="{FF2B5EF4-FFF2-40B4-BE49-F238E27FC236}">
                    <a16:creationId xmlns:a16="http://schemas.microsoft.com/office/drawing/2014/main" id="{C9F3626D-2F59-E8DA-A4EB-BBD47F51B93B}"/>
                  </a:ext>
                </a:extLst>
              </p:cNvPr>
              <p:cNvSpPr/>
              <p:nvPr/>
            </p:nvSpPr>
            <p:spPr>
              <a:xfrm>
                <a:off x="2725558" y="4221535"/>
                <a:ext cx="3370441" cy="15171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err="1">
                    <a:solidFill>
                      <a:srgbClr val="0000FF"/>
                    </a:solidFill>
                    <a:latin typeface="Calibri" panose="020F0502020204030204" pitchFamily="34" charset="0"/>
                    <a:ea typeface="Calibri" panose="020F0502020204030204" pitchFamily="34" charset="0"/>
                    <a:cs typeface="Calibri" panose="020F0502020204030204" pitchFamily="34" charset="0"/>
                  </a:rPr>
                  <a:t>Prioritise</a:t>
                </a:r>
                <a:r>
                  <a:rPr lang="en-US" sz="1200" b="1" dirty="0">
                    <a:solidFill>
                      <a:srgbClr val="0000FF"/>
                    </a:solidFill>
                    <a:latin typeface="Calibri" panose="020F0502020204030204" pitchFamily="34" charset="0"/>
                    <a:ea typeface="Calibri" panose="020F0502020204030204" pitchFamily="34" charset="0"/>
                    <a:cs typeface="Calibri" panose="020F0502020204030204" pitchFamily="34" charset="0"/>
                  </a:rPr>
                  <a:t> clear summary disclosures over data dumps</a:t>
                </a:r>
              </a:p>
              <a:p>
                <a:pPr marL="171450" indent="-171450">
                  <a:buFont typeface="Arial" panose="020B0604020202020204" pitchFamily="34" charset="0"/>
                  <a:buChar char="•"/>
                </a:pPr>
                <a:endPar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More disclosure ≠ better decisions if users are overwhelmed</a:t>
                </a:r>
              </a:p>
              <a:p>
                <a:pPr marL="171450" indent="-171450">
                  <a:buFont typeface="Arial" panose="020B0604020202020204" pitchFamily="34" charset="0"/>
                  <a:buChar char="•"/>
                </a:pPr>
                <a:endPar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Materiality-based disclosure with "comply or explain" flexibility</a:t>
                </a:r>
              </a:p>
            </p:txBody>
          </p:sp>
          <p:sp>
            <p:nvSpPr>
              <p:cNvPr id="18" name="Rectangle 17">
                <a:extLst>
                  <a:ext uri="{FF2B5EF4-FFF2-40B4-BE49-F238E27FC236}">
                    <a16:creationId xmlns:a16="http://schemas.microsoft.com/office/drawing/2014/main" id="{A60E4FA7-6DBD-B7F5-847A-B2442E52939A}"/>
                  </a:ext>
                </a:extLst>
              </p:cNvPr>
              <p:cNvSpPr/>
              <p:nvPr/>
            </p:nvSpPr>
            <p:spPr>
              <a:xfrm>
                <a:off x="1418896" y="5816473"/>
                <a:ext cx="1308257" cy="881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err="1">
                    <a:solidFill>
                      <a:schemeClr val="tx1"/>
                    </a:solidFill>
                    <a:latin typeface="Calibri" panose="020F0502020204030204" pitchFamily="34" charset="0"/>
                    <a:ea typeface="Calibri" panose="020F0502020204030204" pitchFamily="34" charset="0"/>
                    <a:cs typeface="Calibri" panose="020F0502020204030204" pitchFamily="34" charset="0"/>
                  </a:rPr>
                  <a:t>Standardisation</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949647C2-1866-955A-EE7D-FCF3E27E481E}"/>
                  </a:ext>
                </a:extLst>
              </p:cNvPr>
              <p:cNvCxnSpPr>
                <a:cxnSpLocks/>
              </p:cNvCxnSpPr>
              <p:nvPr/>
            </p:nvCxnSpPr>
            <p:spPr>
              <a:xfrm>
                <a:off x="1418896" y="5724196"/>
                <a:ext cx="4636464" cy="0"/>
              </a:xfrm>
              <a:prstGeom prst="line">
                <a:avLst/>
              </a:prstGeom>
              <a:ln w="12700">
                <a:solidFill>
                  <a:srgbClr val="0070C0"/>
                </a:solidFill>
              </a:ln>
            </p:spPr>
            <p:style>
              <a:lnRef idx="3">
                <a:schemeClr val="accent5"/>
              </a:lnRef>
              <a:fillRef idx="0">
                <a:schemeClr val="accent5"/>
              </a:fillRef>
              <a:effectRef idx="2">
                <a:schemeClr val="accent5"/>
              </a:effectRef>
              <a:fontRef idx="minor">
                <a:schemeClr val="tx1"/>
              </a:fontRef>
            </p:style>
          </p:cxnSp>
        </p:grpSp>
      </p:grpSp>
      <p:grpSp>
        <p:nvGrpSpPr>
          <p:cNvPr id="20" name="Group 19">
            <a:extLst>
              <a:ext uri="{FF2B5EF4-FFF2-40B4-BE49-F238E27FC236}">
                <a16:creationId xmlns:a16="http://schemas.microsoft.com/office/drawing/2014/main" id="{5C386DB0-1AFB-AFFA-2AD6-C9FAC8EF5949}"/>
              </a:ext>
            </a:extLst>
          </p:cNvPr>
          <p:cNvGrpSpPr/>
          <p:nvPr/>
        </p:nvGrpSpPr>
        <p:grpSpPr>
          <a:xfrm>
            <a:off x="6417965" y="2372054"/>
            <a:ext cx="4964400" cy="4449014"/>
            <a:chOff x="6417965" y="2372054"/>
            <a:chExt cx="4964400" cy="4449014"/>
          </a:xfrm>
        </p:grpSpPr>
        <p:grpSp>
          <p:nvGrpSpPr>
            <p:cNvPr id="21" name="Group 20">
              <a:extLst>
                <a:ext uri="{FF2B5EF4-FFF2-40B4-BE49-F238E27FC236}">
                  <a16:creationId xmlns:a16="http://schemas.microsoft.com/office/drawing/2014/main" id="{E7176A12-6010-42D7-CFA6-0B3F3252334C}"/>
                </a:ext>
              </a:extLst>
            </p:cNvPr>
            <p:cNvGrpSpPr/>
            <p:nvPr/>
          </p:nvGrpSpPr>
          <p:grpSpPr>
            <a:xfrm>
              <a:off x="6417965" y="2372054"/>
              <a:ext cx="4964400" cy="4374928"/>
              <a:chOff x="883920" y="2322786"/>
              <a:chExt cx="5212079" cy="4374928"/>
            </a:xfrm>
          </p:grpSpPr>
          <p:sp>
            <p:nvSpPr>
              <p:cNvPr id="23" name="Rectangle 22">
                <a:extLst>
                  <a:ext uri="{FF2B5EF4-FFF2-40B4-BE49-F238E27FC236}">
                    <a16:creationId xmlns:a16="http://schemas.microsoft.com/office/drawing/2014/main" id="{9F99BA11-6023-323E-400E-AE7B56B77BF0}"/>
                  </a:ext>
                </a:extLst>
              </p:cNvPr>
              <p:cNvSpPr/>
              <p:nvPr/>
            </p:nvSpPr>
            <p:spPr>
              <a:xfrm>
                <a:off x="2837207" y="5740893"/>
                <a:ext cx="3138114" cy="881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FF6600"/>
                    </a:solidFill>
                    <a:latin typeface="Calibri" panose="020F0502020204030204" pitchFamily="34" charset="0"/>
                    <a:ea typeface="Calibri" panose="020F0502020204030204" pitchFamily="34" charset="0"/>
                    <a:cs typeface="Calibri" panose="020F0502020204030204" pitchFamily="34" charset="0"/>
                  </a:rPr>
                  <a:t>Recommend frequency, audit level, and comparability standards</a:t>
                </a:r>
              </a:p>
            </p:txBody>
          </p:sp>
          <p:grpSp>
            <p:nvGrpSpPr>
              <p:cNvPr id="24" name="Group 23">
                <a:extLst>
                  <a:ext uri="{FF2B5EF4-FFF2-40B4-BE49-F238E27FC236}">
                    <a16:creationId xmlns:a16="http://schemas.microsoft.com/office/drawing/2014/main" id="{54CC76C7-861A-D813-84FF-8ED6EDA4272B}"/>
                  </a:ext>
                </a:extLst>
              </p:cNvPr>
              <p:cNvGrpSpPr/>
              <p:nvPr/>
            </p:nvGrpSpPr>
            <p:grpSpPr>
              <a:xfrm>
                <a:off x="883920" y="2322786"/>
                <a:ext cx="5212079" cy="4374928"/>
                <a:chOff x="883920" y="2322786"/>
                <a:chExt cx="5212079" cy="4374928"/>
              </a:xfrm>
            </p:grpSpPr>
            <p:cxnSp>
              <p:nvCxnSpPr>
                <p:cNvPr id="25" name="Straight Connector 24">
                  <a:extLst>
                    <a:ext uri="{FF2B5EF4-FFF2-40B4-BE49-F238E27FC236}">
                      <a16:creationId xmlns:a16="http://schemas.microsoft.com/office/drawing/2014/main" id="{28049BF0-EB7B-688E-3D37-8EE0938E2186}"/>
                    </a:ext>
                  </a:extLst>
                </p:cNvPr>
                <p:cNvCxnSpPr>
                  <a:cxnSpLocks/>
                </p:cNvCxnSpPr>
                <p:nvPr/>
              </p:nvCxnSpPr>
              <p:spPr>
                <a:xfrm>
                  <a:off x="1418896" y="4193894"/>
                  <a:ext cx="4677103"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6" name="Rectangle: Rounded Corners 25">
                  <a:extLst>
                    <a:ext uri="{FF2B5EF4-FFF2-40B4-BE49-F238E27FC236}">
                      <a16:creationId xmlns:a16="http://schemas.microsoft.com/office/drawing/2014/main" id="{6CC2AD32-B355-152E-3BB9-4097A085300B}"/>
                    </a:ext>
                  </a:extLst>
                </p:cNvPr>
                <p:cNvSpPr/>
                <p:nvPr/>
              </p:nvSpPr>
              <p:spPr>
                <a:xfrm>
                  <a:off x="1418896" y="2322786"/>
                  <a:ext cx="4677103" cy="46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Building Public Trust Through Engagement &amp; Communication</a:t>
                  </a:r>
                </a:p>
              </p:txBody>
            </p:sp>
            <p:sp>
              <p:nvSpPr>
                <p:cNvPr id="27" name="Oval 26">
                  <a:extLst>
                    <a:ext uri="{FF2B5EF4-FFF2-40B4-BE49-F238E27FC236}">
                      <a16:creationId xmlns:a16="http://schemas.microsoft.com/office/drawing/2014/main" id="{ACF9E09D-3D3E-2D11-E39B-847BCF723082}"/>
                    </a:ext>
                  </a:extLst>
                </p:cNvPr>
                <p:cNvSpPr/>
                <p:nvPr/>
              </p:nvSpPr>
              <p:spPr>
                <a:xfrm>
                  <a:off x="883920" y="2343807"/>
                  <a:ext cx="432000" cy="43092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2</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DF19DF1E-7C55-135B-445E-BD73FA5F1F76}"/>
                    </a:ext>
                  </a:extLst>
                </p:cNvPr>
                <p:cNvSpPr/>
                <p:nvPr/>
              </p:nvSpPr>
              <p:spPr>
                <a:xfrm>
                  <a:off x="1418894" y="2915828"/>
                  <a:ext cx="1307744" cy="1167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Public Engagement</a:t>
                  </a:r>
                </a:p>
              </p:txBody>
            </p:sp>
            <p:sp>
              <p:nvSpPr>
                <p:cNvPr id="29" name="Rectangle 28">
                  <a:extLst>
                    <a:ext uri="{FF2B5EF4-FFF2-40B4-BE49-F238E27FC236}">
                      <a16:creationId xmlns:a16="http://schemas.microsoft.com/office/drawing/2014/main" id="{93A408C7-C629-7850-46CC-89F89AF27652}"/>
                    </a:ext>
                  </a:extLst>
                </p:cNvPr>
                <p:cNvSpPr/>
                <p:nvPr/>
              </p:nvSpPr>
              <p:spPr>
                <a:xfrm>
                  <a:off x="2841549" y="2925188"/>
                  <a:ext cx="3138113" cy="1105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FF6600"/>
                      </a:solidFill>
                      <a:latin typeface="Calibri" panose="020F0502020204030204" pitchFamily="34" charset="0"/>
                      <a:ea typeface="Calibri" panose="020F0502020204030204" pitchFamily="34" charset="0"/>
                      <a:cs typeface="Calibri" panose="020F0502020204030204" pitchFamily="34" charset="0"/>
                    </a:rPr>
                    <a:t>Translate complex actuarial outputs into clear communication for non-expert users</a:t>
                  </a:r>
                </a:p>
                <a:p>
                  <a:pPr marL="171450" indent="-171450">
                    <a:buFont typeface="Arial" panose="020B0604020202020204" pitchFamily="34" charset="0"/>
                    <a:buChar char="•"/>
                  </a:pPr>
                  <a:endParaRPr lang="en-US" sz="8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Co-create infographics, FAQs, dashboards for the public</a:t>
                  </a:r>
                </a:p>
              </p:txBody>
            </p:sp>
            <p:sp>
              <p:nvSpPr>
                <p:cNvPr id="30" name="Rectangle 29">
                  <a:extLst>
                    <a:ext uri="{FF2B5EF4-FFF2-40B4-BE49-F238E27FC236}">
                      <a16:creationId xmlns:a16="http://schemas.microsoft.com/office/drawing/2014/main" id="{326B6DFB-DF1F-9939-2529-48FC8ABA3736}"/>
                    </a:ext>
                  </a:extLst>
                </p:cNvPr>
                <p:cNvSpPr/>
                <p:nvPr/>
              </p:nvSpPr>
              <p:spPr>
                <a:xfrm>
                  <a:off x="1418895" y="4232047"/>
                  <a:ext cx="1307744" cy="1506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Education &amp; Capacity Building</a:t>
                  </a:r>
                </a:p>
              </p:txBody>
            </p:sp>
            <p:sp>
              <p:nvSpPr>
                <p:cNvPr id="31" name="Rectangle 30">
                  <a:extLst>
                    <a:ext uri="{FF2B5EF4-FFF2-40B4-BE49-F238E27FC236}">
                      <a16:creationId xmlns:a16="http://schemas.microsoft.com/office/drawing/2014/main" id="{C5357561-9394-618D-72EC-3C317B9BDCC1}"/>
                    </a:ext>
                  </a:extLst>
                </p:cNvPr>
                <p:cNvSpPr/>
                <p:nvPr/>
              </p:nvSpPr>
              <p:spPr>
                <a:xfrm>
                  <a:off x="2899719" y="4221535"/>
                  <a:ext cx="3138114" cy="15171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FF6600"/>
                      </a:solidFill>
                      <a:latin typeface="Calibri" panose="020F0502020204030204" pitchFamily="34" charset="0"/>
                      <a:ea typeface="Calibri" panose="020F0502020204030204" pitchFamily="34" charset="0"/>
                      <a:cs typeface="Calibri" panose="020F0502020204030204" pitchFamily="34" charset="0"/>
                    </a:rPr>
                    <a:t>Policy only works if people can implement it</a:t>
                  </a:r>
                </a:p>
                <a:p>
                  <a:pPr marL="171450" indent="-171450">
                    <a:buFont typeface="Arial" panose="020B0604020202020204" pitchFamily="34" charset="0"/>
                    <a:buChar char="•"/>
                  </a:pPr>
                  <a:endPar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Train boards, regulators, journalists, and other stakeholders on interpreting disclosures</a:t>
                  </a:r>
                </a:p>
              </p:txBody>
            </p:sp>
            <p:sp>
              <p:nvSpPr>
                <p:cNvPr id="32" name="Rectangle 31">
                  <a:extLst>
                    <a:ext uri="{FF2B5EF4-FFF2-40B4-BE49-F238E27FC236}">
                      <a16:creationId xmlns:a16="http://schemas.microsoft.com/office/drawing/2014/main" id="{49D9BEEE-FADA-49EB-7F2A-253832930459}"/>
                    </a:ext>
                  </a:extLst>
                </p:cNvPr>
                <p:cNvSpPr/>
                <p:nvPr/>
              </p:nvSpPr>
              <p:spPr>
                <a:xfrm>
                  <a:off x="1418894" y="5816473"/>
                  <a:ext cx="1307744" cy="881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Disclosure Governance</a:t>
                  </a:r>
                </a:p>
              </p:txBody>
            </p:sp>
            <p:cxnSp>
              <p:nvCxnSpPr>
                <p:cNvPr id="33" name="Straight Connector 32">
                  <a:extLst>
                    <a:ext uri="{FF2B5EF4-FFF2-40B4-BE49-F238E27FC236}">
                      <a16:creationId xmlns:a16="http://schemas.microsoft.com/office/drawing/2014/main" id="{05FDCFCD-1917-D929-2E1E-5EB6405F2D2C}"/>
                    </a:ext>
                  </a:extLst>
                </p:cNvPr>
                <p:cNvCxnSpPr>
                  <a:cxnSpLocks/>
                </p:cNvCxnSpPr>
                <p:nvPr/>
              </p:nvCxnSpPr>
              <p:spPr>
                <a:xfrm>
                  <a:off x="1418896" y="5724196"/>
                  <a:ext cx="4636464" cy="0"/>
                </a:xfrm>
                <a:prstGeom prst="line">
                  <a:avLst/>
                </a:prstGeom>
                <a:ln/>
              </p:spPr>
              <p:style>
                <a:lnRef idx="1">
                  <a:schemeClr val="accent2"/>
                </a:lnRef>
                <a:fillRef idx="0">
                  <a:schemeClr val="accent2"/>
                </a:fillRef>
                <a:effectRef idx="0">
                  <a:schemeClr val="accent2"/>
                </a:effectRef>
                <a:fontRef idx="minor">
                  <a:schemeClr val="tx1"/>
                </a:fontRef>
              </p:style>
            </p:cxnSp>
          </p:grpSp>
        </p:grpSp>
        <p:cxnSp>
          <p:nvCxnSpPr>
            <p:cNvPr id="22" name="Straight Connector 21">
              <a:extLst>
                <a:ext uri="{FF2B5EF4-FFF2-40B4-BE49-F238E27FC236}">
                  <a16:creationId xmlns:a16="http://schemas.microsoft.com/office/drawing/2014/main" id="{6213671C-8BC5-1352-FD07-70CC32D5280C}"/>
                </a:ext>
              </a:extLst>
            </p:cNvPr>
            <p:cNvCxnSpPr>
              <a:cxnSpLocks/>
            </p:cNvCxnSpPr>
            <p:nvPr/>
          </p:nvCxnSpPr>
          <p:spPr>
            <a:xfrm>
              <a:off x="8282565" y="2950213"/>
              <a:ext cx="0" cy="3870855"/>
            </a:xfrm>
            <a:prstGeom prst="line">
              <a:avLst/>
            </a:prstGeom>
            <a:ln/>
          </p:spPr>
          <p:style>
            <a:lnRef idx="1">
              <a:schemeClr val="accent2"/>
            </a:lnRef>
            <a:fillRef idx="0">
              <a:schemeClr val="accent2"/>
            </a:fillRef>
            <a:effectRef idx="0">
              <a:schemeClr val="accent2"/>
            </a:effectRef>
            <a:fontRef idx="minor">
              <a:schemeClr val="tx1"/>
            </a:fontRef>
          </p:style>
        </p:cxnSp>
      </p:grpSp>
      <p:cxnSp>
        <p:nvCxnSpPr>
          <p:cNvPr id="34" name="Straight Connector 33">
            <a:extLst>
              <a:ext uri="{FF2B5EF4-FFF2-40B4-BE49-F238E27FC236}">
                <a16:creationId xmlns:a16="http://schemas.microsoft.com/office/drawing/2014/main" id="{C8373E08-C4CA-7E43-0388-99E986EA2218}"/>
              </a:ext>
            </a:extLst>
          </p:cNvPr>
          <p:cNvCxnSpPr>
            <a:cxnSpLocks/>
          </p:cNvCxnSpPr>
          <p:nvPr/>
        </p:nvCxnSpPr>
        <p:spPr>
          <a:xfrm>
            <a:off x="2629964" y="2951068"/>
            <a:ext cx="0" cy="3870000"/>
          </a:xfrm>
          <a:prstGeom prst="line">
            <a:avLst/>
          </a:prstGeom>
          <a:ln w="12700">
            <a:solidFill>
              <a:srgbClr val="0070C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170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768FE-44CD-1D4A-5B95-F5FF57D7ED3F}"/>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6F683B13-727A-69C3-642C-B69ADA3CB4DD}"/>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AE9B3F98-0AB1-3AD7-3BE1-2FC3D87DC268}"/>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The Actuarial Role In Market Disclosure </a:t>
            </a:r>
          </a:p>
        </p:txBody>
      </p:sp>
      <p:cxnSp>
        <p:nvCxnSpPr>
          <p:cNvPr id="4" name="Straight Connector 3">
            <a:extLst>
              <a:ext uri="{FF2B5EF4-FFF2-40B4-BE49-F238E27FC236}">
                <a16:creationId xmlns:a16="http://schemas.microsoft.com/office/drawing/2014/main" id="{50BF2914-BB2D-C039-B409-813C96D8E3EC}"/>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3F16DC67-46C8-7B17-3FEB-2F7B28A9238E}"/>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b="1" dirty="0">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Traditional Role: Actuaries calculate the numbers required by regulations</a:t>
            </a:r>
          </a:p>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Policy Architect Role: Actuaries help design what should be disclosed, how, and why</a:t>
            </a:r>
          </a:p>
        </p:txBody>
      </p:sp>
      <p:grpSp>
        <p:nvGrpSpPr>
          <p:cNvPr id="5" name="Group 4">
            <a:extLst>
              <a:ext uri="{FF2B5EF4-FFF2-40B4-BE49-F238E27FC236}">
                <a16:creationId xmlns:a16="http://schemas.microsoft.com/office/drawing/2014/main" id="{B11AEB78-EBFF-1A44-A342-D0197E5CF00E}"/>
              </a:ext>
            </a:extLst>
          </p:cNvPr>
          <p:cNvGrpSpPr/>
          <p:nvPr/>
        </p:nvGrpSpPr>
        <p:grpSpPr>
          <a:xfrm>
            <a:off x="835662" y="2381228"/>
            <a:ext cx="4962453" cy="3279382"/>
            <a:chOff x="975360" y="2351317"/>
            <a:chExt cx="5212079" cy="3279382"/>
          </a:xfrm>
        </p:grpSpPr>
        <p:grpSp>
          <p:nvGrpSpPr>
            <p:cNvPr id="7" name="Group 6">
              <a:extLst>
                <a:ext uri="{FF2B5EF4-FFF2-40B4-BE49-F238E27FC236}">
                  <a16:creationId xmlns:a16="http://schemas.microsoft.com/office/drawing/2014/main" id="{481EDF1F-DC20-9BA8-85D3-441B1D1AF929}"/>
                </a:ext>
              </a:extLst>
            </p:cNvPr>
            <p:cNvGrpSpPr/>
            <p:nvPr/>
          </p:nvGrpSpPr>
          <p:grpSpPr>
            <a:xfrm>
              <a:off x="975360" y="2351317"/>
              <a:ext cx="5212079" cy="3279382"/>
              <a:chOff x="883920" y="2322786"/>
              <a:chExt cx="5212079" cy="3279382"/>
            </a:xfrm>
          </p:grpSpPr>
          <p:cxnSp>
            <p:nvCxnSpPr>
              <p:cNvPr id="35" name="Straight Connector 34">
                <a:extLst>
                  <a:ext uri="{FF2B5EF4-FFF2-40B4-BE49-F238E27FC236}">
                    <a16:creationId xmlns:a16="http://schemas.microsoft.com/office/drawing/2014/main" id="{21B956E4-F917-B0F5-717C-401B7BA89798}"/>
                  </a:ext>
                </a:extLst>
              </p:cNvPr>
              <p:cNvCxnSpPr>
                <a:cxnSpLocks/>
              </p:cNvCxnSpPr>
              <p:nvPr/>
            </p:nvCxnSpPr>
            <p:spPr>
              <a:xfrm>
                <a:off x="1418896" y="4083271"/>
                <a:ext cx="4677103" cy="0"/>
              </a:xfrm>
              <a:prstGeom prst="line">
                <a:avLst/>
              </a:prstGeom>
              <a:ln w="12700">
                <a:solidFill>
                  <a:schemeClr val="accent5"/>
                </a:solidFill>
              </a:ln>
            </p:spPr>
            <p:style>
              <a:lnRef idx="3">
                <a:schemeClr val="accent5"/>
              </a:lnRef>
              <a:fillRef idx="0">
                <a:schemeClr val="accent5"/>
              </a:fillRef>
              <a:effectRef idx="2">
                <a:schemeClr val="accent5"/>
              </a:effectRef>
              <a:fontRef idx="minor">
                <a:schemeClr val="tx1"/>
              </a:fontRef>
            </p:style>
          </p:cxnSp>
          <p:sp>
            <p:nvSpPr>
              <p:cNvPr id="36" name="Rectangle: Rounded Corners 35">
                <a:extLst>
                  <a:ext uri="{FF2B5EF4-FFF2-40B4-BE49-F238E27FC236}">
                    <a16:creationId xmlns:a16="http://schemas.microsoft.com/office/drawing/2014/main" id="{7FBDC34E-40FE-7FD2-F2C7-BF8AB9431FF6}"/>
                  </a:ext>
                </a:extLst>
              </p:cNvPr>
              <p:cNvSpPr/>
              <p:nvPr/>
            </p:nvSpPr>
            <p:spPr>
              <a:xfrm>
                <a:off x="1418896" y="2322786"/>
                <a:ext cx="4677103" cy="45194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Embedding Actuarial Input in Policy Processes</a:t>
                </a:r>
              </a:p>
            </p:txBody>
          </p:sp>
          <p:sp>
            <p:nvSpPr>
              <p:cNvPr id="37" name="Oval 36">
                <a:extLst>
                  <a:ext uri="{FF2B5EF4-FFF2-40B4-BE49-F238E27FC236}">
                    <a16:creationId xmlns:a16="http://schemas.microsoft.com/office/drawing/2014/main" id="{A7A22874-30F1-1C12-298D-F01E62687300}"/>
                  </a:ext>
                </a:extLst>
              </p:cNvPr>
              <p:cNvSpPr/>
              <p:nvPr/>
            </p:nvSpPr>
            <p:spPr>
              <a:xfrm>
                <a:off x="883920" y="2343807"/>
                <a:ext cx="432000" cy="4309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3</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7D07CF0D-81CA-BAA0-20B9-A4B8E432ABCF}"/>
                  </a:ext>
                </a:extLst>
              </p:cNvPr>
              <p:cNvSpPr/>
              <p:nvPr/>
            </p:nvSpPr>
            <p:spPr>
              <a:xfrm>
                <a:off x="1418894" y="2915828"/>
                <a:ext cx="1308257" cy="1167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Consultation &amp; Co-Creation</a:t>
                </a:r>
              </a:p>
            </p:txBody>
          </p:sp>
          <p:sp>
            <p:nvSpPr>
              <p:cNvPr id="39" name="Rectangle 38">
                <a:extLst>
                  <a:ext uri="{FF2B5EF4-FFF2-40B4-BE49-F238E27FC236}">
                    <a16:creationId xmlns:a16="http://schemas.microsoft.com/office/drawing/2014/main" id="{862B4293-D65C-EDA2-22C0-B4DCC32C3935}"/>
                  </a:ext>
                </a:extLst>
              </p:cNvPr>
              <p:cNvSpPr/>
              <p:nvPr/>
            </p:nvSpPr>
            <p:spPr>
              <a:xfrm>
                <a:off x="2637488" y="2923506"/>
                <a:ext cx="3458511" cy="1105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FF33CC"/>
                    </a:solidFill>
                    <a:latin typeface="Calibri" panose="020F0502020204030204" pitchFamily="34" charset="0"/>
                    <a:ea typeface="Calibri" panose="020F0502020204030204" pitchFamily="34" charset="0"/>
                    <a:cs typeface="Calibri" panose="020F0502020204030204" pitchFamily="34" charset="0"/>
                  </a:rPr>
                  <a:t>Join policy working groups, review drafts, assess disclosure feasibility</a:t>
                </a:r>
              </a:p>
              <a:p>
                <a:pPr marL="171450" indent="-171450">
                  <a:buFont typeface="Arial" panose="020B0604020202020204" pitchFamily="34" charset="0"/>
                  <a:buChar char="•"/>
                </a:pPr>
                <a:endPar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Provide expert input on costs, data gaps, unintended consequences</a:t>
                </a:r>
              </a:p>
            </p:txBody>
          </p:sp>
          <p:sp>
            <p:nvSpPr>
              <p:cNvPr id="40" name="Rectangle 39">
                <a:extLst>
                  <a:ext uri="{FF2B5EF4-FFF2-40B4-BE49-F238E27FC236}">
                    <a16:creationId xmlns:a16="http://schemas.microsoft.com/office/drawing/2014/main" id="{3EF383A0-2A96-EB29-24EE-BAE51B4203C9}"/>
                  </a:ext>
                </a:extLst>
              </p:cNvPr>
              <p:cNvSpPr/>
              <p:nvPr/>
            </p:nvSpPr>
            <p:spPr>
              <a:xfrm>
                <a:off x="1397419" y="4095545"/>
                <a:ext cx="1308257" cy="1506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Feedback &amp; Iteration</a:t>
                </a:r>
              </a:p>
            </p:txBody>
          </p:sp>
          <p:sp>
            <p:nvSpPr>
              <p:cNvPr id="41" name="Rectangle 40">
                <a:extLst>
                  <a:ext uri="{FF2B5EF4-FFF2-40B4-BE49-F238E27FC236}">
                    <a16:creationId xmlns:a16="http://schemas.microsoft.com/office/drawing/2014/main" id="{C8432891-AB24-1E9F-21E4-B7841755E439}"/>
                  </a:ext>
                </a:extLst>
              </p:cNvPr>
              <p:cNvSpPr/>
              <p:nvPr/>
            </p:nvSpPr>
            <p:spPr>
              <a:xfrm>
                <a:off x="2637488" y="4085055"/>
                <a:ext cx="3458511" cy="15171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rgbClr val="FF33CC"/>
                    </a:solidFill>
                    <a:latin typeface="Calibri" panose="020F0502020204030204" pitchFamily="34" charset="0"/>
                    <a:ea typeface="Calibri" panose="020F0502020204030204" pitchFamily="34" charset="0"/>
                    <a:cs typeface="Calibri" panose="020F0502020204030204" pitchFamily="34" charset="0"/>
                  </a:rPr>
                  <a:t>Use experience analysis to evaluate disclosure effectiveness and iterate</a:t>
                </a:r>
                <a:endParaRPr lang="en-US" sz="800" dirty="0">
                  <a:solidFill>
                    <a:srgbClr val="FF33CC"/>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34" name="Straight Connector 33">
              <a:extLst>
                <a:ext uri="{FF2B5EF4-FFF2-40B4-BE49-F238E27FC236}">
                  <a16:creationId xmlns:a16="http://schemas.microsoft.com/office/drawing/2014/main" id="{9ADE3AA6-395D-8868-141A-D244B298727A}"/>
                </a:ext>
              </a:extLst>
            </p:cNvPr>
            <p:cNvCxnSpPr>
              <a:cxnSpLocks/>
            </p:cNvCxnSpPr>
            <p:nvPr/>
          </p:nvCxnSpPr>
          <p:spPr>
            <a:xfrm>
              <a:off x="2728928" y="2944359"/>
              <a:ext cx="0" cy="2569224"/>
            </a:xfrm>
            <a:prstGeom prst="line">
              <a:avLst/>
            </a:prstGeom>
            <a:ln w="12700">
              <a:solidFill>
                <a:schemeClr val="accent5"/>
              </a:solidFill>
            </a:ln>
          </p:spPr>
          <p:style>
            <a:lnRef idx="3">
              <a:schemeClr val="accent5"/>
            </a:lnRef>
            <a:fillRef idx="0">
              <a:schemeClr val="accent5"/>
            </a:fillRef>
            <a:effectRef idx="2">
              <a:schemeClr val="accent5"/>
            </a:effectRef>
            <a:fontRef idx="minor">
              <a:schemeClr val="tx1"/>
            </a:fontRef>
          </p:style>
        </p:cxnSp>
      </p:grpSp>
      <p:grpSp>
        <p:nvGrpSpPr>
          <p:cNvPr id="42" name="Group 41">
            <a:extLst>
              <a:ext uri="{FF2B5EF4-FFF2-40B4-BE49-F238E27FC236}">
                <a16:creationId xmlns:a16="http://schemas.microsoft.com/office/drawing/2014/main" id="{4E02DD90-43E6-BBD3-A5AD-577729311ACC}"/>
              </a:ext>
            </a:extLst>
          </p:cNvPr>
          <p:cNvGrpSpPr/>
          <p:nvPr/>
        </p:nvGrpSpPr>
        <p:grpSpPr>
          <a:xfrm>
            <a:off x="6404316" y="2381228"/>
            <a:ext cx="5050226" cy="3134911"/>
            <a:chOff x="975360" y="2351317"/>
            <a:chExt cx="5302187" cy="3134911"/>
          </a:xfrm>
        </p:grpSpPr>
        <p:grpSp>
          <p:nvGrpSpPr>
            <p:cNvPr id="43" name="Group 42">
              <a:extLst>
                <a:ext uri="{FF2B5EF4-FFF2-40B4-BE49-F238E27FC236}">
                  <a16:creationId xmlns:a16="http://schemas.microsoft.com/office/drawing/2014/main" id="{7FA13851-8801-B35A-64CC-F8AA56A96D94}"/>
                </a:ext>
              </a:extLst>
            </p:cNvPr>
            <p:cNvGrpSpPr/>
            <p:nvPr/>
          </p:nvGrpSpPr>
          <p:grpSpPr>
            <a:xfrm>
              <a:off x="975360" y="2351317"/>
              <a:ext cx="5302187" cy="1760485"/>
              <a:chOff x="883920" y="2322786"/>
              <a:chExt cx="5302187" cy="1760485"/>
            </a:xfrm>
          </p:grpSpPr>
          <p:cxnSp>
            <p:nvCxnSpPr>
              <p:cNvPr id="45" name="Straight Connector 44">
                <a:extLst>
                  <a:ext uri="{FF2B5EF4-FFF2-40B4-BE49-F238E27FC236}">
                    <a16:creationId xmlns:a16="http://schemas.microsoft.com/office/drawing/2014/main" id="{F928AB71-8C8B-A133-A3F8-FEF74E207603}"/>
                  </a:ext>
                </a:extLst>
              </p:cNvPr>
              <p:cNvCxnSpPr>
                <a:cxnSpLocks/>
              </p:cNvCxnSpPr>
              <p:nvPr/>
            </p:nvCxnSpPr>
            <p:spPr>
              <a:xfrm>
                <a:off x="1418896" y="4083271"/>
                <a:ext cx="4677103"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sp>
            <p:nvSpPr>
              <p:cNvPr id="46" name="Rectangle: Rounded Corners 45">
                <a:extLst>
                  <a:ext uri="{FF2B5EF4-FFF2-40B4-BE49-F238E27FC236}">
                    <a16:creationId xmlns:a16="http://schemas.microsoft.com/office/drawing/2014/main" id="{FB2F37DC-AA59-2197-6A65-A38703B85CE0}"/>
                  </a:ext>
                </a:extLst>
              </p:cNvPr>
              <p:cNvSpPr/>
              <p:nvPr/>
            </p:nvSpPr>
            <p:spPr>
              <a:xfrm>
                <a:off x="1418896" y="2322786"/>
                <a:ext cx="4677103" cy="451944"/>
              </a:xfrm>
              <a:prstGeom prst="roundRect">
                <a:avLst/>
              </a:pr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Future-Oriented Disclosure Leadership</a:t>
                </a:r>
              </a:p>
            </p:txBody>
          </p:sp>
          <p:sp>
            <p:nvSpPr>
              <p:cNvPr id="47" name="Oval 46">
                <a:extLst>
                  <a:ext uri="{FF2B5EF4-FFF2-40B4-BE49-F238E27FC236}">
                    <a16:creationId xmlns:a16="http://schemas.microsoft.com/office/drawing/2014/main" id="{98F31DE4-6E45-2149-2F98-3C23A515ADF9}"/>
                  </a:ext>
                </a:extLst>
              </p:cNvPr>
              <p:cNvSpPr/>
              <p:nvPr/>
            </p:nvSpPr>
            <p:spPr>
              <a:xfrm>
                <a:off x="883920" y="2343807"/>
                <a:ext cx="432000" cy="430924"/>
              </a:xfrm>
              <a:prstGeom prst="ellipse">
                <a:avLst/>
              </a:pr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4</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BF637DC6-C79B-2A0D-FF7C-0AEA6B5B2F61}"/>
                  </a:ext>
                </a:extLst>
              </p:cNvPr>
              <p:cNvSpPr/>
              <p:nvPr/>
            </p:nvSpPr>
            <p:spPr>
              <a:xfrm>
                <a:off x="1418894" y="2915828"/>
                <a:ext cx="1307744" cy="1167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Emerging / Frontier Risk Disclosures</a:t>
                </a:r>
              </a:p>
            </p:txBody>
          </p:sp>
          <p:sp>
            <p:nvSpPr>
              <p:cNvPr id="49" name="Rectangle 48">
                <a:extLst>
                  <a:ext uri="{FF2B5EF4-FFF2-40B4-BE49-F238E27FC236}">
                    <a16:creationId xmlns:a16="http://schemas.microsoft.com/office/drawing/2014/main" id="{43FA1F40-2B79-C522-4C3C-130808C61FDF}"/>
                  </a:ext>
                </a:extLst>
              </p:cNvPr>
              <p:cNvSpPr/>
              <p:nvPr/>
            </p:nvSpPr>
            <p:spPr>
              <a:xfrm>
                <a:off x="2683932" y="2923506"/>
                <a:ext cx="3502175" cy="1105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accent3"/>
                    </a:solidFill>
                    <a:latin typeface="Calibri" panose="020F0502020204030204" pitchFamily="34" charset="0"/>
                    <a:ea typeface="Calibri" panose="020F0502020204030204" pitchFamily="34" charset="0"/>
                    <a:cs typeface="Calibri" panose="020F0502020204030204" pitchFamily="34" charset="0"/>
                  </a:rPr>
                  <a:t>Support development of disclosure frameworks for new and evolving risks</a:t>
                </a:r>
                <a:endParaRPr lang="en-US" sz="800"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4" name="Straight Connector 43">
              <a:extLst>
                <a:ext uri="{FF2B5EF4-FFF2-40B4-BE49-F238E27FC236}">
                  <a16:creationId xmlns:a16="http://schemas.microsoft.com/office/drawing/2014/main" id="{060428B1-F17E-C532-E945-26369DA49B1A}"/>
                </a:ext>
              </a:extLst>
            </p:cNvPr>
            <p:cNvCxnSpPr>
              <a:cxnSpLocks/>
            </p:cNvCxnSpPr>
            <p:nvPr/>
          </p:nvCxnSpPr>
          <p:spPr>
            <a:xfrm flipH="1">
              <a:off x="2757670" y="2915828"/>
              <a:ext cx="17702" cy="257040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289711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9C9FFF-5C79-85A3-B4CF-3AF5C31FE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851A1-082E-FD52-421D-1B972A6A2454}"/>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The Actuarial Role In Market Disclosure </a:t>
            </a:r>
          </a:p>
        </p:txBody>
      </p:sp>
      <p:cxnSp>
        <p:nvCxnSpPr>
          <p:cNvPr id="4" name="Straight Connector 3">
            <a:extLst>
              <a:ext uri="{FF2B5EF4-FFF2-40B4-BE49-F238E27FC236}">
                <a16:creationId xmlns:a16="http://schemas.microsoft.com/office/drawing/2014/main" id="{652201CE-09B7-C903-13DE-23E1A73677F1}"/>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6B7FA4A4-31FB-0249-7875-223B9AC2D0A6}"/>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b="1" dirty="0">
              <a:latin typeface="Calibri" panose="020F0502020204030204" pitchFamily="34" charset="0"/>
              <a:ea typeface="Calibri" panose="020F0502020204030204" pitchFamily="34" charset="0"/>
              <a:cs typeface="Calibri" panose="020F0502020204030204" pitchFamily="34" charset="0"/>
            </a:endParaRPr>
          </a:p>
          <a:p>
            <a:pPr algn="just"/>
            <a:endParaRPr lang="en-US" sz="9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Examples of Actuaries as Policy Architects in Market Disclosure</a:t>
            </a:r>
          </a:p>
        </p:txBody>
      </p:sp>
      <p:grpSp>
        <p:nvGrpSpPr>
          <p:cNvPr id="8" name="Group 7">
            <a:extLst>
              <a:ext uri="{FF2B5EF4-FFF2-40B4-BE49-F238E27FC236}">
                <a16:creationId xmlns:a16="http://schemas.microsoft.com/office/drawing/2014/main" id="{7B56B589-20CE-E68F-CA53-355B4CBACA60}"/>
              </a:ext>
            </a:extLst>
          </p:cNvPr>
          <p:cNvGrpSpPr/>
          <p:nvPr/>
        </p:nvGrpSpPr>
        <p:grpSpPr>
          <a:xfrm>
            <a:off x="741680" y="2342032"/>
            <a:ext cx="10708640" cy="4231541"/>
            <a:chOff x="965616" y="2030651"/>
            <a:chExt cx="10423332" cy="4231542"/>
          </a:xfrm>
        </p:grpSpPr>
        <p:pic>
          <p:nvPicPr>
            <p:cNvPr id="9" name="Picture 8">
              <a:extLst>
                <a:ext uri="{FF2B5EF4-FFF2-40B4-BE49-F238E27FC236}">
                  <a16:creationId xmlns:a16="http://schemas.microsoft.com/office/drawing/2014/main" id="{666C0159-760F-F803-2952-3D360601B379}"/>
                </a:ext>
              </a:extLst>
            </p:cNvPr>
            <p:cNvPicPr>
              <a:picLocks noChangeAspect="1"/>
            </p:cNvPicPr>
            <p:nvPr/>
          </p:nvPicPr>
          <p:blipFill>
            <a:blip r:embed="rId3"/>
            <a:stretch>
              <a:fillRect/>
            </a:stretch>
          </p:blipFill>
          <p:spPr>
            <a:xfrm>
              <a:off x="3489892" y="2030651"/>
              <a:ext cx="1123868" cy="1123868"/>
            </a:xfrm>
            <a:prstGeom prst="rect">
              <a:avLst/>
            </a:prstGeom>
          </p:spPr>
        </p:pic>
        <p:pic>
          <p:nvPicPr>
            <p:cNvPr id="10" name="Picture 9">
              <a:extLst>
                <a:ext uri="{FF2B5EF4-FFF2-40B4-BE49-F238E27FC236}">
                  <a16:creationId xmlns:a16="http://schemas.microsoft.com/office/drawing/2014/main" id="{23FD21CD-F1D3-A9C3-E062-6616287862CB}"/>
                </a:ext>
              </a:extLst>
            </p:cNvPr>
            <p:cNvPicPr>
              <a:picLocks noChangeAspect="1"/>
            </p:cNvPicPr>
            <p:nvPr/>
          </p:nvPicPr>
          <p:blipFill>
            <a:blip r:embed="rId4"/>
            <a:srcRect l="3214" t="44559" r="2014" b="6455"/>
            <a:stretch>
              <a:fillRect/>
            </a:stretch>
          </p:blipFill>
          <p:spPr>
            <a:xfrm>
              <a:off x="965616" y="3132914"/>
              <a:ext cx="10423332" cy="3129279"/>
            </a:xfrm>
            <a:prstGeom prst="rect">
              <a:avLst/>
            </a:prstGeom>
          </p:spPr>
        </p:pic>
        <p:sp>
          <p:nvSpPr>
            <p:cNvPr id="11" name="AutoShape 2" descr="Chile Sticker Flag PNG Transparent Images Free Download | Vector Files |  Pngtree">
              <a:extLst>
                <a:ext uri="{FF2B5EF4-FFF2-40B4-BE49-F238E27FC236}">
                  <a16:creationId xmlns:a16="http://schemas.microsoft.com/office/drawing/2014/main" id="{F8546F6D-B939-E61E-5418-4D4E984377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8" descr="Chile national flag button stock illustration. Illustration of santiago -  168879304">
              <a:extLst>
                <a:ext uri="{FF2B5EF4-FFF2-40B4-BE49-F238E27FC236}">
                  <a16:creationId xmlns:a16="http://schemas.microsoft.com/office/drawing/2014/main" id="{C0B7481D-BF4C-1EEE-F55A-38C0E9275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1472" y="2078693"/>
              <a:ext cx="995588" cy="9955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ound icon. Download flag icon of Germany at PNG format">
              <a:extLst>
                <a:ext uri="{FF2B5EF4-FFF2-40B4-BE49-F238E27FC236}">
                  <a16:creationId xmlns:a16="http://schemas.microsoft.com/office/drawing/2014/main" id="{9B1BCB86-F517-6219-B075-5E3D3084C9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6960" y="2045501"/>
              <a:ext cx="1452880" cy="10896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ndian Flag Badge Indian Flag Badge - Flag of India Button Isolated on White india flag circle stock pictures, royalty-free photos &amp; images">
              <a:extLst>
                <a:ext uri="{FF2B5EF4-FFF2-40B4-BE49-F238E27FC236}">
                  <a16:creationId xmlns:a16="http://schemas.microsoft.com/office/drawing/2014/main" id="{E345D4B2-3310-26D1-1277-82C602108B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200" y="2042893"/>
              <a:ext cx="1092267" cy="10922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Sticker earth globe made with flags of the world - PIXERS.US">
              <a:extLst>
                <a:ext uri="{FF2B5EF4-FFF2-40B4-BE49-F238E27FC236}">
                  <a16:creationId xmlns:a16="http://schemas.microsoft.com/office/drawing/2014/main" id="{814BBD41-95F7-7195-3298-486D0BF202D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485" t="3245" r="4286" b="11523"/>
            <a:stretch>
              <a:fillRect/>
            </a:stretch>
          </p:blipFill>
          <p:spPr bwMode="auto">
            <a:xfrm>
              <a:off x="1534160" y="2126572"/>
              <a:ext cx="1064100" cy="1027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195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6B896C-CBD8-4244-2023-DF972820C638}"/>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5FBE3C06-B2E7-657C-5FF0-67C32786AC9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A033C6-B2C8-8702-F97D-7FE658A5822D}"/>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Defining Market Disclosure</a:t>
            </a:r>
          </a:p>
        </p:txBody>
      </p:sp>
      <p:sp>
        <p:nvSpPr>
          <p:cNvPr id="8" name="TextBox 7">
            <a:extLst>
              <a:ext uri="{FF2B5EF4-FFF2-40B4-BE49-F238E27FC236}">
                <a16:creationId xmlns:a16="http://schemas.microsoft.com/office/drawing/2014/main" id="{BCDC13AC-BAA5-A655-4A6D-03468748311C}"/>
              </a:ext>
            </a:extLst>
          </p:cNvPr>
          <p:cNvSpPr txBox="1"/>
          <p:nvPr/>
        </p:nvSpPr>
        <p:spPr>
          <a:xfrm>
            <a:off x="841375" y="766659"/>
            <a:ext cx="10698584" cy="1305209"/>
          </a:xfrm>
          <a:prstGeom prst="rect">
            <a:avLst/>
          </a:prstGeom>
          <a:noFill/>
        </p:spPr>
        <p:txBody>
          <a:bodyPr wrap="square" lIns="0" tIns="0" rIns="0" bIns="0" rtlCol="0">
            <a:noAutofit/>
          </a:bodyPr>
          <a:lstStyle/>
          <a:p>
            <a:pPr algn="just">
              <a:spcAft>
                <a:spcPts val="300"/>
              </a:spcAft>
            </a:pPr>
            <a:r>
              <a:rPr lang="en-US" sz="1600" dirty="0">
                <a:latin typeface="Calibri" panose="020F0502020204030204" pitchFamily="34" charset="0"/>
                <a:ea typeface="Calibri" panose="020F0502020204030204" pitchFamily="34" charset="0"/>
                <a:cs typeface="Calibri" panose="020F0502020204030204" pitchFamily="34" charset="0"/>
              </a:rPr>
              <a:t>Market Disclosure (MD), sometimes referred to as Public Disclosure (PD) or Risk Disclosure (RD), generally refers to the</a:t>
            </a:r>
            <a:r>
              <a:rPr lang="en-US" sz="1600" b="1"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dissemination of information intended for stakeholders and participants in the relevant markets</a:t>
            </a:r>
            <a:r>
              <a:rPr lang="en-US"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p>
          <a:p>
            <a:pPr algn="just">
              <a:spcAft>
                <a:spcPts val="3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algn="just">
              <a:spcAft>
                <a:spcPts val="300"/>
              </a:spcAft>
            </a:pPr>
            <a:r>
              <a:rPr lang="en-US" sz="1600" dirty="0">
                <a:latin typeface="Calibri" panose="020F0502020204030204" pitchFamily="34" charset="0"/>
                <a:ea typeface="Calibri" panose="020F0502020204030204" pitchFamily="34" charset="0"/>
                <a:cs typeface="Calibri" panose="020F0502020204030204" pitchFamily="34" charset="0"/>
              </a:rPr>
              <a:t>In regulated industries, particularly the financial sector, market disclosure is often mandated to achieve transparency and market discipline.</a:t>
            </a:r>
          </a:p>
        </p:txBody>
      </p:sp>
      <p:cxnSp>
        <p:nvCxnSpPr>
          <p:cNvPr id="4" name="Straight Connector 3">
            <a:extLst>
              <a:ext uri="{FF2B5EF4-FFF2-40B4-BE49-F238E27FC236}">
                <a16:creationId xmlns:a16="http://schemas.microsoft.com/office/drawing/2014/main" id="{734EA0D7-6A7E-A969-33BB-A957185BFAFA}"/>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3074" name="Picture 2">
            <a:extLst>
              <a:ext uri="{FF2B5EF4-FFF2-40B4-BE49-F238E27FC236}">
                <a16:creationId xmlns:a16="http://schemas.microsoft.com/office/drawing/2014/main" id="{CD82F2C1-94D7-66E8-C0D9-182747E1D1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92" r="1667" b="7954"/>
          <a:stretch>
            <a:fillRect/>
          </a:stretch>
        </p:blipFill>
        <p:spPr bwMode="auto">
          <a:xfrm>
            <a:off x="2354755" y="2288092"/>
            <a:ext cx="7705627" cy="4297761"/>
          </a:xfrm>
          <a:prstGeom prst="rect">
            <a:avLst/>
          </a:prstGeom>
          <a:ln w="28575">
            <a:solidFill>
              <a:srgbClr val="7093CD"/>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38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6E7C2-0F55-B3D4-36B4-C11859393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A45AE-02FA-5BFA-E369-0EA0150173CC}"/>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The Actuarial Role In Market Disclosure </a:t>
            </a:r>
          </a:p>
        </p:txBody>
      </p:sp>
      <p:cxnSp>
        <p:nvCxnSpPr>
          <p:cNvPr id="4" name="Straight Connector 3">
            <a:extLst>
              <a:ext uri="{FF2B5EF4-FFF2-40B4-BE49-F238E27FC236}">
                <a16:creationId xmlns:a16="http://schemas.microsoft.com/office/drawing/2014/main" id="{F07D3159-AB1C-0378-A959-B974CC81A290}"/>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61175383-B422-D521-9D9F-F8E33803A50E}"/>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sz="9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Key Competencies for Policy Architecture</a:t>
            </a:r>
          </a:p>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To serve as effective policy architects, competencies in technical expertise, risk and financial modelling, strategic business acumen, adherence to professional and communication standards, and others are required.</a:t>
            </a:r>
          </a:p>
        </p:txBody>
      </p:sp>
      <p:pic>
        <p:nvPicPr>
          <p:cNvPr id="2054" name="Picture 6">
            <a:extLst>
              <a:ext uri="{FF2B5EF4-FFF2-40B4-BE49-F238E27FC236}">
                <a16:creationId xmlns:a16="http://schemas.microsoft.com/office/drawing/2014/main" id="{FF6822C3-F91E-8A6A-77FF-906C53C03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4" t="13968" r="3929" b="7936"/>
          <a:stretch>
            <a:fillRect/>
          </a:stretch>
        </p:blipFill>
        <p:spPr bwMode="auto">
          <a:xfrm>
            <a:off x="1776510" y="2237810"/>
            <a:ext cx="8423405" cy="462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389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A0E12-391C-48BC-E286-F2C653A4855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A9EDB2B-A543-2FC0-8359-FF8452327448}"/>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Case For Kenya</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C1AE830-D51C-16F7-9979-16D17FD67D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A46981D8-2803-77C2-8125-DB4FB1FD8B0C}"/>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41</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EFEB69CF-25B0-711A-CC6C-2F6C011B96C1}"/>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47868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825CB2-25E1-119F-5DDE-AE5252BC1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66B03-C59E-AB12-250A-6D18A126D50F}"/>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A Case For Kenya</a:t>
            </a:r>
          </a:p>
        </p:txBody>
      </p:sp>
      <p:cxnSp>
        <p:nvCxnSpPr>
          <p:cNvPr id="4" name="Straight Connector 3">
            <a:extLst>
              <a:ext uri="{FF2B5EF4-FFF2-40B4-BE49-F238E27FC236}">
                <a16:creationId xmlns:a16="http://schemas.microsoft.com/office/drawing/2014/main" id="{B6CC7E3E-E602-17DC-11FF-920CA78BE1E1}"/>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C6B6722C-8A12-A2BD-A859-143E9FA7952B}"/>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b="1" dirty="0">
              <a:latin typeface="Calibri" panose="020F0502020204030204" pitchFamily="34" charset="0"/>
              <a:ea typeface="Calibri" panose="020F0502020204030204" pitchFamily="34" charset="0"/>
              <a:cs typeface="Calibri" panose="020F0502020204030204" pitchFamily="34" charset="0"/>
            </a:endParaRPr>
          </a:p>
          <a:p>
            <a:pPr algn="just"/>
            <a:endParaRPr lang="en-US" sz="9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Kenya Insurance Penetration: Research-Based Factor Analysis</a:t>
            </a:r>
          </a:p>
          <a:p>
            <a:pPr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Comprehensive synthesis of academic studies, regulatory reports, and industry analyses (2010-2025)</a:t>
            </a:r>
          </a:p>
        </p:txBody>
      </p:sp>
      <p:pic>
        <p:nvPicPr>
          <p:cNvPr id="3" name="Picture 2">
            <a:extLst>
              <a:ext uri="{FF2B5EF4-FFF2-40B4-BE49-F238E27FC236}">
                <a16:creationId xmlns:a16="http://schemas.microsoft.com/office/drawing/2014/main" id="{EE703946-E1C3-8355-CCD8-53B906669ACA}"/>
              </a:ext>
            </a:extLst>
          </p:cNvPr>
          <p:cNvPicPr>
            <a:picLocks noChangeAspect="1"/>
          </p:cNvPicPr>
          <p:nvPr/>
        </p:nvPicPr>
        <p:blipFill>
          <a:blip r:embed="rId3"/>
          <a:stretch>
            <a:fillRect/>
          </a:stretch>
        </p:blipFill>
        <p:spPr>
          <a:xfrm>
            <a:off x="841375" y="2268330"/>
            <a:ext cx="10698584" cy="38652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EFC0C24-DD59-2A3C-39A0-A8FAC2DA3241}"/>
              </a:ext>
            </a:extLst>
          </p:cNvPr>
          <p:cNvSpPr txBox="1"/>
          <p:nvPr/>
        </p:nvSpPr>
        <p:spPr>
          <a:xfrm>
            <a:off x="841375" y="6287802"/>
            <a:ext cx="3848390" cy="276999"/>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Analysis performed by claude.ai</a:t>
            </a:r>
          </a:p>
        </p:txBody>
      </p:sp>
    </p:spTree>
    <p:extLst>
      <p:ext uri="{BB962C8B-B14F-4D97-AF65-F5344CB8AC3E}">
        <p14:creationId xmlns:p14="http://schemas.microsoft.com/office/powerpoint/2010/main" val="3941497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71E867-CA5E-6759-D3F8-365AEDE4A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B3C4C-B9C5-8953-2D0C-A742ADB78713}"/>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A Case For Kenya</a:t>
            </a:r>
          </a:p>
        </p:txBody>
      </p:sp>
      <p:cxnSp>
        <p:nvCxnSpPr>
          <p:cNvPr id="4" name="Straight Connector 3">
            <a:extLst>
              <a:ext uri="{FF2B5EF4-FFF2-40B4-BE49-F238E27FC236}">
                <a16:creationId xmlns:a16="http://schemas.microsoft.com/office/drawing/2014/main" id="{730431BB-908E-F213-01F3-B73D49180E52}"/>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6B8A998E-85F6-0225-3102-EAFDD14EBAB6}"/>
              </a:ext>
            </a:extLst>
          </p:cNvPr>
          <p:cNvSpPr txBox="1"/>
          <p:nvPr/>
        </p:nvSpPr>
        <p:spPr>
          <a:xfrm>
            <a:off x="841375" y="766659"/>
            <a:ext cx="10698584" cy="1305209"/>
          </a:xfrm>
          <a:prstGeom prst="rect">
            <a:avLst/>
          </a:prstGeom>
          <a:noFill/>
        </p:spPr>
        <p:txBody>
          <a:bodyPr wrap="square" lIns="0" tIns="0" rIns="0" bIns="0" rtlCol="0">
            <a:noAutofit/>
          </a:bodyPr>
          <a:lstStyle/>
          <a:p>
            <a:pPr algn="just"/>
            <a:endParaRPr lang="en-US" sz="9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How Market Disclosures Address Kenya's Insurance Penetration Challenges</a:t>
            </a:r>
          </a:p>
          <a:p>
            <a:pPr algn="just"/>
            <a:endParaRPr lang="en-US" sz="8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Market disclosure = Low-cost, high-impact intervention addressing 8 of top 15 penetration barriers</a:t>
            </a:r>
          </a:p>
          <a:p>
            <a:pPr algn="just"/>
            <a:endParaRPr lang="en-US" sz="8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A Data-Driven Solution to Build Trust, Transparency &amp; Market Discipline</a:t>
            </a:r>
          </a:p>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B3FDF49-D46E-FAF9-AAC1-7B87439D36F0}"/>
              </a:ext>
            </a:extLst>
          </p:cNvPr>
          <p:cNvSpPr txBox="1"/>
          <p:nvPr/>
        </p:nvSpPr>
        <p:spPr>
          <a:xfrm>
            <a:off x="841375" y="6287802"/>
            <a:ext cx="3848390" cy="276999"/>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Analysis performed by claude.ai</a:t>
            </a:r>
          </a:p>
        </p:txBody>
      </p:sp>
      <p:pic>
        <p:nvPicPr>
          <p:cNvPr id="8" name="Picture 7">
            <a:extLst>
              <a:ext uri="{FF2B5EF4-FFF2-40B4-BE49-F238E27FC236}">
                <a16:creationId xmlns:a16="http://schemas.microsoft.com/office/drawing/2014/main" id="{DE84AE40-2F3C-7D15-A9DE-E03EF0E1AAEA}"/>
              </a:ext>
            </a:extLst>
          </p:cNvPr>
          <p:cNvPicPr>
            <a:picLocks noChangeAspect="1"/>
          </p:cNvPicPr>
          <p:nvPr/>
        </p:nvPicPr>
        <p:blipFill>
          <a:blip r:embed="rId3"/>
          <a:srcRect l="687" t="2412" r="864"/>
          <a:stretch>
            <a:fillRect/>
          </a:stretch>
        </p:blipFill>
        <p:spPr>
          <a:xfrm>
            <a:off x="841375" y="2306326"/>
            <a:ext cx="9743440" cy="3981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7437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F41E-5A1C-BB50-DDCA-B3EF6C96FB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85F167-2967-D952-D624-C0CF0B32E40D}"/>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Conclusions &amp; Recommendations</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20CE06C-DD6F-AFF1-B48E-F85C1D725D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AEEDE7BF-F8E4-13BA-F850-0271691BDABD}"/>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44</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600C75A0-3CBF-A9DE-C030-42F5392B3D06}"/>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08797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495869-D2E7-B056-13FE-2E7966D73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D4AE9-02BB-16BD-2D52-276705DC0E9A}"/>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Conclusions &amp; Recommendations</a:t>
            </a:r>
          </a:p>
        </p:txBody>
      </p:sp>
      <p:grpSp>
        <p:nvGrpSpPr>
          <p:cNvPr id="3" name="Group 2">
            <a:extLst>
              <a:ext uri="{FF2B5EF4-FFF2-40B4-BE49-F238E27FC236}">
                <a16:creationId xmlns:a16="http://schemas.microsoft.com/office/drawing/2014/main" id="{F930262B-D786-92BD-C1A4-0DD1B005C675}"/>
              </a:ext>
            </a:extLst>
          </p:cNvPr>
          <p:cNvGrpSpPr/>
          <p:nvPr/>
        </p:nvGrpSpPr>
        <p:grpSpPr>
          <a:xfrm>
            <a:off x="761734" y="1163952"/>
            <a:ext cx="10626991" cy="2265048"/>
            <a:chOff x="640449" y="1285691"/>
            <a:chExt cx="10626991" cy="2265048"/>
          </a:xfrm>
        </p:grpSpPr>
        <p:grpSp>
          <p:nvGrpSpPr>
            <p:cNvPr id="5" name="Group 4">
              <a:extLst>
                <a:ext uri="{FF2B5EF4-FFF2-40B4-BE49-F238E27FC236}">
                  <a16:creationId xmlns:a16="http://schemas.microsoft.com/office/drawing/2014/main" id="{56881E55-68E6-E820-7BC0-473AB77454AF}"/>
                </a:ext>
              </a:extLst>
            </p:cNvPr>
            <p:cNvGrpSpPr/>
            <p:nvPr/>
          </p:nvGrpSpPr>
          <p:grpSpPr>
            <a:xfrm>
              <a:off x="640449" y="1285691"/>
              <a:ext cx="10626991" cy="2215991"/>
              <a:chOff x="640449" y="1285691"/>
              <a:chExt cx="10626991" cy="2215991"/>
            </a:xfrm>
          </p:grpSpPr>
          <p:sp>
            <p:nvSpPr>
              <p:cNvPr id="10" name="TextBox 9">
                <a:extLst>
                  <a:ext uri="{FF2B5EF4-FFF2-40B4-BE49-F238E27FC236}">
                    <a16:creationId xmlns:a16="http://schemas.microsoft.com/office/drawing/2014/main" id="{38C77379-28A0-6E2E-22EB-47BBEF1BD80A}"/>
                  </a:ext>
                </a:extLst>
              </p:cNvPr>
              <p:cNvSpPr txBox="1"/>
              <p:nvPr/>
            </p:nvSpPr>
            <p:spPr>
              <a:xfrm>
                <a:off x="1109061" y="1285691"/>
                <a:ext cx="10158379" cy="2215991"/>
              </a:xfrm>
              <a:prstGeom prst="rect">
                <a:avLst/>
              </a:prstGeom>
              <a:noFill/>
            </p:spPr>
            <p:txBody>
              <a:bodyPr wrap="square" rtlCol="0">
                <a:spAutoFit/>
              </a:bodyPr>
              <a:lstStyle/>
              <a:p>
                <a:pPr marL="358775" indent="-358775" algn="just"/>
                <a:r>
                  <a:rPr lang="en-US" sz="2400" dirty="0">
                    <a:solidFill>
                      <a:srgbClr val="0070C0"/>
                    </a:solidFill>
                    <a:latin typeface="Calibri" panose="020F0502020204030204" pitchFamily="34" charset="0"/>
                    <a:ea typeface="Calibri" panose="020F0502020204030204" pitchFamily="34" charset="0"/>
                    <a:cs typeface="Calibri" panose="020F0502020204030204" pitchFamily="34" charset="0"/>
                  </a:rPr>
                  <a:t>Key Takeaways:</a:t>
                </a:r>
              </a:p>
              <a:p>
                <a:pPr marL="358775" indent="-358775"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Market disclosure is essential infrastructure - not just compliance</a:t>
                </a:r>
              </a:p>
              <a:p>
                <a:pPr marL="342900" indent="-342900" algn="jus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Design matters more than volume: India succeeded, SVB failed</a:t>
                </a:r>
              </a:p>
              <a:p>
                <a:pPr marL="342900" indent="-342900" algn="jus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Actuaries must evolve from calculators to policy architects</a:t>
                </a:r>
              </a:p>
            </p:txBody>
          </p:sp>
          <p:cxnSp>
            <p:nvCxnSpPr>
              <p:cNvPr id="11" name="Straight Connector 10">
                <a:extLst>
                  <a:ext uri="{FF2B5EF4-FFF2-40B4-BE49-F238E27FC236}">
                    <a16:creationId xmlns:a16="http://schemas.microsoft.com/office/drawing/2014/main" id="{78A76C6D-746F-2F91-ED91-7720BAEB9959}"/>
                  </a:ext>
                </a:extLst>
              </p:cNvPr>
              <p:cNvCxnSpPr>
                <a:cxnSpLocks/>
              </p:cNvCxnSpPr>
              <p:nvPr/>
            </p:nvCxnSpPr>
            <p:spPr>
              <a:xfrm>
                <a:off x="640449" y="1869440"/>
                <a:ext cx="3403231" cy="0"/>
              </a:xfrm>
              <a:prstGeom prst="line">
                <a:avLst/>
              </a:prstGeom>
              <a:ln w="28575"/>
            </p:spPr>
            <p:style>
              <a:lnRef idx="2">
                <a:schemeClr val="dk1"/>
              </a:lnRef>
              <a:fillRef idx="0">
                <a:schemeClr val="dk1"/>
              </a:fillRef>
              <a:effectRef idx="1">
                <a:schemeClr val="dk1"/>
              </a:effectRef>
              <a:fontRef idx="minor">
                <a:schemeClr val="tx1"/>
              </a:fontRef>
            </p:style>
          </p:cxnSp>
        </p:grpSp>
        <p:pic>
          <p:nvPicPr>
            <p:cNvPr id="7" name="Graphic 6" descr="Clipboard with solid fill">
              <a:extLst>
                <a:ext uri="{FF2B5EF4-FFF2-40B4-BE49-F238E27FC236}">
                  <a16:creationId xmlns:a16="http://schemas.microsoft.com/office/drawing/2014/main" id="{73AAFB5B-7FAF-04FD-B3A7-C70D4F743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861" y="2010026"/>
              <a:ext cx="457200" cy="457200"/>
            </a:xfrm>
            <a:prstGeom prst="rect">
              <a:avLst/>
            </a:prstGeom>
          </p:spPr>
        </p:pic>
        <p:pic>
          <p:nvPicPr>
            <p:cNvPr id="8" name="Graphic 7" descr="Blueprint outline">
              <a:extLst>
                <a:ext uri="{FF2B5EF4-FFF2-40B4-BE49-F238E27FC236}">
                  <a16:creationId xmlns:a16="http://schemas.microsoft.com/office/drawing/2014/main" id="{CA31BC6B-C224-0C9E-54EF-94693B18B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861" y="2538488"/>
              <a:ext cx="457200" cy="457200"/>
            </a:xfrm>
            <a:prstGeom prst="rect">
              <a:avLst/>
            </a:prstGeom>
          </p:spPr>
        </p:pic>
        <p:pic>
          <p:nvPicPr>
            <p:cNvPr id="9" name="Graphic 8" descr="Transfer with solid fill">
              <a:extLst>
                <a:ext uri="{FF2B5EF4-FFF2-40B4-BE49-F238E27FC236}">
                  <a16:creationId xmlns:a16="http://schemas.microsoft.com/office/drawing/2014/main" id="{1D328C71-06C3-27F6-29BC-048CD02C3D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861" y="3093539"/>
              <a:ext cx="457200" cy="457200"/>
            </a:xfrm>
            <a:prstGeom prst="rect">
              <a:avLst/>
            </a:prstGeom>
          </p:spPr>
        </p:pic>
      </p:grpSp>
      <p:grpSp>
        <p:nvGrpSpPr>
          <p:cNvPr id="12" name="Group 11">
            <a:extLst>
              <a:ext uri="{FF2B5EF4-FFF2-40B4-BE49-F238E27FC236}">
                <a16:creationId xmlns:a16="http://schemas.microsoft.com/office/drawing/2014/main" id="{EB9B4B3D-1194-1933-28BF-6A3E99F28393}"/>
              </a:ext>
            </a:extLst>
          </p:cNvPr>
          <p:cNvGrpSpPr/>
          <p:nvPr/>
        </p:nvGrpSpPr>
        <p:grpSpPr>
          <a:xfrm>
            <a:off x="773146" y="4047331"/>
            <a:ext cx="10585450" cy="2195643"/>
            <a:chOff x="504190" y="4085431"/>
            <a:chExt cx="10585450" cy="2195643"/>
          </a:xfrm>
        </p:grpSpPr>
        <p:grpSp>
          <p:nvGrpSpPr>
            <p:cNvPr id="13" name="Group 12">
              <a:extLst>
                <a:ext uri="{FF2B5EF4-FFF2-40B4-BE49-F238E27FC236}">
                  <a16:creationId xmlns:a16="http://schemas.microsoft.com/office/drawing/2014/main" id="{BF073A6C-2890-EC2E-B690-DC5976D9A3A1}"/>
                </a:ext>
              </a:extLst>
            </p:cNvPr>
            <p:cNvGrpSpPr/>
            <p:nvPr/>
          </p:nvGrpSpPr>
          <p:grpSpPr>
            <a:xfrm>
              <a:off x="515602" y="4085431"/>
              <a:ext cx="10574038" cy="2154436"/>
              <a:chOff x="515602" y="3825977"/>
              <a:chExt cx="10574038" cy="2154436"/>
            </a:xfrm>
          </p:grpSpPr>
          <p:sp>
            <p:nvSpPr>
              <p:cNvPr id="17" name="TextBox 16">
                <a:extLst>
                  <a:ext uri="{FF2B5EF4-FFF2-40B4-BE49-F238E27FC236}">
                    <a16:creationId xmlns:a16="http://schemas.microsoft.com/office/drawing/2014/main" id="{9653ECBE-C2FC-A59D-B9EF-5BC9D2E9D719}"/>
                  </a:ext>
                </a:extLst>
              </p:cNvPr>
              <p:cNvSpPr txBox="1"/>
              <p:nvPr/>
            </p:nvSpPr>
            <p:spPr>
              <a:xfrm>
                <a:off x="972802" y="3825977"/>
                <a:ext cx="10116838" cy="2154436"/>
              </a:xfrm>
              <a:prstGeom prst="rect">
                <a:avLst/>
              </a:prstGeom>
              <a:noFill/>
            </p:spPr>
            <p:txBody>
              <a:bodyPr wrap="square" rtlCol="0">
                <a:spAutoFit/>
              </a:bodyPr>
              <a:lstStyle/>
              <a:p>
                <a:pPr marL="358775" indent="-358775" algn="just"/>
                <a:r>
                  <a:rPr lang="en-US" sz="2400" dirty="0">
                    <a:solidFill>
                      <a:srgbClr val="0070C0"/>
                    </a:solidFill>
                    <a:latin typeface="Calibri" panose="020F0502020204030204" pitchFamily="34" charset="0"/>
                    <a:ea typeface="Calibri" panose="020F0502020204030204" pitchFamily="34" charset="0"/>
                    <a:cs typeface="Calibri" panose="020F0502020204030204" pitchFamily="34" charset="0"/>
                  </a:rPr>
                  <a:t>Potential Actions for Kenya:</a:t>
                </a:r>
              </a:p>
              <a:p>
                <a:pPr marL="342900" indent="-342900" algn="jus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IRA</a:t>
                </a:r>
                <a:r>
                  <a:rPr lang="en-US" dirty="0">
                    <a:latin typeface="Calibri" panose="020F0502020204030204" pitchFamily="34" charset="0"/>
                    <a:ea typeface="Calibri" panose="020F0502020204030204" pitchFamily="34" charset="0"/>
                    <a:cs typeface="Calibri" panose="020F0502020204030204" pitchFamily="34" charset="0"/>
                  </a:rPr>
                  <a:t>: Mandate consumer outcome metrics (persistency, claims settlement ratios) with phased rollout</a:t>
                </a:r>
              </a:p>
              <a:p>
                <a:pPr marL="342900" indent="-342900" algn="jus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TASK</a:t>
                </a:r>
                <a:r>
                  <a:rPr lang="en-US" dirty="0">
                    <a:latin typeface="Calibri" panose="020F0502020204030204" pitchFamily="34" charset="0"/>
                    <a:ea typeface="Calibri" panose="020F0502020204030204" pitchFamily="34" charset="0"/>
                    <a:cs typeface="Calibri" panose="020F0502020204030204" pitchFamily="34" charset="0"/>
                  </a:rPr>
                  <a:t>: Establish Market Disclosure Committee and develop Actuarial Practice Notes </a:t>
                </a:r>
              </a:p>
              <a:p>
                <a:pPr marL="342900" indent="-342900" algn="jus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Insurers</a:t>
                </a:r>
                <a:r>
                  <a:rPr lang="en-US" dirty="0">
                    <a:latin typeface="Calibri" panose="020F0502020204030204" pitchFamily="34" charset="0"/>
                    <a:ea typeface="Calibri" panose="020F0502020204030204" pitchFamily="34" charset="0"/>
                    <a:cs typeface="Calibri" panose="020F0502020204030204" pitchFamily="34" charset="0"/>
                  </a:rPr>
                  <a:t>: Invest in data infrastructure and view disclosure as competitive advantage, not burden</a:t>
                </a:r>
              </a:p>
            </p:txBody>
          </p:sp>
          <p:cxnSp>
            <p:nvCxnSpPr>
              <p:cNvPr id="18" name="Straight Connector 17">
                <a:extLst>
                  <a:ext uri="{FF2B5EF4-FFF2-40B4-BE49-F238E27FC236}">
                    <a16:creationId xmlns:a16="http://schemas.microsoft.com/office/drawing/2014/main" id="{6B2F5D1B-9DC2-1FC1-2220-3B51A8A9F2AF}"/>
                  </a:ext>
                </a:extLst>
              </p:cNvPr>
              <p:cNvCxnSpPr>
                <a:cxnSpLocks/>
              </p:cNvCxnSpPr>
              <p:nvPr/>
            </p:nvCxnSpPr>
            <p:spPr>
              <a:xfrm>
                <a:off x="515602" y="4378498"/>
                <a:ext cx="4627880" cy="0"/>
              </a:xfrm>
              <a:prstGeom prst="line">
                <a:avLst/>
              </a:prstGeom>
              <a:ln w="28575"/>
            </p:spPr>
            <p:style>
              <a:lnRef idx="2">
                <a:schemeClr val="dk1"/>
              </a:lnRef>
              <a:fillRef idx="0">
                <a:schemeClr val="dk1"/>
              </a:fillRef>
              <a:effectRef idx="1">
                <a:schemeClr val="dk1"/>
              </a:effectRef>
              <a:fontRef idx="minor">
                <a:schemeClr val="tx1"/>
              </a:fontRef>
            </p:style>
          </p:cxnSp>
        </p:grpSp>
        <p:pic>
          <p:nvPicPr>
            <p:cNvPr id="14" name="Graphic 13" descr="Shield Tick with solid fill">
              <a:extLst>
                <a:ext uri="{FF2B5EF4-FFF2-40B4-BE49-F238E27FC236}">
                  <a16:creationId xmlns:a16="http://schemas.microsoft.com/office/drawing/2014/main" id="{1A93F33D-E770-0C67-68E8-E8934C3EAF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4190" y="4740361"/>
              <a:ext cx="457200" cy="457200"/>
            </a:xfrm>
            <a:prstGeom prst="rect">
              <a:avLst/>
            </a:prstGeom>
          </p:spPr>
        </p:pic>
        <p:pic>
          <p:nvPicPr>
            <p:cNvPr id="15" name="Graphic 14" descr="Briefcase with solid fill">
              <a:extLst>
                <a:ext uri="{FF2B5EF4-FFF2-40B4-BE49-F238E27FC236}">
                  <a16:creationId xmlns:a16="http://schemas.microsoft.com/office/drawing/2014/main" id="{B9D39837-D85C-E545-D245-8DEA01B16C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5602" y="5220701"/>
              <a:ext cx="457200" cy="457200"/>
            </a:xfrm>
            <a:prstGeom prst="rect">
              <a:avLst/>
            </a:prstGeom>
          </p:spPr>
        </p:pic>
        <p:pic>
          <p:nvPicPr>
            <p:cNvPr id="16" name="Graphic 15" descr="City with solid fill">
              <a:extLst>
                <a:ext uri="{FF2B5EF4-FFF2-40B4-BE49-F238E27FC236}">
                  <a16:creationId xmlns:a16="http://schemas.microsoft.com/office/drawing/2014/main" id="{FB59ABFD-FBF7-CAF4-62EF-4F0B0CEA9C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5602" y="5823874"/>
              <a:ext cx="457200" cy="457200"/>
            </a:xfrm>
            <a:prstGeom prst="rect">
              <a:avLst/>
            </a:prstGeom>
          </p:spPr>
        </p:pic>
      </p:grpSp>
    </p:spTree>
    <p:extLst>
      <p:ext uri="{BB962C8B-B14F-4D97-AF65-F5344CB8AC3E}">
        <p14:creationId xmlns:p14="http://schemas.microsoft.com/office/powerpoint/2010/main" val="2619396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8BA180-53DB-E331-0EEF-1F99AD8D60B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808BB72-AFA2-6536-2E99-1A41F4ADDD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C342A547-7AD8-7B54-55A7-7AB4B20A6930}"/>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46</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E3FF56CB-5F37-F4BD-76B1-8FF0B7225CE0}"/>
              </a:ext>
            </a:extLst>
          </p:cNvPr>
          <p:cNvCxnSpPr>
            <a:cxnSpLocks/>
          </p:cNvCxnSpPr>
          <p:nvPr/>
        </p:nvCxnSpPr>
        <p:spPr>
          <a:xfrm>
            <a:off x="3181350" y="850107"/>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
        <p:nvSpPr>
          <p:cNvPr id="6" name="Title 1">
            <a:extLst>
              <a:ext uri="{FF2B5EF4-FFF2-40B4-BE49-F238E27FC236}">
                <a16:creationId xmlns:a16="http://schemas.microsoft.com/office/drawing/2014/main" id="{7BA8F547-632C-9A0E-4E1A-A1E1A1074D9A}"/>
              </a:ext>
            </a:extLst>
          </p:cNvPr>
          <p:cNvSpPr txBox="1">
            <a:spLocks/>
          </p:cNvSpPr>
          <p:nvPr/>
        </p:nvSpPr>
        <p:spPr>
          <a:xfrm>
            <a:off x="3181350" y="172023"/>
            <a:ext cx="8357054" cy="678084"/>
          </a:xfrm>
          <a:prstGeom prst="rect">
            <a:avLst/>
          </a:prstGeom>
        </p:spPr>
        <p:txBody>
          <a:bodyPr vert="horz" lIns="0" tIns="0" rIns="0" bIns="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ea typeface="Calibri" panose="020F0502020204030204" pitchFamily="34" charset="0"/>
                <a:cs typeface="Calibri" panose="020F0502020204030204" pitchFamily="34" charset="0"/>
              </a:rPr>
              <a:t>Market Disclosure: Who knows what?</a:t>
            </a:r>
          </a:p>
        </p:txBody>
      </p:sp>
      <p:pic>
        <p:nvPicPr>
          <p:cNvPr id="8" name="Picture 7">
            <a:extLst>
              <a:ext uri="{FF2B5EF4-FFF2-40B4-BE49-F238E27FC236}">
                <a16:creationId xmlns:a16="http://schemas.microsoft.com/office/drawing/2014/main" id="{B82E28CF-576A-D78A-7597-5D3B4A8086EA}"/>
              </a:ext>
            </a:extLst>
          </p:cNvPr>
          <p:cNvPicPr>
            <a:picLocks noChangeAspect="1"/>
          </p:cNvPicPr>
          <p:nvPr/>
        </p:nvPicPr>
        <p:blipFill>
          <a:blip r:embed="rId3"/>
          <a:stretch>
            <a:fillRect/>
          </a:stretch>
        </p:blipFill>
        <p:spPr>
          <a:xfrm>
            <a:off x="3181350" y="1212169"/>
            <a:ext cx="6633600" cy="3190419"/>
          </a:xfrm>
          <a:prstGeom prst="rect">
            <a:avLst/>
          </a:prstGeom>
        </p:spPr>
      </p:pic>
      <p:sp>
        <p:nvSpPr>
          <p:cNvPr id="9" name="TextBox 8">
            <a:extLst>
              <a:ext uri="{FF2B5EF4-FFF2-40B4-BE49-F238E27FC236}">
                <a16:creationId xmlns:a16="http://schemas.microsoft.com/office/drawing/2014/main" id="{791A8CE9-8CAA-A31B-223B-CE277DB3D937}"/>
              </a:ext>
            </a:extLst>
          </p:cNvPr>
          <p:cNvSpPr txBox="1"/>
          <p:nvPr/>
        </p:nvSpPr>
        <p:spPr>
          <a:xfrm>
            <a:off x="3181350" y="4610760"/>
            <a:ext cx="6094070" cy="307777"/>
          </a:xfrm>
          <a:prstGeom prst="rect">
            <a:avLst/>
          </a:prstGeom>
          <a:noFill/>
        </p:spPr>
        <p:txBody>
          <a:bodyPr wrap="square">
            <a:spAutoFit/>
          </a:bodyPr>
          <a:lstStyle/>
          <a:p>
            <a:pPr algn="ctr"/>
            <a:r>
              <a:rPr lang="en-US" sz="1400" dirty="0">
                <a:solidFill>
                  <a:srgbClr val="C0000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https://youtu.be/Pst9FCWkKTQ</a:t>
            </a:r>
            <a:r>
              <a:rPr lang="en-US" sz="1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116020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2846-8389-599A-4A5B-817ABF1F44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0E8E889-0918-4C54-28B6-1198008D8268}"/>
              </a:ext>
            </a:extLst>
          </p:cNvPr>
          <p:cNvSpPr>
            <a:spLocks noGrp="1"/>
          </p:cNvSpPr>
          <p:nvPr>
            <p:ph type="title"/>
          </p:nvPr>
        </p:nvSpPr>
        <p:spPr>
          <a:xfrm>
            <a:off x="2984742" y="576263"/>
            <a:ext cx="9207258"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End</a:t>
            </a:r>
            <a:br>
              <a:rPr lang="en-US" dirty="0">
                <a:latin typeface="Calibri" panose="020F0502020204030204" pitchFamily="34" charset="0"/>
                <a:ea typeface="Calibri" panose="020F0502020204030204" pitchFamily="34" charset="0"/>
                <a:cs typeface="Calibri" panose="020F0502020204030204" pitchFamily="34" charset="0"/>
              </a:rPr>
            </a:b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Questions &amp; Comments</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4A62B0E-BA81-0D19-460F-64CB9EFF67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5CA66A20-6AA6-6D11-E0DD-F7099B4CDA24}"/>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47</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D78CC45A-3D33-85F2-ECFF-BC0158D79282}"/>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12446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CA64D-6F88-8F9F-341D-48889C3AF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C0CA2-E119-7ED9-CEF1-D34E1A3BEE3B}"/>
              </a:ext>
            </a:extLst>
          </p:cNvPr>
          <p:cNvSpPr>
            <a:spLocks noGrp="1"/>
          </p:cNvSpPr>
          <p:nvPr>
            <p:ph type="title" idx="4294967295"/>
          </p:nvPr>
        </p:nvSpPr>
        <p:spPr>
          <a:xfrm>
            <a:off x="3283527" y="88575"/>
            <a:ext cx="8870373"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Sources</a:t>
            </a:r>
          </a:p>
        </p:txBody>
      </p:sp>
      <p:grpSp>
        <p:nvGrpSpPr>
          <p:cNvPr id="5" name="Group 4">
            <a:extLst>
              <a:ext uri="{FF2B5EF4-FFF2-40B4-BE49-F238E27FC236}">
                <a16:creationId xmlns:a16="http://schemas.microsoft.com/office/drawing/2014/main" id="{154B87E9-D19C-6845-E595-B5E7F556E463}"/>
              </a:ext>
            </a:extLst>
          </p:cNvPr>
          <p:cNvGrpSpPr/>
          <p:nvPr/>
        </p:nvGrpSpPr>
        <p:grpSpPr>
          <a:xfrm>
            <a:off x="3283528" y="853200"/>
            <a:ext cx="8406246" cy="3969646"/>
            <a:chOff x="935613" y="1194030"/>
            <a:chExt cx="10331827" cy="3969646"/>
          </a:xfrm>
        </p:grpSpPr>
        <p:sp>
          <p:nvSpPr>
            <p:cNvPr id="10" name="TextBox 9">
              <a:extLst>
                <a:ext uri="{FF2B5EF4-FFF2-40B4-BE49-F238E27FC236}">
                  <a16:creationId xmlns:a16="http://schemas.microsoft.com/office/drawing/2014/main" id="{A97EE7FB-C614-8E05-2C5F-C4A93C7985D2}"/>
                </a:ext>
              </a:extLst>
            </p:cNvPr>
            <p:cNvSpPr txBox="1"/>
            <p:nvPr/>
          </p:nvSpPr>
          <p:spPr>
            <a:xfrm>
              <a:off x="1109061" y="1285691"/>
              <a:ext cx="10158379" cy="3877985"/>
            </a:xfrm>
            <a:prstGeom prst="rect">
              <a:avLst/>
            </a:prstGeom>
            <a:noFill/>
          </p:spPr>
          <p:txBody>
            <a:bodyPr wrap="square" rtlCol="0">
              <a:spAutoFit/>
            </a:bodyPr>
            <a:lstStyle/>
            <a:p>
              <a:pPr marL="358775" indent="-358775" algn="just"/>
              <a:endParaRPr lang="en-US" sz="12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Academic Research and Published Periodicals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Published Research Articles / Journal Articles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Systematic Literature Reviews / Review Articles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Working Papers / Staff Reports</a:t>
              </a:r>
            </a:p>
            <a:p>
              <a:pPr marL="342900" indent="-342900" algn="jus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Regulatory, Policy, and Standard-Setting Material</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Regulatory Manuals, Standards, Handbooks and Guides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Regulatory Documents/Filings/Reports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Actuarial Professional Standards </a:t>
              </a:r>
            </a:p>
            <a:p>
              <a:pPr lvl="1" algn="just"/>
              <a:endParaRPr lang="en-US" dirty="0">
                <a:latin typeface="Calibri" panose="020F0502020204030204" pitchFamily="34" charset="0"/>
                <a:ea typeface="Calibri" panose="020F0502020204030204" pitchFamily="34" charset="0"/>
                <a:cs typeface="Calibri" panose="020F0502020204030204" pitchFamily="34" charset="0"/>
              </a:endParaRPr>
            </a:p>
            <a:p>
              <a:pPr marL="342900" lvl="1"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Corporate, Industry, and Technical Data Sources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Company reports, </a:t>
              </a:r>
              <a:r>
                <a:rPr lang="en-US" sz="1400" dirty="0" err="1">
                  <a:latin typeface="Calibri" panose="020F0502020204030204" pitchFamily="34" charset="0"/>
                  <a:ea typeface="Calibri" panose="020F0502020204030204" pitchFamily="34" charset="0"/>
                  <a:cs typeface="Calibri" panose="020F0502020204030204" pitchFamily="34" charset="0"/>
                </a:rPr>
                <a:t>e.g</a:t>
              </a:r>
              <a:r>
                <a:rPr lang="en-US" sz="1400" dirty="0">
                  <a:latin typeface="Calibri" panose="020F0502020204030204" pitchFamily="34" charset="0"/>
                  <a:ea typeface="Calibri" panose="020F0502020204030204" pitchFamily="34" charset="0"/>
                  <a:cs typeface="Calibri" panose="020F0502020204030204" pitchFamily="34" charset="0"/>
                </a:rPr>
                <a:t> annual financial statements, Corporate/Sustainability Reports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Industry Reports and Analysis</a:t>
              </a:r>
            </a:p>
            <a:p>
              <a:pPr marL="800100" lvl="2" indent="-342900" algn="just">
                <a:buFont typeface="Wingdings" panose="05000000000000000000" pitchFamily="2" charset="2"/>
                <a:buChar char="q"/>
              </a:pPr>
              <a:r>
                <a:rPr lang="en-US" sz="1400" dirty="0">
                  <a:latin typeface="Calibri" panose="020F0502020204030204" pitchFamily="34" charset="0"/>
                  <a:ea typeface="Calibri" panose="020F0502020204030204" pitchFamily="34" charset="0"/>
                  <a:cs typeface="Calibri" panose="020F0502020204030204" pitchFamily="34" charset="0"/>
                </a:rPr>
                <a:t>Company Websites</a:t>
              </a:r>
            </a:p>
            <a:p>
              <a:pPr marL="342900" indent="-342900" algn="jus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19EC158-E5CB-E12F-5D90-06DD661149E3}"/>
                </a:ext>
              </a:extLst>
            </p:cNvPr>
            <p:cNvCxnSpPr>
              <a:cxnSpLocks/>
            </p:cNvCxnSpPr>
            <p:nvPr/>
          </p:nvCxnSpPr>
          <p:spPr>
            <a:xfrm>
              <a:off x="935613" y="1194030"/>
              <a:ext cx="3403231" cy="0"/>
            </a:xfrm>
            <a:prstGeom prst="line">
              <a:avLst/>
            </a:prstGeom>
            <a:ln w="28575"/>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55829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E9BBEF92-DEFF-A681-5D29-8E236DC42526}"/>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74EC8606-377A-4574-4A1F-140DB7F5F5A4}"/>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A90B014B-9823-E022-7B5B-3046FDEA20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2" name="Slide Number Placeholder 5">
            <a:extLst>
              <a:ext uri="{FF2B5EF4-FFF2-40B4-BE49-F238E27FC236}">
                <a16:creationId xmlns:a16="http://schemas.microsoft.com/office/drawing/2014/main" id="{F372ECD2-1DC2-6961-EE23-1B9000A3A4DB}"/>
              </a:ext>
            </a:extLst>
          </p:cNvPr>
          <p:cNvSpPr txBox="1">
            <a:spLocks/>
          </p:cNvSpPr>
          <p:nvPr/>
        </p:nvSpPr>
        <p:spPr>
          <a:xfrm>
            <a:off x="10905234" y="6237028"/>
            <a:ext cx="483491" cy="474400"/>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49</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43720837-F585-5928-D657-26861EB4427D}"/>
              </a:ext>
            </a:extLst>
          </p:cNvPr>
          <p:cNvSpPr>
            <a:spLocks noGrp="1"/>
          </p:cNvSpPr>
          <p:nvPr>
            <p:ph type="title"/>
          </p:nvPr>
        </p:nvSpPr>
        <p:spPr/>
        <p:txBody>
          <a:bodyPr/>
          <a:lstStyle/>
          <a:p>
            <a:endParaRPr lang="en-ZA">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90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2086-E6B3-D6BF-CEB7-472769E4E9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2D1D54-BE3E-08AB-D010-CAE81B033092}"/>
              </a:ext>
            </a:extLst>
          </p:cNvPr>
          <p:cNvSpPr>
            <a:spLocks noGrp="1"/>
          </p:cNvSpPr>
          <p:nvPr>
            <p:ph type="title"/>
          </p:nvPr>
        </p:nvSpPr>
        <p:spPr>
          <a:xfrm>
            <a:off x="2984742" y="576263"/>
            <a:ext cx="10515600" cy="285273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Purpose/ Role of Market Disclosure</a:t>
            </a:r>
            <a:endParaRPr lang="en-ZA"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D9F2BDCE-6ACC-83A4-0791-6E80D02ADB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1350" y="6356350"/>
            <a:ext cx="5311909" cy="365125"/>
          </a:xfrm>
          <a:prstGeom prst="rect">
            <a:avLst/>
          </a:prstGeom>
        </p:spPr>
      </p:pic>
      <p:sp>
        <p:nvSpPr>
          <p:cNvPr id="13" name="Slide Number Placeholder 5">
            <a:extLst>
              <a:ext uri="{FF2B5EF4-FFF2-40B4-BE49-F238E27FC236}">
                <a16:creationId xmlns:a16="http://schemas.microsoft.com/office/drawing/2014/main" id="{4DCF9BFD-987C-AE05-BD3E-3907F27B3541}"/>
              </a:ext>
            </a:extLst>
          </p:cNvPr>
          <p:cNvSpPr txBox="1">
            <a:spLocks/>
          </p:cNvSpPr>
          <p:nvPr/>
        </p:nvSpPr>
        <p:spPr>
          <a:xfrm>
            <a:off x="10981678" y="6356350"/>
            <a:ext cx="372122" cy="365125"/>
          </a:xfrm>
          <a:prstGeom prst="ellipse">
            <a:avLst/>
          </a:prstGeom>
          <a:solidFill>
            <a:srgbClr val="A72727"/>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8DC91-21DD-4D3E-9D18-2B54682D1509}" type="slidenum">
              <a:rPr lang="en-US" smtClean="0">
                <a:latin typeface="Calibri" panose="020F0502020204030204" pitchFamily="34" charset="0"/>
                <a:ea typeface="Calibri" panose="020F0502020204030204" pitchFamily="34" charset="0"/>
                <a:cs typeface="Calibri" panose="020F0502020204030204" pitchFamily="34" charset="0"/>
              </a:rPr>
              <a:pPr/>
              <a:t>5</a:t>
            </a:fld>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0E498F36-0D35-42A1-9427-B055FBEA5CB4}"/>
              </a:ext>
            </a:extLst>
          </p:cNvPr>
          <p:cNvCxnSpPr>
            <a:cxnSpLocks/>
          </p:cNvCxnSpPr>
          <p:nvPr/>
        </p:nvCxnSpPr>
        <p:spPr>
          <a:xfrm>
            <a:off x="3181350" y="3429000"/>
            <a:ext cx="100800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0811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E65DFB-2020-D41B-53CE-8AE24E9E67D5}"/>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DEF36C83-FE20-0885-54D3-0A01FC56262D}"/>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1A77FE8D-CCFE-5EE1-D3F0-1EBF5B98BEAD}"/>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Purpose/ Role of Market Disclosure</a:t>
            </a:r>
          </a:p>
        </p:txBody>
      </p:sp>
      <p:sp>
        <p:nvSpPr>
          <p:cNvPr id="8" name="TextBox 7">
            <a:extLst>
              <a:ext uri="{FF2B5EF4-FFF2-40B4-BE49-F238E27FC236}">
                <a16:creationId xmlns:a16="http://schemas.microsoft.com/office/drawing/2014/main" id="{E278E9E4-913E-99A3-FC95-1914423989A4}"/>
              </a:ext>
            </a:extLst>
          </p:cNvPr>
          <p:cNvSpPr txBox="1"/>
          <p:nvPr/>
        </p:nvSpPr>
        <p:spPr>
          <a:xfrm>
            <a:off x="841375" y="766659"/>
            <a:ext cx="10698584" cy="1305209"/>
          </a:xfrm>
          <a:prstGeom prst="rect">
            <a:avLst/>
          </a:prstGeom>
          <a:noFill/>
        </p:spPr>
        <p:txBody>
          <a:bodyPr wrap="square" lIns="0" tIns="0" rIns="0" bIns="0" rtlCol="0">
            <a:noAutofit/>
          </a:bodyPr>
          <a:lstStyle/>
          <a:p>
            <a:pPr algn="just">
              <a:spcAft>
                <a:spcPts val="300"/>
              </a:spcAft>
            </a:pPr>
            <a:r>
              <a:rPr lang="en-US" sz="1600" dirty="0">
                <a:latin typeface="Calibri" panose="020F0502020204030204" pitchFamily="34" charset="0"/>
                <a:ea typeface="Calibri" panose="020F0502020204030204" pitchFamily="34" charset="0"/>
                <a:cs typeface="Calibri" panose="020F0502020204030204" pitchFamily="34" charset="0"/>
              </a:rPr>
              <a:t>The core purpose and roles of market disclosure are to foster transparency, enable market discipline, reduce information asymmetry, and provide stakeholders with the necessary information for informed decision-making.</a:t>
            </a:r>
          </a:p>
          <a:p>
            <a:pPr algn="just"/>
            <a:endParaRPr lang="en-US" sz="8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Market disclosures improve market efficiency, corporate governance, stakeholder protection, and regulatory oversight.</a:t>
            </a:r>
            <a:endParaRPr lang="en-US" sz="16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DD21618-CABE-F365-0238-2BE567111755}"/>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8098D5EB-C71A-8A4E-B7F9-02644802415B}"/>
              </a:ext>
            </a:extLst>
          </p:cNvPr>
          <p:cNvPicPr>
            <a:picLocks noChangeAspect="1"/>
          </p:cNvPicPr>
          <p:nvPr/>
        </p:nvPicPr>
        <p:blipFill>
          <a:blip r:embed="rId4"/>
          <a:srcRect l="3519" t="22900" r="2861" b="11251"/>
          <a:stretch>
            <a:fillRect/>
          </a:stretch>
        </p:blipFill>
        <p:spPr>
          <a:xfrm>
            <a:off x="841376" y="2342510"/>
            <a:ext cx="10698583" cy="4244846"/>
          </a:xfrm>
          <a:prstGeom prst="rect">
            <a:avLst/>
          </a:prstGeom>
          <a:ln w="28575">
            <a:solidFill>
              <a:srgbClr val="507FCC"/>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609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770CB5-B776-CDF4-85A0-5C71D8C23566}"/>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92723152-9E66-F69D-B77A-FDD24CEF9ADE}"/>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D82C6E9D-0DC9-D881-49DF-ADE0584F82A7}"/>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Purpose/ Role of Market Disclosure</a:t>
            </a:r>
          </a:p>
        </p:txBody>
      </p:sp>
      <p:sp>
        <p:nvSpPr>
          <p:cNvPr id="8" name="TextBox 7">
            <a:extLst>
              <a:ext uri="{FF2B5EF4-FFF2-40B4-BE49-F238E27FC236}">
                <a16:creationId xmlns:a16="http://schemas.microsoft.com/office/drawing/2014/main" id="{DE74532F-9C61-0D3A-CEB7-A548A32F1F5E}"/>
              </a:ext>
            </a:extLst>
          </p:cNvPr>
          <p:cNvSpPr txBox="1"/>
          <p:nvPr/>
        </p:nvSpPr>
        <p:spPr>
          <a:xfrm>
            <a:off x="841375" y="766659"/>
            <a:ext cx="10698584" cy="1305209"/>
          </a:xfrm>
          <a:prstGeom prst="rect">
            <a:avLst/>
          </a:prstGeom>
          <a:noFill/>
        </p:spPr>
        <p:txBody>
          <a:bodyPr wrap="square" lIns="0" tIns="0" rIns="0" bIns="0" rtlCol="0">
            <a:noAutofit/>
          </a:bodyPr>
          <a:lstStyle/>
          <a:p>
            <a:pPr marL="342900" indent="-342900" algn="just">
              <a:buAutoNum type="arabicPeriod"/>
            </a:pPr>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pP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Enhancing Market Function and Efficiency</a:t>
            </a:r>
          </a:p>
          <a:p>
            <a:pPr algn="just"/>
            <a:endParaRPr lang="en-US" sz="1600" b="1" dirty="0">
              <a:solidFill>
                <a:srgbClr val="436AAA"/>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A primary role of disclosure is to improve the functioning of capital and insurance markets by addressing fundamental economic issues.</a:t>
            </a:r>
          </a:p>
        </p:txBody>
      </p:sp>
      <p:cxnSp>
        <p:nvCxnSpPr>
          <p:cNvPr id="4" name="Straight Connector 3">
            <a:extLst>
              <a:ext uri="{FF2B5EF4-FFF2-40B4-BE49-F238E27FC236}">
                <a16:creationId xmlns:a16="http://schemas.microsoft.com/office/drawing/2014/main" id="{96FF3AEB-C930-F37E-3275-641E4467D3C0}"/>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6" name="Picture 2">
            <a:extLst>
              <a:ext uri="{FF2B5EF4-FFF2-40B4-BE49-F238E27FC236}">
                <a16:creationId xmlns:a16="http://schemas.microsoft.com/office/drawing/2014/main" id="{9A92B997-9C2C-5D18-77DF-D1E6CBD4BE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3" t="7681" r="5303" b="9774"/>
          <a:stretch>
            <a:fillRect/>
          </a:stretch>
        </p:blipFill>
        <p:spPr bwMode="auto">
          <a:xfrm>
            <a:off x="2717432" y="2313223"/>
            <a:ext cx="7484209" cy="4303420"/>
          </a:xfrm>
          <a:prstGeom prst="rect">
            <a:avLst/>
          </a:prstGeom>
          <a:ln w="28575">
            <a:solidFill>
              <a:srgbClr val="7093CD"/>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94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80FBC3-6705-4484-E390-5A05B4D82A1F}"/>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D91B96CF-1DF2-31A8-B16D-995ACFE42686}"/>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CB785FE3-09B4-1B1B-E6E8-5E175F60903B}"/>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Purpose/ Role of Market Disclosure</a:t>
            </a:r>
          </a:p>
        </p:txBody>
      </p:sp>
      <p:sp>
        <p:nvSpPr>
          <p:cNvPr id="8" name="TextBox 7">
            <a:extLst>
              <a:ext uri="{FF2B5EF4-FFF2-40B4-BE49-F238E27FC236}">
                <a16:creationId xmlns:a16="http://schemas.microsoft.com/office/drawing/2014/main" id="{8C8FE235-D2C9-8E10-4F68-79CFF0C1C055}"/>
              </a:ext>
            </a:extLst>
          </p:cNvPr>
          <p:cNvSpPr txBox="1"/>
          <p:nvPr/>
        </p:nvSpPr>
        <p:spPr>
          <a:xfrm>
            <a:off x="841375" y="766659"/>
            <a:ext cx="10698584" cy="1305209"/>
          </a:xfrm>
          <a:prstGeom prst="rect">
            <a:avLst/>
          </a:prstGeom>
          <a:noFill/>
        </p:spPr>
        <p:txBody>
          <a:bodyPr wrap="square" lIns="0" tIns="0" rIns="0" bIns="0" rtlCol="0">
            <a:noAutofit/>
          </a:bodyPr>
          <a:lstStyle/>
          <a:p>
            <a:pPr marL="358775" indent="-358775"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358775" indent="-358775"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2. Strengthening Market Discipline and Influencing Corporate </a:t>
            </a:r>
            <a:r>
              <a:rPr lang="en-US" b="1" dirty="0" err="1">
                <a:solidFill>
                  <a:schemeClr val="accent5"/>
                </a:solidFill>
                <a:latin typeface="Calibri" panose="020F0502020204030204" pitchFamily="34" charset="0"/>
                <a:ea typeface="Calibri" panose="020F0502020204030204" pitchFamily="34" charset="0"/>
                <a:cs typeface="Calibri" panose="020F0502020204030204" pitchFamily="34" charset="0"/>
              </a:rPr>
              <a:t>Behaviour</a:t>
            </a:r>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358775" indent="-358775" algn="just"/>
            <a:endParaRPr lang="en-US" b="1" dirty="0">
              <a:solidFill>
                <a:srgbClr val="436AAA"/>
              </a:solidFill>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Disclosure serves as a critical mechanism to monitor and discipline firms, particularly financial institutions.</a:t>
            </a:r>
          </a:p>
        </p:txBody>
      </p:sp>
      <p:cxnSp>
        <p:nvCxnSpPr>
          <p:cNvPr id="4" name="Straight Connector 3">
            <a:extLst>
              <a:ext uri="{FF2B5EF4-FFF2-40B4-BE49-F238E27FC236}">
                <a16:creationId xmlns:a16="http://schemas.microsoft.com/office/drawing/2014/main" id="{AE40AF98-A32A-E7D3-BE5C-04BE907AF70B}"/>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E5EA8703-3618-BBE9-BB89-F21711C3F906}"/>
              </a:ext>
            </a:extLst>
          </p:cNvPr>
          <p:cNvPicPr>
            <a:picLocks noChangeAspect="1"/>
          </p:cNvPicPr>
          <p:nvPr/>
        </p:nvPicPr>
        <p:blipFill>
          <a:blip r:embed="rId4"/>
          <a:srcRect t="10569" r="1629" b="10063"/>
          <a:stretch>
            <a:fillRect/>
          </a:stretch>
        </p:blipFill>
        <p:spPr>
          <a:xfrm>
            <a:off x="2584989" y="2329828"/>
            <a:ext cx="7211355" cy="4270211"/>
          </a:xfrm>
          <a:prstGeom prst="rect">
            <a:avLst/>
          </a:prstGeom>
          <a:noFill/>
          <a:ln w="38100">
            <a:solidFill>
              <a:srgbClr val="7093CD"/>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3017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023ED9-6AB8-E851-C3AC-8F8FC9FB197A}"/>
            </a:ext>
          </a:extLst>
        </p:cNvPr>
        <p:cNvGrpSpPr/>
        <p:nvPr/>
      </p:nvGrpSpPr>
      <p:grpSpPr>
        <a:xfrm>
          <a:off x="0" y="0"/>
          <a:ext cx="0" cy="0"/>
          <a:chOff x="0" y="0"/>
          <a:chExt cx="0" cy="0"/>
        </a:xfrm>
      </p:grpSpPr>
      <p:pic>
        <p:nvPicPr>
          <p:cNvPr id="3" name="Picture 2" descr="A group of people in a room&#10;&#10;AI-generated content may be incorrect.">
            <a:extLst>
              <a:ext uri="{FF2B5EF4-FFF2-40B4-BE49-F238E27FC236}">
                <a16:creationId xmlns:a16="http://schemas.microsoft.com/office/drawing/2014/main" id="{AA608E83-FCE5-036F-A08A-506E7FCF9B0A}"/>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31250" t="31250"/>
          <a:stretch>
            <a:fillRect/>
          </a:stretch>
        </p:blipFill>
        <p:spPr>
          <a:xfrm>
            <a:off x="-33377" y="0"/>
            <a:ext cx="12192000" cy="6858000"/>
          </a:xfrm>
          <a:prstGeom prst="rect">
            <a:avLst/>
          </a:prstGeom>
        </p:spPr>
      </p:pic>
      <p:sp>
        <p:nvSpPr>
          <p:cNvPr id="2" name="Title 1">
            <a:extLst>
              <a:ext uri="{FF2B5EF4-FFF2-40B4-BE49-F238E27FC236}">
                <a16:creationId xmlns:a16="http://schemas.microsoft.com/office/drawing/2014/main" id="{A6103338-4650-D840-F800-ACC2096DA11D}"/>
              </a:ext>
            </a:extLst>
          </p:cNvPr>
          <p:cNvSpPr>
            <a:spLocks noGrp="1"/>
          </p:cNvSpPr>
          <p:nvPr>
            <p:ph type="title" idx="4294967295"/>
          </p:nvPr>
        </p:nvSpPr>
        <p:spPr>
          <a:xfrm>
            <a:off x="765175" y="88575"/>
            <a:ext cx="11388725" cy="678084"/>
          </a:xfrm>
        </p:spPr>
        <p:txBody>
          <a:bodyPr lIns="0" tIns="0" rIns="0" bIns="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Purpose/ Role of Market Disclosure</a:t>
            </a:r>
          </a:p>
        </p:txBody>
      </p:sp>
      <p:sp>
        <p:nvSpPr>
          <p:cNvPr id="8" name="TextBox 7">
            <a:extLst>
              <a:ext uri="{FF2B5EF4-FFF2-40B4-BE49-F238E27FC236}">
                <a16:creationId xmlns:a16="http://schemas.microsoft.com/office/drawing/2014/main" id="{D7CCCCF6-349D-B9C2-64F7-D5E12A31F426}"/>
              </a:ext>
            </a:extLst>
          </p:cNvPr>
          <p:cNvSpPr txBox="1"/>
          <p:nvPr/>
        </p:nvSpPr>
        <p:spPr>
          <a:xfrm>
            <a:off x="841375" y="766659"/>
            <a:ext cx="10698584" cy="1305209"/>
          </a:xfrm>
          <a:prstGeom prst="rect">
            <a:avLst/>
          </a:prstGeom>
          <a:noFill/>
        </p:spPr>
        <p:txBody>
          <a:bodyPr wrap="square" lIns="0" tIns="0" rIns="0" bIns="0" rtlCol="0">
            <a:noAutofit/>
          </a:bodyPr>
          <a:lstStyle/>
          <a:p>
            <a:pPr marL="358775" indent="-358775" algn="just"/>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358775" indent="-358775" algn="just"/>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3. Investor and Policyholder Protection</a:t>
            </a:r>
          </a:p>
          <a:p>
            <a:pPr marL="358775" indent="-358775" algn="just"/>
            <a:endParaRPr lang="en-US" b="1" dirty="0">
              <a:solidFill>
                <a:srgbClr val="436AAA"/>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In financial services, where customers are buying a promise of a future benefit, disclosure is vital for stakeholder protection</a:t>
            </a:r>
            <a:r>
              <a:rPr lang="en-US" dirty="0">
                <a:latin typeface="Calibri" panose="020F0502020204030204" pitchFamily="34" charset="0"/>
                <a:ea typeface="Calibri" panose="020F0502020204030204" pitchFamily="34" charset="0"/>
                <a:cs typeface="Calibri" panose="020F0502020204030204" pitchFamily="34" charset="0"/>
              </a:rPr>
              <a:t>.</a:t>
            </a:r>
          </a:p>
        </p:txBody>
      </p:sp>
      <p:cxnSp>
        <p:nvCxnSpPr>
          <p:cNvPr id="4" name="Straight Connector 3">
            <a:extLst>
              <a:ext uri="{FF2B5EF4-FFF2-40B4-BE49-F238E27FC236}">
                <a16:creationId xmlns:a16="http://schemas.microsoft.com/office/drawing/2014/main" id="{19061709-1754-8102-33B4-88D27B07EC96}"/>
              </a:ext>
            </a:extLst>
          </p:cNvPr>
          <p:cNvCxnSpPr>
            <a:cxnSpLocks/>
          </p:cNvCxnSpPr>
          <p:nvPr/>
        </p:nvCxnSpPr>
        <p:spPr>
          <a:xfrm>
            <a:off x="841375" y="2071868"/>
            <a:ext cx="10698584" cy="0"/>
          </a:xfrm>
          <a:prstGeom prst="line">
            <a:avLst/>
          </a:prstGeom>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AC2FB3D5-14D3-5E74-9B78-BC6DD1570BF5}"/>
              </a:ext>
            </a:extLst>
          </p:cNvPr>
          <p:cNvPicPr>
            <a:picLocks noChangeAspect="1"/>
          </p:cNvPicPr>
          <p:nvPr/>
        </p:nvPicPr>
        <p:blipFill>
          <a:blip r:embed="rId4"/>
          <a:srcRect l="6696" t="8859" r="6439" b="13622"/>
          <a:stretch>
            <a:fillRect/>
          </a:stretch>
        </p:blipFill>
        <p:spPr>
          <a:xfrm>
            <a:off x="2647950" y="2360613"/>
            <a:ext cx="6896100" cy="4268196"/>
          </a:xfrm>
          <a:prstGeom prst="rect">
            <a:avLst/>
          </a:prstGeom>
          <a:noFill/>
          <a:ln w="38100">
            <a:solidFill>
              <a:srgbClr val="7093CD"/>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79851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5d7753e-301c-4d5b-b13e-3841a98c43a0}" enabled="0" method="" siteId="{f5d7753e-301c-4d5b-b13e-3841a98c43a0}" removed="1"/>
</clbl:labelList>
</file>

<file path=docProps/app.xml><?xml version="1.0" encoding="utf-8"?>
<Properties xmlns="http://schemas.openxmlformats.org/officeDocument/2006/extended-properties" xmlns:vt="http://schemas.openxmlformats.org/officeDocument/2006/docPropsVTypes">
  <TotalTime>498</TotalTime>
  <Words>4528</Words>
  <Application>Microsoft Office PowerPoint</Application>
  <PresentationFormat>Widescreen</PresentationFormat>
  <Paragraphs>610</Paragraphs>
  <Slides>49</Slides>
  <Notes>35</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Abadi</vt:lpstr>
      <vt:lpstr>Aptos</vt:lpstr>
      <vt:lpstr>Aptos Display</vt:lpstr>
      <vt:lpstr>Arial</vt:lpstr>
      <vt:lpstr>Calibri</vt:lpstr>
      <vt:lpstr>Calibri Light</vt:lpstr>
      <vt:lpstr>Wingdings</vt:lpstr>
      <vt:lpstr>Office Theme</vt:lpstr>
      <vt:lpstr>1_Custom Design</vt:lpstr>
      <vt:lpstr>2_Custom Design</vt:lpstr>
      <vt:lpstr>From Calculators to Architects: The Actuarial Role in Shaping Market Disclosure</vt:lpstr>
      <vt:lpstr>PowerPoint Presentation</vt:lpstr>
      <vt:lpstr>Defining Market Disclosure</vt:lpstr>
      <vt:lpstr>Defining Market Disclosure</vt:lpstr>
      <vt:lpstr>Purpose/ Role of Market Disclosure</vt:lpstr>
      <vt:lpstr>Purpose/ Role of Market Disclosure</vt:lpstr>
      <vt:lpstr>Purpose/ Role of Market Disclosure</vt:lpstr>
      <vt:lpstr>Purpose/ Role of Market Disclosure</vt:lpstr>
      <vt:lpstr>Purpose/ Role of Market Disclosure</vt:lpstr>
      <vt:lpstr>Purpose/ Role of Market Disclosure</vt:lpstr>
      <vt:lpstr>Users of Market Disclosures</vt:lpstr>
      <vt:lpstr>Users of Market Disclosures</vt:lpstr>
      <vt:lpstr>Types of Market Disclosures</vt:lpstr>
      <vt:lpstr>Types of Market Disclosures</vt:lpstr>
      <vt:lpstr>Market Disclosures Metrics </vt:lpstr>
      <vt:lpstr>Market Disclosure Metrics</vt:lpstr>
      <vt:lpstr>Market Disclosure Metrics</vt:lpstr>
      <vt:lpstr>Herfindahl-Hirschman Index (HHI)</vt:lpstr>
      <vt:lpstr>Disadvantages/ Risks of Market Disclosures</vt:lpstr>
      <vt:lpstr>Disadvantages/ Risks of Market Disclosures</vt:lpstr>
      <vt:lpstr>Disadvantages/ Risks of Market Disclosures</vt:lpstr>
      <vt:lpstr>Disadvantages/ Risks of Market Disclosures</vt:lpstr>
      <vt:lpstr>Market Disclosure in Action Persistency in India</vt:lpstr>
      <vt:lpstr>India Life Insurance Market Overview</vt:lpstr>
      <vt:lpstr>Persistency in India: </vt:lpstr>
      <vt:lpstr>Persistency in India: Impact of Disclosure </vt:lpstr>
      <vt:lpstr>Persistency in India: Impact of Disclosure </vt:lpstr>
      <vt:lpstr>Persistency in India: Impact of Disclosure </vt:lpstr>
      <vt:lpstr>Persistency in India: Disclosure Example 1</vt:lpstr>
      <vt:lpstr>Persistency in India: Disclosure Example 2</vt:lpstr>
      <vt:lpstr>Persistency in India: Disclosure Example 3</vt:lpstr>
      <vt:lpstr>Market Disclosure in Action Silicon Valley Bank</vt:lpstr>
      <vt:lpstr>Silicon Valley Bank </vt:lpstr>
      <vt:lpstr>Silicon Valley Bank </vt:lpstr>
      <vt:lpstr>Silicon Valley Bank </vt:lpstr>
      <vt:lpstr>The Actuarial Role In Market Disclosure </vt:lpstr>
      <vt:lpstr>The Actuarial Role In Market Disclosure </vt:lpstr>
      <vt:lpstr>The Actuarial Role In Market Disclosure </vt:lpstr>
      <vt:lpstr>The Actuarial Role In Market Disclosure </vt:lpstr>
      <vt:lpstr>The Actuarial Role In Market Disclosure </vt:lpstr>
      <vt:lpstr>A Case For Kenya</vt:lpstr>
      <vt:lpstr>A Case For Kenya</vt:lpstr>
      <vt:lpstr>A Case For Kenya</vt:lpstr>
      <vt:lpstr>Conclusions &amp; Recommendations</vt:lpstr>
      <vt:lpstr>Conclusions &amp; Recommendations</vt:lpstr>
      <vt:lpstr>PowerPoint Presentation</vt:lpstr>
      <vt:lpstr>The End  Questions &amp; Comments</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Henry Mbuthia</dc:creator>
  <cp:lastModifiedBy>Henry Mbuthia</cp:lastModifiedBy>
  <cp:revision>4</cp:revision>
  <dcterms:created xsi:type="dcterms:W3CDTF">2025-10-12T12:21:00Z</dcterms:created>
  <dcterms:modified xsi:type="dcterms:W3CDTF">2025-10-24T12:30:30Z</dcterms:modified>
</cp:coreProperties>
</file>