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9" r:id="rId5"/>
    <p:sldMasterId id="2147483672" r:id="rId6"/>
    <p:sldMasterId id="2147483759" r:id="rId7"/>
  </p:sldMasterIdLst>
  <p:notesMasterIdLst>
    <p:notesMasterId r:id="rId11"/>
  </p:notesMasterIdLst>
  <p:sldIdLst>
    <p:sldId id="2147475545" r:id="rId8"/>
    <p:sldId id="658" r:id="rId9"/>
    <p:sldId id="2147483642" r:id="rId10"/>
  </p:sldIdLst>
  <p:sldSz cx="128936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3E5706-2FAD-964B-FADA-B01C464C3BBE}" name="Leah  N. Njagua" initials="LN" userId="S::lnyambura@Oldmutual.co.ke::39a00622-4a0b-4995-abf7-54ba94722e4a" providerId="AD"/>
  <p188:author id="{FB8C3B0E-FA56-FCD4-2513-7AF109B977CD}" name="Joel Nkezabera" initials="JN" userId="S::JNkezabera@oldmutual.rw::9f2037be-f73a-4ab5-842a-fefd965999c8" providerId="AD"/>
  <p188:author id="{D7FEED27-F4AE-CDC3-5C71-E9F9525D78D2}" name="Morris SEBWANA" initials="MS" userId="S::MSEBWANA@Oldmutual.co.ug::4f28d727-5d04-4810-9a25-7f19bca80700" providerId="AD"/>
  <p188:author id="{AB0E1AB7-416A-2C7A-286A-D7E73AB192C4}" name="Clement Chinaka" initials="CC" userId="S::CChinaka@OLDMUTUAL.com::8852bb89-77ae-4596-9dd4-c297f1ef0cdb" providerId="AD"/>
  <p188:author id="{401D4DC0-7D1B-4B37-4CB8-86258CA76AB0}" name="ANDREW MAKUMBI" initials="" userId="S::AMAKUMBI@Oldmutual.co.ug::3bedcdfc-c1aa-49ba-82ef-d504a6accafd" providerId="AD"/>
  <p188:author id="{F78F12DD-9E99-093F-9F16-98B3A4369A87}" name="Veronica Kamau" initials="" userId="S::vkamau@Oldmutual.co.ke::3ef4da4e-f602-4a09-b1a2-07527ec3c863" providerId="AD"/>
  <p188:author id="{1CE5F6F2-FFE1-3211-19DB-D19B80A2576C}" name="Mary Mbataru" initials="MM" userId="S::MMbataru@Oldmutual.co.ke::76762215-f671-4ef6-8303-f1a9e95848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3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BBE5-88E5-4F88-AB4C-5C8A8EFA9ECD}" type="datetimeFigureOut">
              <a:rPr lang="en-ZA" smtClean="0"/>
              <a:t>2025/10/30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1143000"/>
            <a:ext cx="5800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3BC8A-F27A-4725-9CE8-03CBC7E73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777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8.svg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11" Type="http://schemas.openxmlformats.org/officeDocument/2006/relationships/image" Target="../media/image18.svg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81375-BC29-4125-854D-C8DA4AEC5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872" y="6650182"/>
            <a:ext cx="10695128" cy="20781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291E88-FC14-45FD-A355-F5868AABC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7600" y="546957"/>
            <a:ext cx="10574038" cy="447700"/>
          </a:xfrm>
        </p:spPr>
        <p:txBody>
          <a:bodyPr tIns="0"/>
          <a:lstStyle>
            <a:lvl1pPr>
              <a:defRPr sz="1800" b="0">
                <a:solidFill>
                  <a:srgbClr val="009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1EC0B0F-777E-4612-8251-6D6BA070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5F0C5-4EDE-40C2-932F-C8455C27A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1187450"/>
            <a:ext cx="11472863" cy="520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54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197DF2-0F0C-F6AF-7B56-BDCB4CEE455E}"/>
              </a:ext>
            </a:extLst>
          </p:cNvPr>
          <p:cNvSpPr/>
          <p:nvPr userDrawn="1"/>
        </p:nvSpPr>
        <p:spPr>
          <a:xfrm rot="10800000" flipV="1">
            <a:off x="6272223" y="1"/>
            <a:ext cx="5965000" cy="6891652"/>
          </a:xfrm>
          <a:custGeom>
            <a:avLst/>
            <a:gdLst>
              <a:gd name="connsiteX0" fmla="*/ 0 w 9183422"/>
              <a:gd name="connsiteY0" fmla="*/ 0 h 6858000"/>
              <a:gd name="connsiteX1" fmla="*/ 5754422 w 9183422"/>
              <a:gd name="connsiteY1" fmla="*/ 0 h 6858000"/>
              <a:gd name="connsiteX2" fmla="*/ 9183422 w 9183422"/>
              <a:gd name="connsiteY2" fmla="*/ 3429000 h 6858000"/>
              <a:gd name="connsiteX3" fmla="*/ 5754422 w 9183422"/>
              <a:gd name="connsiteY3" fmla="*/ 6858000 h 6858000"/>
              <a:gd name="connsiteX4" fmla="*/ 0 w 9183422"/>
              <a:gd name="connsiteY4" fmla="*/ 6858000 h 6858000"/>
              <a:gd name="connsiteX0" fmla="*/ 0 w 9761920"/>
              <a:gd name="connsiteY0" fmla="*/ 0 h 6867331"/>
              <a:gd name="connsiteX1" fmla="*/ 6332920 w 9761920"/>
              <a:gd name="connsiteY1" fmla="*/ 9331 h 6867331"/>
              <a:gd name="connsiteX2" fmla="*/ 9761920 w 9761920"/>
              <a:gd name="connsiteY2" fmla="*/ 3438331 h 6867331"/>
              <a:gd name="connsiteX3" fmla="*/ 6332920 w 9761920"/>
              <a:gd name="connsiteY3" fmla="*/ 6867331 h 6867331"/>
              <a:gd name="connsiteX4" fmla="*/ 578498 w 9761920"/>
              <a:gd name="connsiteY4" fmla="*/ 6867331 h 6867331"/>
              <a:gd name="connsiteX5" fmla="*/ 0 w 9761920"/>
              <a:gd name="connsiteY5" fmla="*/ 0 h 6867331"/>
              <a:gd name="connsiteX0" fmla="*/ 18661 w 9780581"/>
              <a:gd name="connsiteY0" fmla="*/ 0 h 6885992"/>
              <a:gd name="connsiteX1" fmla="*/ 6351581 w 9780581"/>
              <a:gd name="connsiteY1" fmla="*/ 9331 h 6885992"/>
              <a:gd name="connsiteX2" fmla="*/ 9780581 w 9780581"/>
              <a:gd name="connsiteY2" fmla="*/ 3438331 h 6885992"/>
              <a:gd name="connsiteX3" fmla="*/ 6351581 w 9780581"/>
              <a:gd name="connsiteY3" fmla="*/ 6867331 h 6885992"/>
              <a:gd name="connsiteX4" fmla="*/ 0 w 9780581"/>
              <a:gd name="connsiteY4" fmla="*/ 6885992 h 6885992"/>
              <a:gd name="connsiteX5" fmla="*/ 18661 w 9780581"/>
              <a:gd name="connsiteY5" fmla="*/ 0 h 6885992"/>
              <a:gd name="connsiteX0" fmla="*/ 0 w 9761920"/>
              <a:gd name="connsiteY0" fmla="*/ 0 h 6871002"/>
              <a:gd name="connsiteX1" fmla="*/ 6332920 w 9761920"/>
              <a:gd name="connsiteY1" fmla="*/ 9331 h 6871002"/>
              <a:gd name="connsiteX2" fmla="*/ 9761920 w 9761920"/>
              <a:gd name="connsiteY2" fmla="*/ 3438331 h 6871002"/>
              <a:gd name="connsiteX3" fmla="*/ 6332920 w 9761920"/>
              <a:gd name="connsiteY3" fmla="*/ 6867331 h 6871002"/>
              <a:gd name="connsiteX4" fmla="*/ 3833811 w 9761920"/>
              <a:gd name="connsiteY4" fmla="*/ 6871002 h 6871002"/>
              <a:gd name="connsiteX5" fmla="*/ 0 w 9761920"/>
              <a:gd name="connsiteY5" fmla="*/ 0 h 6871002"/>
              <a:gd name="connsiteX0" fmla="*/ 0 w 5954418"/>
              <a:gd name="connsiteY0" fmla="*/ 0 h 6885993"/>
              <a:gd name="connsiteX1" fmla="*/ 2525418 w 5954418"/>
              <a:gd name="connsiteY1" fmla="*/ 24322 h 6885993"/>
              <a:gd name="connsiteX2" fmla="*/ 5954418 w 5954418"/>
              <a:gd name="connsiteY2" fmla="*/ 3453322 h 6885993"/>
              <a:gd name="connsiteX3" fmla="*/ 2525418 w 5954418"/>
              <a:gd name="connsiteY3" fmla="*/ 6882322 h 6885993"/>
              <a:gd name="connsiteX4" fmla="*/ 26309 w 5954418"/>
              <a:gd name="connsiteY4" fmla="*/ 6885993 h 6885993"/>
              <a:gd name="connsiteX5" fmla="*/ 0 w 5954418"/>
              <a:gd name="connsiteY5" fmla="*/ 0 h 6885993"/>
              <a:gd name="connsiteX0" fmla="*/ 0 w 5939050"/>
              <a:gd name="connsiteY0" fmla="*/ 6414 h 6861671"/>
              <a:gd name="connsiteX1" fmla="*/ 2510050 w 5939050"/>
              <a:gd name="connsiteY1" fmla="*/ 0 h 6861671"/>
              <a:gd name="connsiteX2" fmla="*/ 5939050 w 5939050"/>
              <a:gd name="connsiteY2" fmla="*/ 3429000 h 6861671"/>
              <a:gd name="connsiteX3" fmla="*/ 2510050 w 5939050"/>
              <a:gd name="connsiteY3" fmla="*/ 6858000 h 6861671"/>
              <a:gd name="connsiteX4" fmla="*/ 10941 w 5939050"/>
              <a:gd name="connsiteY4" fmla="*/ 6861671 h 6861671"/>
              <a:gd name="connsiteX5" fmla="*/ 0 w 5939050"/>
              <a:gd name="connsiteY5" fmla="*/ 6414 h 686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050" h="6861671">
                <a:moveTo>
                  <a:pt x="0" y="6414"/>
                </a:moveTo>
                <a:lnTo>
                  <a:pt x="2510050" y="0"/>
                </a:lnTo>
                <a:cubicBezTo>
                  <a:pt x="4403834" y="0"/>
                  <a:pt x="5939050" y="1535216"/>
                  <a:pt x="5939050" y="3429000"/>
                </a:cubicBezTo>
                <a:cubicBezTo>
                  <a:pt x="5939050" y="5322784"/>
                  <a:pt x="4403834" y="6858000"/>
                  <a:pt x="2510050" y="6858000"/>
                </a:cubicBezTo>
                <a:lnTo>
                  <a:pt x="10941" y="6861671"/>
                </a:lnTo>
                <a:cubicBezTo>
                  <a:pt x="10941" y="4575671"/>
                  <a:pt x="0" y="2292414"/>
                  <a:pt x="0" y="6414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2F43C03-84DD-3997-A2EB-5EBD2D0DCF95}"/>
              </a:ext>
            </a:extLst>
          </p:cNvPr>
          <p:cNvSpPr/>
          <p:nvPr userDrawn="1"/>
        </p:nvSpPr>
        <p:spPr>
          <a:xfrm rot="10800000" flipV="1">
            <a:off x="6272223" y="1"/>
            <a:ext cx="5965000" cy="6891652"/>
          </a:xfrm>
          <a:custGeom>
            <a:avLst/>
            <a:gdLst>
              <a:gd name="connsiteX0" fmla="*/ 0 w 9183422"/>
              <a:gd name="connsiteY0" fmla="*/ 0 h 6858000"/>
              <a:gd name="connsiteX1" fmla="*/ 5754422 w 9183422"/>
              <a:gd name="connsiteY1" fmla="*/ 0 h 6858000"/>
              <a:gd name="connsiteX2" fmla="*/ 9183422 w 9183422"/>
              <a:gd name="connsiteY2" fmla="*/ 3429000 h 6858000"/>
              <a:gd name="connsiteX3" fmla="*/ 5754422 w 9183422"/>
              <a:gd name="connsiteY3" fmla="*/ 6858000 h 6858000"/>
              <a:gd name="connsiteX4" fmla="*/ 0 w 9183422"/>
              <a:gd name="connsiteY4" fmla="*/ 6858000 h 6858000"/>
              <a:gd name="connsiteX0" fmla="*/ 0 w 9761920"/>
              <a:gd name="connsiteY0" fmla="*/ 0 h 6867331"/>
              <a:gd name="connsiteX1" fmla="*/ 6332920 w 9761920"/>
              <a:gd name="connsiteY1" fmla="*/ 9331 h 6867331"/>
              <a:gd name="connsiteX2" fmla="*/ 9761920 w 9761920"/>
              <a:gd name="connsiteY2" fmla="*/ 3438331 h 6867331"/>
              <a:gd name="connsiteX3" fmla="*/ 6332920 w 9761920"/>
              <a:gd name="connsiteY3" fmla="*/ 6867331 h 6867331"/>
              <a:gd name="connsiteX4" fmla="*/ 578498 w 9761920"/>
              <a:gd name="connsiteY4" fmla="*/ 6867331 h 6867331"/>
              <a:gd name="connsiteX5" fmla="*/ 0 w 9761920"/>
              <a:gd name="connsiteY5" fmla="*/ 0 h 6867331"/>
              <a:gd name="connsiteX0" fmla="*/ 18661 w 9780581"/>
              <a:gd name="connsiteY0" fmla="*/ 0 h 6885992"/>
              <a:gd name="connsiteX1" fmla="*/ 6351581 w 9780581"/>
              <a:gd name="connsiteY1" fmla="*/ 9331 h 6885992"/>
              <a:gd name="connsiteX2" fmla="*/ 9780581 w 9780581"/>
              <a:gd name="connsiteY2" fmla="*/ 3438331 h 6885992"/>
              <a:gd name="connsiteX3" fmla="*/ 6351581 w 9780581"/>
              <a:gd name="connsiteY3" fmla="*/ 6867331 h 6885992"/>
              <a:gd name="connsiteX4" fmla="*/ 0 w 9780581"/>
              <a:gd name="connsiteY4" fmla="*/ 6885992 h 6885992"/>
              <a:gd name="connsiteX5" fmla="*/ 18661 w 9780581"/>
              <a:gd name="connsiteY5" fmla="*/ 0 h 6885992"/>
              <a:gd name="connsiteX0" fmla="*/ 0 w 9761920"/>
              <a:gd name="connsiteY0" fmla="*/ 0 h 6871002"/>
              <a:gd name="connsiteX1" fmla="*/ 6332920 w 9761920"/>
              <a:gd name="connsiteY1" fmla="*/ 9331 h 6871002"/>
              <a:gd name="connsiteX2" fmla="*/ 9761920 w 9761920"/>
              <a:gd name="connsiteY2" fmla="*/ 3438331 h 6871002"/>
              <a:gd name="connsiteX3" fmla="*/ 6332920 w 9761920"/>
              <a:gd name="connsiteY3" fmla="*/ 6867331 h 6871002"/>
              <a:gd name="connsiteX4" fmla="*/ 3833811 w 9761920"/>
              <a:gd name="connsiteY4" fmla="*/ 6871002 h 6871002"/>
              <a:gd name="connsiteX5" fmla="*/ 0 w 9761920"/>
              <a:gd name="connsiteY5" fmla="*/ 0 h 6871002"/>
              <a:gd name="connsiteX0" fmla="*/ 0 w 5954418"/>
              <a:gd name="connsiteY0" fmla="*/ 0 h 6885993"/>
              <a:gd name="connsiteX1" fmla="*/ 2525418 w 5954418"/>
              <a:gd name="connsiteY1" fmla="*/ 24322 h 6885993"/>
              <a:gd name="connsiteX2" fmla="*/ 5954418 w 5954418"/>
              <a:gd name="connsiteY2" fmla="*/ 3453322 h 6885993"/>
              <a:gd name="connsiteX3" fmla="*/ 2525418 w 5954418"/>
              <a:gd name="connsiteY3" fmla="*/ 6882322 h 6885993"/>
              <a:gd name="connsiteX4" fmla="*/ 26309 w 5954418"/>
              <a:gd name="connsiteY4" fmla="*/ 6885993 h 6885993"/>
              <a:gd name="connsiteX5" fmla="*/ 0 w 5954418"/>
              <a:gd name="connsiteY5" fmla="*/ 0 h 6885993"/>
              <a:gd name="connsiteX0" fmla="*/ 0 w 5939050"/>
              <a:gd name="connsiteY0" fmla="*/ 6414 h 6861671"/>
              <a:gd name="connsiteX1" fmla="*/ 2510050 w 5939050"/>
              <a:gd name="connsiteY1" fmla="*/ 0 h 6861671"/>
              <a:gd name="connsiteX2" fmla="*/ 5939050 w 5939050"/>
              <a:gd name="connsiteY2" fmla="*/ 3429000 h 6861671"/>
              <a:gd name="connsiteX3" fmla="*/ 2510050 w 5939050"/>
              <a:gd name="connsiteY3" fmla="*/ 6858000 h 6861671"/>
              <a:gd name="connsiteX4" fmla="*/ 10941 w 5939050"/>
              <a:gd name="connsiteY4" fmla="*/ 6861671 h 6861671"/>
              <a:gd name="connsiteX5" fmla="*/ 0 w 5939050"/>
              <a:gd name="connsiteY5" fmla="*/ 6414 h 686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050" h="6861671">
                <a:moveTo>
                  <a:pt x="0" y="6414"/>
                </a:moveTo>
                <a:lnTo>
                  <a:pt x="2510050" y="0"/>
                </a:lnTo>
                <a:cubicBezTo>
                  <a:pt x="4403834" y="0"/>
                  <a:pt x="5939050" y="1535216"/>
                  <a:pt x="5939050" y="3429000"/>
                </a:cubicBezTo>
                <a:cubicBezTo>
                  <a:pt x="5939050" y="5322784"/>
                  <a:pt x="4403834" y="6858000"/>
                  <a:pt x="2510050" y="6858000"/>
                </a:cubicBezTo>
                <a:lnTo>
                  <a:pt x="10941" y="6861671"/>
                </a:lnTo>
                <a:cubicBezTo>
                  <a:pt x="10941" y="4575671"/>
                  <a:pt x="0" y="2292414"/>
                  <a:pt x="0" y="64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50000"/>
                </a:schemeClr>
              </a:gs>
              <a:gs pos="50000">
                <a:schemeClr val="accent1">
                  <a:alpha val="25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EC49858-3A5B-9ACF-1D49-C0B1CBE837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8430" y="1028440"/>
            <a:ext cx="4801120" cy="480112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02880C3-63EB-2E5D-5341-8160F89700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166363" y="-3026308"/>
            <a:ext cx="7002654" cy="7002654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A37434-E977-03CD-D40E-785185A6D641}"/>
              </a:ext>
            </a:extLst>
          </p:cNvPr>
          <p:cNvSpPr/>
          <p:nvPr/>
        </p:nvSpPr>
        <p:spPr>
          <a:xfrm>
            <a:off x="10553075" y="2173007"/>
            <a:ext cx="2511830" cy="2511986"/>
          </a:xfrm>
          <a:custGeom>
            <a:avLst/>
            <a:gdLst>
              <a:gd name="connsiteX0" fmla="*/ 1728791 w 3457580"/>
              <a:gd name="connsiteY0" fmla="*/ 3457798 h 3457797"/>
              <a:gd name="connsiteX1" fmla="*/ 3457581 w 3457580"/>
              <a:gd name="connsiteY1" fmla="*/ 1729007 h 3457797"/>
              <a:gd name="connsiteX2" fmla="*/ 1728791 w 3457580"/>
              <a:gd name="connsiteY2" fmla="*/ 0 h 3457797"/>
              <a:gd name="connsiteX3" fmla="*/ 0 w 3457580"/>
              <a:gd name="connsiteY3" fmla="*/ 1728791 h 3457797"/>
              <a:gd name="connsiteX4" fmla="*/ 1728791 w 3457580"/>
              <a:gd name="connsiteY4" fmla="*/ 3457582 h 34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80" h="3457797">
                <a:moveTo>
                  <a:pt x="1728791" y="3457798"/>
                </a:moveTo>
                <a:cubicBezTo>
                  <a:pt x="2683628" y="3457798"/>
                  <a:pt x="3457581" y="2683845"/>
                  <a:pt x="3457581" y="1729007"/>
                </a:cubicBezTo>
                <a:cubicBezTo>
                  <a:pt x="3457581" y="774169"/>
                  <a:pt x="2683628" y="0"/>
                  <a:pt x="1728791" y="0"/>
                </a:cubicBezTo>
                <a:cubicBezTo>
                  <a:pt x="773953" y="0"/>
                  <a:pt x="0" y="773953"/>
                  <a:pt x="0" y="1728791"/>
                </a:cubicBezTo>
                <a:cubicBezTo>
                  <a:pt x="0" y="2683629"/>
                  <a:pt x="773953" y="3457582"/>
                  <a:pt x="1728791" y="3457582"/>
                </a:cubicBezTo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1"/>
              </a:gs>
            </a:gsLst>
            <a:lin ang="0" scaled="1"/>
          </a:gradFill>
          <a:ln w="216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FBFEF-68FC-D099-0C98-79FD3B56CC9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34964" y="4748053"/>
            <a:ext cx="5300217" cy="601307"/>
          </a:xfrm>
          <a:prstGeom prst="rect">
            <a:avLst/>
          </a:prstGeom>
        </p:spPr>
        <p:txBody>
          <a:bodyPr lIns="0" tIns="36000" rIns="36000" bIns="36000" anchor="b">
            <a:noAutofit/>
          </a:bodyPr>
          <a:lstStyle>
            <a:lvl1pPr algn="l">
              <a:defRPr sz="2400" cap="all" baseline="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BA5D2-B2FB-056A-1391-360FA62F124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34964" y="5525310"/>
            <a:ext cx="5300217" cy="396000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D8C63E5-1685-4FC6-FB87-D3561B3B397D}"/>
              </a:ext>
            </a:extLst>
          </p:cNvPr>
          <p:cNvSpPr/>
          <p:nvPr userDrawn="1"/>
        </p:nvSpPr>
        <p:spPr>
          <a:xfrm>
            <a:off x="11235632" y="3065336"/>
            <a:ext cx="727328" cy="727328"/>
          </a:xfrm>
          <a:custGeom>
            <a:avLst/>
            <a:gdLst>
              <a:gd name="connsiteX0" fmla="*/ 218317 w 1091799"/>
              <a:gd name="connsiteY0" fmla="*/ 792128 h 1091799"/>
              <a:gd name="connsiteX1" fmla="*/ 873483 w 1091799"/>
              <a:gd name="connsiteY1" fmla="*/ 792128 h 1091799"/>
              <a:gd name="connsiteX2" fmla="*/ 700387 w 1091799"/>
              <a:gd name="connsiteY2" fmla="*/ 310057 h 1091799"/>
              <a:gd name="connsiteX3" fmla="*/ 391412 w 1091799"/>
              <a:gd name="connsiteY3" fmla="*/ 619033 h 1091799"/>
              <a:gd name="connsiteX4" fmla="*/ 468872 w 1091799"/>
              <a:gd name="connsiteY4" fmla="*/ 310057 h 1091799"/>
              <a:gd name="connsiteX5" fmla="*/ 700387 w 1091799"/>
              <a:gd name="connsiteY5" fmla="*/ 310057 h 1091799"/>
              <a:gd name="connsiteX6" fmla="*/ 700387 w 1091799"/>
              <a:gd name="connsiteY6" fmla="*/ 542005 h 1091799"/>
              <a:gd name="connsiteX7" fmla="*/ 382108 w 1091799"/>
              <a:gd name="connsiteY7" fmla="*/ 1091800 h 1091799"/>
              <a:gd name="connsiteX8" fmla="*/ 709691 w 1091799"/>
              <a:gd name="connsiteY8" fmla="*/ 1091800 h 1091799"/>
              <a:gd name="connsiteX9" fmla="*/ 1091799 w 1091799"/>
              <a:gd name="connsiteY9" fmla="*/ 709691 h 1091799"/>
              <a:gd name="connsiteX10" fmla="*/ 1091799 w 1091799"/>
              <a:gd name="connsiteY10" fmla="*/ 382108 h 1091799"/>
              <a:gd name="connsiteX11" fmla="*/ 709691 w 1091799"/>
              <a:gd name="connsiteY11" fmla="*/ 0 h 1091799"/>
              <a:gd name="connsiteX12" fmla="*/ 382108 w 1091799"/>
              <a:gd name="connsiteY12" fmla="*/ 0 h 1091799"/>
              <a:gd name="connsiteX13" fmla="*/ 0 w 1091799"/>
              <a:gd name="connsiteY13" fmla="*/ 382108 h 1091799"/>
              <a:gd name="connsiteX14" fmla="*/ 0 w 1091799"/>
              <a:gd name="connsiteY14" fmla="*/ 709691 h 1091799"/>
              <a:gd name="connsiteX15" fmla="*/ 382108 w 1091799"/>
              <a:gd name="connsiteY15" fmla="*/ 1091800 h 109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1799" h="1091799">
                <a:moveTo>
                  <a:pt x="218317" y="792128"/>
                </a:moveTo>
                <a:cubicBezTo>
                  <a:pt x="431007" y="863097"/>
                  <a:pt x="660791" y="863097"/>
                  <a:pt x="873483" y="792128"/>
                </a:cubicBezTo>
                <a:moveTo>
                  <a:pt x="700387" y="310057"/>
                </a:moveTo>
                <a:lnTo>
                  <a:pt x="391412" y="619033"/>
                </a:lnTo>
                <a:moveTo>
                  <a:pt x="468872" y="310057"/>
                </a:moveTo>
                <a:lnTo>
                  <a:pt x="700387" y="310057"/>
                </a:lnTo>
                <a:lnTo>
                  <a:pt x="700387" y="542005"/>
                </a:lnTo>
                <a:moveTo>
                  <a:pt x="382108" y="1091800"/>
                </a:moveTo>
                <a:lnTo>
                  <a:pt x="709691" y="1091800"/>
                </a:lnTo>
                <a:cubicBezTo>
                  <a:pt x="982749" y="1091800"/>
                  <a:pt x="1091799" y="982533"/>
                  <a:pt x="1091799" y="709691"/>
                </a:cubicBezTo>
                <a:lnTo>
                  <a:pt x="1091799" y="382108"/>
                </a:lnTo>
                <a:cubicBezTo>
                  <a:pt x="1091799" y="109050"/>
                  <a:pt x="982533" y="0"/>
                  <a:pt x="709691" y="0"/>
                </a:cubicBezTo>
                <a:lnTo>
                  <a:pt x="382108" y="0"/>
                </a:lnTo>
                <a:cubicBezTo>
                  <a:pt x="109050" y="0"/>
                  <a:pt x="0" y="109266"/>
                  <a:pt x="0" y="382108"/>
                </a:cubicBezTo>
                <a:lnTo>
                  <a:pt x="0" y="709691"/>
                </a:lnTo>
                <a:cubicBezTo>
                  <a:pt x="0" y="982749"/>
                  <a:pt x="109266" y="1091800"/>
                  <a:pt x="382108" y="1091800"/>
                </a:cubicBezTo>
                <a:close/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Picture 2" descr="Old Mutual Logo - PNG Logo Vector Brand Downloads (SVG, EPS)">
            <a:extLst>
              <a:ext uri="{FF2B5EF4-FFF2-40B4-BE49-F238E27FC236}">
                <a16:creationId xmlns:a16="http://schemas.microsoft.com/office/drawing/2014/main" id="{2A251506-F479-E6C4-A1B5-F9C086FF9F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4" y="475019"/>
            <a:ext cx="2389835" cy="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raphic 14">
            <a:extLst>
              <a:ext uri="{FF2B5EF4-FFF2-40B4-BE49-F238E27FC236}">
                <a16:creationId xmlns:a16="http://schemas.microsoft.com/office/drawing/2014/main" id="{3313F3FA-E357-AC51-DB15-B18A7177194A}"/>
              </a:ext>
            </a:extLst>
          </p:cNvPr>
          <p:cNvSpPr/>
          <p:nvPr userDrawn="1"/>
        </p:nvSpPr>
        <p:spPr>
          <a:xfrm>
            <a:off x="334964" y="4850215"/>
            <a:ext cx="5300218" cy="577176"/>
          </a:xfrm>
          <a:custGeom>
            <a:avLst/>
            <a:gdLst>
              <a:gd name="connsiteX0" fmla="*/ 0 w 1712880"/>
              <a:gd name="connsiteY0" fmla="*/ 294227 h 294227"/>
              <a:gd name="connsiteX1" fmla="*/ 1595438 w 1712880"/>
              <a:gd name="connsiteY1" fmla="*/ 294227 h 294227"/>
              <a:gd name="connsiteX2" fmla="*/ 1712881 w 1712880"/>
              <a:gd name="connsiteY2" fmla="*/ 176784 h 294227"/>
              <a:gd name="connsiteX3" fmla="*/ 1712881 w 1712880"/>
              <a:gd name="connsiteY3" fmla="*/ 0 h 29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880" h="294227">
                <a:moveTo>
                  <a:pt x="0" y="294227"/>
                </a:moveTo>
                <a:lnTo>
                  <a:pt x="1595438" y="294227"/>
                </a:lnTo>
                <a:cubicBezTo>
                  <a:pt x="1660208" y="294227"/>
                  <a:pt x="1712881" y="241554"/>
                  <a:pt x="1712881" y="176784"/>
                </a:cubicBezTo>
                <a:lnTo>
                  <a:pt x="1712881" y="0"/>
                </a:lnTo>
              </a:path>
            </a:pathLst>
          </a:custGeom>
          <a:noFill/>
          <a:ln w="3143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1F35B7-2DC9-E277-A996-248B92ED4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3751" y="4850215"/>
            <a:ext cx="7002654" cy="7002654"/>
          </a:xfrm>
          <a:prstGeom prst="rect">
            <a:avLst/>
          </a:prstGeom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D8FB36E5-0781-91E1-6A54-3E1F92831749}"/>
              </a:ext>
            </a:extLst>
          </p:cNvPr>
          <p:cNvSpPr/>
          <p:nvPr userDrawn="1"/>
        </p:nvSpPr>
        <p:spPr>
          <a:xfrm rot="10800000">
            <a:off x="6096000" y="-219410"/>
            <a:ext cx="7296822" cy="7296820"/>
          </a:xfrm>
          <a:prstGeom prst="arc">
            <a:avLst>
              <a:gd name="adj1" fmla="val 16200000"/>
              <a:gd name="adj2" fmla="val 5478454"/>
            </a:avLst>
          </a:prstGeom>
          <a:noFill/>
          <a:ln w="762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609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4531" y="62441"/>
            <a:ext cx="1149686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52131" y="1752600"/>
            <a:ext cx="11496860" cy="558800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dirty="0">
                <a:solidFill>
                  <a:schemeClr val="accent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52131" y="2441355"/>
            <a:ext cx="11496860" cy="37827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>
              <a:spcBef>
                <a:spcPts val="0"/>
              </a:spcBef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1604308" y="6373939"/>
            <a:ext cx="515747" cy="365760"/>
          </a:xfrm>
        </p:spPr>
        <p:txBody>
          <a:bodyPr tIns="18288" bIns="0"/>
          <a:lstStyle>
            <a:lvl1pPr>
              <a:defRPr sz="1600" spc="267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644684" y="6417933"/>
            <a:ext cx="3008524" cy="297454"/>
          </a:xfrm>
        </p:spPr>
        <p:txBody>
          <a:bodyPr/>
          <a:lstStyle/>
          <a:p>
            <a:fld id="{29D86A23-2DA8-4095-A477-F5F4398A3763}" type="datetime4">
              <a:rPr lang="en-US" smtClean="0"/>
              <a:t>October 30, 2025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5479812" y="6417933"/>
            <a:ext cx="5587259" cy="29745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©2018 Your Company.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151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45C65F-45E4-A007-5430-166EFCDC8C86}"/>
              </a:ext>
            </a:extLst>
          </p:cNvPr>
          <p:cNvSpPr/>
          <p:nvPr/>
        </p:nvSpPr>
        <p:spPr>
          <a:xfrm>
            <a:off x="-662557" y="-20349"/>
            <a:ext cx="6766644" cy="6908025"/>
          </a:xfrm>
          <a:custGeom>
            <a:avLst/>
            <a:gdLst>
              <a:gd name="connsiteX0" fmla="*/ 0 w 9183422"/>
              <a:gd name="connsiteY0" fmla="*/ 0 h 6858000"/>
              <a:gd name="connsiteX1" fmla="*/ 5754422 w 9183422"/>
              <a:gd name="connsiteY1" fmla="*/ 0 h 6858000"/>
              <a:gd name="connsiteX2" fmla="*/ 9183422 w 9183422"/>
              <a:gd name="connsiteY2" fmla="*/ 3429000 h 6858000"/>
              <a:gd name="connsiteX3" fmla="*/ 5754422 w 9183422"/>
              <a:gd name="connsiteY3" fmla="*/ 6858000 h 6858000"/>
              <a:gd name="connsiteX4" fmla="*/ 0 w 9183422"/>
              <a:gd name="connsiteY4" fmla="*/ 6858000 h 6858000"/>
              <a:gd name="connsiteX0" fmla="*/ 0 w 9761920"/>
              <a:gd name="connsiteY0" fmla="*/ 0 h 6867331"/>
              <a:gd name="connsiteX1" fmla="*/ 6332920 w 9761920"/>
              <a:gd name="connsiteY1" fmla="*/ 9331 h 6867331"/>
              <a:gd name="connsiteX2" fmla="*/ 9761920 w 9761920"/>
              <a:gd name="connsiteY2" fmla="*/ 3438331 h 6867331"/>
              <a:gd name="connsiteX3" fmla="*/ 6332920 w 9761920"/>
              <a:gd name="connsiteY3" fmla="*/ 6867331 h 6867331"/>
              <a:gd name="connsiteX4" fmla="*/ 578498 w 9761920"/>
              <a:gd name="connsiteY4" fmla="*/ 6867331 h 6867331"/>
              <a:gd name="connsiteX5" fmla="*/ 0 w 9761920"/>
              <a:gd name="connsiteY5" fmla="*/ 0 h 6867331"/>
              <a:gd name="connsiteX0" fmla="*/ 18661 w 9780581"/>
              <a:gd name="connsiteY0" fmla="*/ 0 h 6885992"/>
              <a:gd name="connsiteX1" fmla="*/ 6351581 w 9780581"/>
              <a:gd name="connsiteY1" fmla="*/ 9331 h 6885992"/>
              <a:gd name="connsiteX2" fmla="*/ 9780581 w 9780581"/>
              <a:gd name="connsiteY2" fmla="*/ 3438331 h 6885992"/>
              <a:gd name="connsiteX3" fmla="*/ 6351581 w 9780581"/>
              <a:gd name="connsiteY3" fmla="*/ 6867331 h 6885992"/>
              <a:gd name="connsiteX4" fmla="*/ 0 w 9780581"/>
              <a:gd name="connsiteY4" fmla="*/ 6885992 h 6885992"/>
              <a:gd name="connsiteX5" fmla="*/ 18661 w 9780581"/>
              <a:gd name="connsiteY5" fmla="*/ 0 h 6885992"/>
              <a:gd name="connsiteX0" fmla="*/ 3411856 w 9780581"/>
              <a:gd name="connsiteY0" fmla="*/ 0 h 6897009"/>
              <a:gd name="connsiteX1" fmla="*/ 6351581 w 9780581"/>
              <a:gd name="connsiteY1" fmla="*/ 20348 h 6897009"/>
              <a:gd name="connsiteX2" fmla="*/ 9780581 w 9780581"/>
              <a:gd name="connsiteY2" fmla="*/ 3449348 h 6897009"/>
              <a:gd name="connsiteX3" fmla="*/ 6351581 w 9780581"/>
              <a:gd name="connsiteY3" fmla="*/ 6878348 h 6897009"/>
              <a:gd name="connsiteX4" fmla="*/ 0 w 9780581"/>
              <a:gd name="connsiteY4" fmla="*/ 6897009 h 6897009"/>
              <a:gd name="connsiteX5" fmla="*/ 3411856 w 9780581"/>
              <a:gd name="connsiteY5" fmla="*/ 0 h 6897009"/>
              <a:gd name="connsiteX0" fmla="*/ 29678 w 6398403"/>
              <a:gd name="connsiteY0" fmla="*/ 0 h 6908025"/>
              <a:gd name="connsiteX1" fmla="*/ 2969403 w 6398403"/>
              <a:gd name="connsiteY1" fmla="*/ 20348 h 6908025"/>
              <a:gd name="connsiteX2" fmla="*/ 6398403 w 6398403"/>
              <a:gd name="connsiteY2" fmla="*/ 3449348 h 6908025"/>
              <a:gd name="connsiteX3" fmla="*/ 2969403 w 6398403"/>
              <a:gd name="connsiteY3" fmla="*/ 6878348 h 6908025"/>
              <a:gd name="connsiteX4" fmla="*/ 0 w 6398403"/>
              <a:gd name="connsiteY4" fmla="*/ 6908025 h 6908025"/>
              <a:gd name="connsiteX5" fmla="*/ 29678 w 6398403"/>
              <a:gd name="connsiteY5" fmla="*/ 0 h 69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8403" h="6908025">
                <a:moveTo>
                  <a:pt x="29678" y="0"/>
                </a:moveTo>
                <a:lnTo>
                  <a:pt x="2969403" y="20348"/>
                </a:lnTo>
                <a:cubicBezTo>
                  <a:pt x="4863187" y="20348"/>
                  <a:pt x="6398403" y="1555564"/>
                  <a:pt x="6398403" y="3449348"/>
                </a:cubicBezTo>
                <a:cubicBezTo>
                  <a:pt x="6398403" y="5343132"/>
                  <a:pt x="4863187" y="6878348"/>
                  <a:pt x="2969403" y="6878348"/>
                </a:cubicBezTo>
                <a:lnTo>
                  <a:pt x="0" y="6908025"/>
                </a:lnTo>
                <a:cubicBezTo>
                  <a:pt x="0" y="4622025"/>
                  <a:pt x="29678" y="2286000"/>
                  <a:pt x="29678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9167B85-C3F9-857F-155A-0ACAD216C928}"/>
              </a:ext>
            </a:extLst>
          </p:cNvPr>
          <p:cNvSpPr/>
          <p:nvPr/>
        </p:nvSpPr>
        <p:spPr>
          <a:xfrm>
            <a:off x="-662557" y="-20349"/>
            <a:ext cx="6766644" cy="6908025"/>
          </a:xfrm>
          <a:custGeom>
            <a:avLst/>
            <a:gdLst>
              <a:gd name="connsiteX0" fmla="*/ 0 w 9183422"/>
              <a:gd name="connsiteY0" fmla="*/ 0 h 6858000"/>
              <a:gd name="connsiteX1" fmla="*/ 5754422 w 9183422"/>
              <a:gd name="connsiteY1" fmla="*/ 0 h 6858000"/>
              <a:gd name="connsiteX2" fmla="*/ 9183422 w 9183422"/>
              <a:gd name="connsiteY2" fmla="*/ 3429000 h 6858000"/>
              <a:gd name="connsiteX3" fmla="*/ 5754422 w 9183422"/>
              <a:gd name="connsiteY3" fmla="*/ 6858000 h 6858000"/>
              <a:gd name="connsiteX4" fmla="*/ 0 w 9183422"/>
              <a:gd name="connsiteY4" fmla="*/ 6858000 h 6858000"/>
              <a:gd name="connsiteX0" fmla="*/ 0 w 9761920"/>
              <a:gd name="connsiteY0" fmla="*/ 0 h 6867331"/>
              <a:gd name="connsiteX1" fmla="*/ 6332920 w 9761920"/>
              <a:gd name="connsiteY1" fmla="*/ 9331 h 6867331"/>
              <a:gd name="connsiteX2" fmla="*/ 9761920 w 9761920"/>
              <a:gd name="connsiteY2" fmla="*/ 3438331 h 6867331"/>
              <a:gd name="connsiteX3" fmla="*/ 6332920 w 9761920"/>
              <a:gd name="connsiteY3" fmla="*/ 6867331 h 6867331"/>
              <a:gd name="connsiteX4" fmla="*/ 578498 w 9761920"/>
              <a:gd name="connsiteY4" fmla="*/ 6867331 h 6867331"/>
              <a:gd name="connsiteX5" fmla="*/ 0 w 9761920"/>
              <a:gd name="connsiteY5" fmla="*/ 0 h 6867331"/>
              <a:gd name="connsiteX0" fmla="*/ 18661 w 9780581"/>
              <a:gd name="connsiteY0" fmla="*/ 0 h 6885992"/>
              <a:gd name="connsiteX1" fmla="*/ 6351581 w 9780581"/>
              <a:gd name="connsiteY1" fmla="*/ 9331 h 6885992"/>
              <a:gd name="connsiteX2" fmla="*/ 9780581 w 9780581"/>
              <a:gd name="connsiteY2" fmla="*/ 3438331 h 6885992"/>
              <a:gd name="connsiteX3" fmla="*/ 6351581 w 9780581"/>
              <a:gd name="connsiteY3" fmla="*/ 6867331 h 6885992"/>
              <a:gd name="connsiteX4" fmla="*/ 0 w 9780581"/>
              <a:gd name="connsiteY4" fmla="*/ 6885992 h 6885992"/>
              <a:gd name="connsiteX5" fmla="*/ 18661 w 9780581"/>
              <a:gd name="connsiteY5" fmla="*/ 0 h 6885992"/>
              <a:gd name="connsiteX0" fmla="*/ 3411856 w 9780581"/>
              <a:gd name="connsiteY0" fmla="*/ 0 h 6897009"/>
              <a:gd name="connsiteX1" fmla="*/ 6351581 w 9780581"/>
              <a:gd name="connsiteY1" fmla="*/ 20348 h 6897009"/>
              <a:gd name="connsiteX2" fmla="*/ 9780581 w 9780581"/>
              <a:gd name="connsiteY2" fmla="*/ 3449348 h 6897009"/>
              <a:gd name="connsiteX3" fmla="*/ 6351581 w 9780581"/>
              <a:gd name="connsiteY3" fmla="*/ 6878348 h 6897009"/>
              <a:gd name="connsiteX4" fmla="*/ 0 w 9780581"/>
              <a:gd name="connsiteY4" fmla="*/ 6897009 h 6897009"/>
              <a:gd name="connsiteX5" fmla="*/ 3411856 w 9780581"/>
              <a:gd name="connsiteY5" fmla="*/ 0 h 6897009"/>
              <a:gd name="connsiteX0" fmla="*/ 29678 w 6398403"/>
              <a:gd name="connsiteY0" fmla="*/ 0 h 6908025"/>
              <a:gd name="connsiteX1" fmla="*/ 2969403 w 6398403"/>
              <a:gd name="connsiteY1" fmla="*/ 20348 h 6908025"/>
              <a:gd name="connsiteX2" fmla="*/ 6398403 w 6398403"/>
              <a:gd name="connsiteY2" fmla="*/ 3449348 h 6908025"/>
              <a:gd name="connsiteX3" fmla="*/ 2969403 w 6398403"/>
              <a:gd name="connsiteY3" fmla="*/ 6878348 h 6908025"/>
              <a:gd name="connsiteX4" fmla="*/ 0 w 6398403"/>
              <a:gd name="connsiteY4" fmla="*/ 6908025 h 6908025"/>
              <a:gd name="connsiteX5" fmla="*/ 29678 w 6398403"/>
              <a:gd name="connsiteY5" fmla="*/ 0 h 69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8403" h="6908025">
                <a:moveTo>
                  <a:pt x="29678" y="0"/>
                </a:moveTo>
                <a:lnTo>
                  <a:pt x="2969403" y="20348"/>
                </a:lnTo>
                <a:cubicBezTo>
                  <a:pt x="4863187" y="20348"/>
                  <a:pt x="6398403" y="1555564"/>
                  <a:pt x="6398403" y="3449348"/>
                </a:cubicBezTo>
                <a:cubicBezTo>
                  <a:pt x="6398403" y="5343132"/>
                  <a:pt x="4863187" y="6878348"/>
                  <a:pt x="2969403" y="6878348"/>
                </a:cubicBezTo>
                <a:lnTo>
                  <a:pt x="0" y="6908025"/>
                </a:lnTo>
                <a:cubicBezTo>
                  <a:pt x="0" y="4622025"/>
                  <a:pt x="29678" y="2286000"/>
                  <a:pt x="296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82000"/>
                </a:schemeClr>
              </a:gs>
              <a:gs pos="50000">
                <a:schemeClr val="accent1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A64128-D1F3-F377-3B56-0BBD67344C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80" y="1588"/>
          <a:ext cx="167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A64128-D1F3-F377-3B56-0BBD67344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0" y="1588"/>
                        <a:ext cx="167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127DA349-771C-7FA1-A950-DC8830252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1948" y="3884293"/>
            <a:ext cx="5475467" cy="51774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0BBF6F-6AAC-9990-B5FE-76AC56990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64342" y="237276"/>
            <a:ext cx="316521" cy="320374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ECAA51A-CB8F-9B9A-5446-D2835A7AE9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9672" y="2391636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BEC077E-4C3E-1DC5-B333-27CC033E6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69672" y="3225932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B5AA2580-F702-6E77-55AB-0FF19458B2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9672" y="4060230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8E273488-5DC2-ABEE-FA9D-898E8C699D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69672" y="4894527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3EBEBAC8-A5C9-D9B3-617D-12CC0C647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39447" y="1557983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20B55E6-7850-9C7E-79ED-77FAE3BFFE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9447" y="2392152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4E3AF72-9967-977C-28EA-81D0750A32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9447" y="3226321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92A35EF1-D49A-F0C8-8CC1-E6F4399944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39447" y="4060490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10A8DBC8-29DA-F907-CE97-100DA1AF43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39447" y="4894659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B70885A-DF75-76CF-3E91-CAD0DC1A49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751298" y="6432330"/>
            <a:ext cx="295767" cy="144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B8CEFAE-E725-4DCB-B714-EE8079EC1B5A}" type="slidenum">
              <a:rPr lang="en-ZA" sz="80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ZA" sz="800">
              <a:solidFill>
                <a:prstClr val="black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86AD46A-9B75-666A-0011-BE0279259A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930906" y="-1193465"/>
            <a:ext cx="6096947" cy="576515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B51979A-88BE-E4C7-123D-83CDA16867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69672" y="1557339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55CCE58-43DD-9884-E5A6-6EFED3F70D0E}"/>
              </a:ext>
            </a:extLst>
          </p:cNvPr>
          <p:cNvSpPr/>
          <p:nvPr/>
        </p:nvSpPr>
        <p:spPr>
          <a:xfrm>
            <a:off x="-1391828" y="-219410"/>
            <a:ext cx="7716769" cy="7296820"/>
          </a:xfrm>
          <a:prstGeom prst="arc">
            <a:avLst>
              <a:gd name="adj1" fmla="val 16200000"/>
              <a:gd name="adj2" fmla="val 547845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188514-7DEC-ABBA-DB12-3F7C04DE04BE}"/>
              </a:ext>
            </a:extLst>
          </p:cNvPr>
          <p:cNvSpPr/>
          <p:nvPr/>
        </p:nvSpPr>
        <p:spPr>
          <a:xfrm>
            <a:off x="4291897" y="494193"/>
            <a:ext cx="2940537" cy="2780513"/>
          </a:xfrm>
          <a:custGeom>
            <a:avLst/>
            <a:gdLst>
              <a:gd name="connsiteX0" fmla="*/ 1613885 w 3227770"/>
              <a:gd name="connsiteY0" fmla="*/ 3227770 h 3227770"/>
              <a:gd name="connsiteX1" fmla="*/ 3227770 w 3227770"/>
              <a:gd name="connsiteY1" fmla="*/ 1613885 h 3227770"/>
              <a:gd name="connsiteX2" fmla="*/ 1613885 w 3227770"/>
              <a:gd name="connsiteY2" fmla="*/ 0 h 3227770"/>
              <a:gd name="connsiteX3" fmla="*/ 0 w 3227770"/>
              <a:gd name="connsiteY3" fmla="*/ 1613885 h 3227770"/>
              <a:gd name="connsiteX4" fmla="*/ 1613885 w 3227770"/>
              <a:gd name="connsiteY4" fmla="*/ 3227770 h 322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7770" h="3227770">
                <a:moveTo>
                  <a:pt x="1613885" y="3227770"/>
                </a:moveTo>
                <a:cubicBezTo>
                  <a:pt x="2505233" y="3227770"/>
                  <a:pt x="3227770" y="2505233"/>
                  <a:pt x="3227770" y="1613885"/>
                </a:cubicBezTo>
                <a:cubicBezTo>
                  <a:pt x="3227770" y="722537"/>
                  <a:pt x="2505233" y="0"/>
                  <a:pt x="1613885" y="0"/>
                </a:cubicBezTo>
                <a:cubicBezTo>
                  <a:pt x="722537" y="0"/>
                  <a:pt x="0" y="722537"/>
                  <a:pt x="0" y="1613885"/>
                </a:cubicBezTo>
                <a:cubicBezTo>
                  <a:pt x="0" y="2505233"/>
                  <a:pt x="722537" y="3227770"/>
                  <a:pt x="1613885" y="3227770"/>
                </a:cubicBezTo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1"/>
              </a:gs>
            </a:gsLst>
            <a:lin ang="0" scaled="1"/>
          </a:gradFill>
          <a:ln w="199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4F8A9-B039-C83A-5960-74AAC704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97" y="551349"/>
            <a:ext cx="2940537" cy="2666198"/>
          </a:xfrm>
        </p:spPr>
        <p:txBody>
          <a:bodyPr vert="horz" lIns="0" tIns="0" rIns="0" bIns="0">
            <a:noAutofit/>
          </a:bodyPr>
          <a:lstStyle>
            <a:lvl1pPr algn="ctr">
              <a:defRPr sz="3600" cap="all" baseline="0">
                <a:solidFill>
                  <a:schemeClr val="bg2"/>
                </a:solidFill>
                <a:latin typeface="Montserrat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4B41B45-23B5-E54F-3BB3-3C1E806566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9672" y="5728826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A84855F5-EBFF-3909-EE3F-CDA30B5F45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9447" y="5728826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439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45C65F-45E4-A007-5430-166EFCDC8C86}"/>
              </a:ext>
            </a:extLst>
          </p:cNvPr>
          <p:cNvSpPr/>
          <p:nvPr/>
        </p:nvSpPr>
        <p:spPr>
          <a:xfrm>
            <a:off x="-662557" y="-20349"/>
            <a:ext cx="6766644" cy="6908025"/>
          </a:xfrm>
          <a:custGeom>
            <a:avLst/>
            <a:gdLst>
              <a:gd name="connsiteX0" fmla="*/ 0 w 9183422"/>
              <a:gd name="connsiteY0" fmla="*/ 0 h 6858000"/>
              <a:gd name="connsiteX1" fmla="*/ 5754422 w 9183422"/>
              <a:gd name="connsiteY1" fmla="*/ 0 h 6858000"/>
              <a:gd name="connsiteX2" fmla="*/ 9183422 w 9183422"/>
              <a:gd name="connsiteY2" fmla="*/ 3429000 h 6858000"/>
              <a:gd name="connsiteX3" fmla="*/ 5754422 w 9183422"/>
              <a:gd name="connsiteY3" fmla="*/ 6858000 h 6858000"/>
              <a:gd name="connsiteX4" fmla="*/ 0 w 9183422"/>
              <a:gd name="connsiteY4" fmla="*/ 6858000 h 6858000"/>
              <a:gd name="connsiteX0" fmla="*/ 0 w 9761920"/>
              <a:gd name="connsiteY0" fmla="*/ 0 h 6867331"/>
              <a:gd name="connsiteX1" fmla="*/ 6332920 w 9761920"/>
              <a:gd name="connsiteY1" fmla="*/ 9331 h 6867331"/>
              <a:gd name="connsiteX2" fmla="*/ 9761920 w 9761920"/>
              <a:gd name="connsiteY2" fmla="*/ 3438331 h 6867331"/>
              <a:gd name="connsiteX3" fmla="*/ 6332920 w 9761920"/>
              <a:gd name="connsiteY3" fmla="*/ 6867331 h 6867331"/>
              <a:gd name="connsiteX4" fmla="*/ 578498 w 9761920"/>
              <a:gd name="connsiteY4" fmla="*/ 6867331 h 6867331"/>
              <a:gd name="connsiteX5" fmla="*/ 0 w 9761920"/>
              <a:gd name="connsiteY5" fmla="*/ 0 h 6867331"/>
              <a:gd name="connsiteX0" fmla="*/ 18661 w 9780581"/>
              <a:gd name="connsiteY0" fmla="*/ 0 h 6885992"/>
              <a:gd name="connsiteX1" fmla="*/ 6351581 w 9780581"/>
              <a:gd name="connsiteY1" fmla="*/ 9331 h 6885992"/>
              <a:gd name="connsiteX2" fmla="*/ 9780581 w 9780581"/>
              <a:gd name="connsiteY2" fmla="*/ 3438331 h 6885992"/>
              <a:gd name="connsiteX3" fmla="*/ 6351581 w 9780581"/>
              <a:gd name="connsiteY3" fmla="*/ 6867331 h 6885992"/>
              <a:gd name="connsiteX4" fmla="*/ 0 w 9780581"/>
              <a:gd name="connsiteY4" fmla="*/ 6885992 h 6885992"/>
              <a:gd name="connsiteX5" fmla="*/ 18661 w 9780581"/>
              <a:gd name="connsiteY5" fmla="*/ 0 h 6885992"/>
              <a:gd name="connsiteX0" fmla="*/ 3411856 w 9780581"/>
              <a:gd name="connsiteY0" fmla="*/ 0 h 6897009"/>
              <a:gd name="connsiteX1" fmla="*/ 6351581 w 9780581"/>
              <a:gd name="connsiteY1" fmla="*/ 20348 h 6897009"/>
              <a:gd name="connsiteX2" fmla="*/ 9780581 w 9780581"/>
              <a:gd name="connsiteY2" fmla="*/ 3449348 h 6897009"/>
              <a:gd name="connsiteX3" fmla="*/ 6351581 w 9780581"/>
              <a:gd name="connsiteY3" fmla="*/ 6878348 h 6897009"/>
              <a:gd name="connsiteX4" fmla="*/ 0 w 9780581"/>
              <a:gd name="connsiteY4" fmla="*/ 6897009 h 6897009"/>
              <a:gd name="connsiteX5" fmla="*/ 3411856 w 9780581"/>
              <a:gd name="connsiteY5" fmla="*/ 0 h 6897009"/>
              <a:gd name="connsiteX0" fmla="*/ 29678 w 6398403"/>
              <a:gd name="connsiteY0" fmla="*/ 0 h 6908025"/>
              <a:gd name="connsiteX1" fmla="*/ 2969403 w 6398403"/>
              <a:gd name="connsiteY1" fmla="*/ 20348 h 6908025"/>
              <a:gd name="connsiteX2" fmla="*/ 6398403 w 6398403"/>
              <a:gd name="connsiteY2" fmla="*/ 3449348 h 6908025"/>
              <a:gd name="connsiteX3" fmla="*/ 2969403 w 6398403"/>
              <a:gd name="connsiteY3" fmla="*/ 6878348 h 6908025"/>
              <a:gd name="connsiteX4" fmla="*/ 0 w 6398403"/>
              <a:gd name="connsiteY4" fmla="*/ 6908025 h 6908025"/>
              <a:gd name="connsiteX5" fmla="*/ 29678 w 6398403"/>
              <a:gd name="connsiteY5" fmla="*/ 0 h 69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8403" h="6908025">
                <a:moveTo>
                  <a:pt x="29678" y="0"/>
                </a:moveTo>
                <a:lnTo>
                  <a:pt x="2969403" y="20348"/>
                </a:lnTo>
                <a:cubicBezTo>
                  <a:pt x="4863187" y="20348"/>
                  <a:pt x="6398403" y="1555564"/>
                  <a:pt x="6398403" y="3449348"/>
                </a:cubicBezTo>
                <a:cubicBezTo>
                  <a:pt x="6398403" y="5343132"/>
                  <a:pt x="4863187" y="6878348"/>
                  <a:pt x="2969403" y="6878348"/>
                </a:cubicBezTo>
                <a:lnTo>
                  <a:pt x="0" y="6908025"/>
                </a:lnTo>
                <a:cubicBezTo>
                  <a:pt x="0" y="4622025"/>
                  <a:pt x="29678" y="2286000"/>
                  <a:pt x="29678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9167B85-C3F9-857F-155A-0ACAD216C928}"/>
              </a:ext>
            </a:extLst>
          </p:cNvPr>
          <p:cNvSpPr/>
          <p:nvPr/>
        </p:nvSpPr>
        <p:spPr>
          <a:xfrm>
            <a:off x="-662557" y="-20349"/>
            <a:ext cx="6766644" cy="6908025"/>
          </a:xfrm>
          <a:custGeom>
            <a:avLst/>
            <a:gdLst>
              <a:gd name="connsiteX0" fmla="*/ 0 w 9183422"/>
              <a:gd name="connsiteY0" fmla="*/ 0 h 6858000"/>
              <a:gd name="connsiteX1" fmla="*/ 5754422 w 9183422"/>
              <a:gd name="connsiteY1" fmla="*/ 0 h 6858000"/>
              <a:gd name="connsiteX2" fmla="*/ 9183422 w 9183422"/>
              <a:gd name="connsiteY2" fmla="*/ 3429000 h 6858000"/>
              <a:gd name="connsiteX3" fmla="*/ 5754422 w 9183422"/>
              <a:gd name="connsiteY3" fmla="*/ 6858000 h 6858000"/>
              <a:gd name="connsiteX4" fmla="*/ 0 w 9183422"/>
              <a:gd name="connsiteY4" fmla="*/ 6858000 h 6858000"/>
              <a:gd name="connsiteX0" fmla="*/ 0 w 9761920"/>
              <a:gd name="connsiteY0" fmla="*/ 0 h 6867331"/>
              <a:gd name="connsiteX1" fmla="*/ 6332920 w 9761920"/>
              <a:gd name="connsiteY1" fmla="*/ 9331 h 6867331"/>
              <a:gd name="connsiteX2" fmla="*/ 9761920 w 9761920"/>
              <a:gd name="connsiteY2" fmla="*/ 3438331 h 6867331"/>
              <a:gd name="connsiteX3" fmla="*/ 6332920 w 9761920"/>
              <a:gd name="connsiteY3" fmla="*/ 6867331 h 6867331"/>
              <a:gd name="connsiteX4" fmla="*/ 578498 w 9761920"/>
              <a:gd name="connsiteY4" fmla="*/ 6867331 h 6867331"/>
              <a:gd name="connsiteX5" fmla="*/ 0 w 9761920"/>
              <a:gd name="connsiteY5" fmla="*/ 0 h 6867331"/>
              <a:gd name="connsiteX0" fmla="*/ 18661 w 9780581"/>
              <a:gd name="connsiteY0" fmla="*/ 0 h 6885992"/>
              <a:gd name="connsiteX1" fmla="*/ 6351581 w 9780581"/>
              <a:gd name="connsiteY1" fmla="*/ 9331 h 6885992"/>
              <a:gd name="connsiteX2" fmla="*/ 9780581 w 9780581"/>
              <a:gd name="connsiteY2" fmla="*/ 3438331 h 6885992"/>
              <a:gd name="connsiteX3" fmla="*/ 6351581 w 9780581"/>
              <a:gd name="connsiteY3" fmla="*/ 6867331 h 6885992"/>
              <a:gd name="connsiteX4" fmla="*/ 0 w 9780581"/>
              <a:gd name="connsiteY4" fmla="*/ 6885992 h 6885992"/>
              <a:gd name="connsiteX5" fmla="*/ 18661 w 9780581"/>
              <a:gd name="connsiteY5" fmla="*/ 0 h 6885992"/>
              <a:gd name="connsiteX0" fmla="*/ 3411856 w 9780581"/>
              <a:gd name="connsiteY0" fmla="*/ 0 h 6897009"/>
              <a:gd name="connsiteX1" fmla="*/ 6351581 w 9780581"/>
              <a:gd name="connsiteY1" fmla="*/ 20348 h 6897009"/>
              <a:gd name="connsiteX2" fmla="*/ 9780581 w 9780581"/>
              <a:gd name="connsiteY2" fmla="*/ 3449348 h 6897009"/>
              <a:gd name="connsiteX3" fmla="*/ 6351581 w 9780581"/>
              <a:gd name="connsiteY3" fmla="*/ 6878348 h 6897009"/>
              <a:gd name="connsiteX4" fmla="*/ 0 w 9780581"/>
              <a:gd name="connsiteY4" fmla="*/ 6897009 h 6897009"/>
              <a:gd name="connsiteX5" fmla="*/ 3411856 w 9780581"/>
              <a:gd name="connsiteY5" fmla="*/ 0 h 6897009"/>
              <a:gd name="connsiteX0" fmla="*/ 29678 w 6398403"/>
              <a:gd name="connsiteY0" fmla="*/ 0 h 6908025"/>
              <a:gd name="connsiteX1" fmla="*/ 2969403 w 6398403"/>
              <a:gd name="connsiteY1" fmla="*/ 20348 h 6908025"/>
              <a:gd name="connsiteX2" fmla="*/ 6398403 w 6398403"/>
              <a:gd name="connsiteY2" fmla="*/ 3449348 h 6908025"/>
              <a:gd name="connsiteX3" fmla="*/ 2969403 w 6398403"/>
              <a:gd name="connsiteY3" fmla="*/ 6878348 h 6908025"/>
              <a:gd name="connsiteX4" fmla="*/ 0 w 6398403"/>
              <a:gd name="connsiteY4" fmla="*/ 6908025 h 6908025"/>
              <a:gd name="connsiteX5" fmla="*/ 29678 w 6398403"/>
              <a:gd name="connsiteY5" fmla="*/ 0 h 69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8403" h="6908025">
                <a:moveTo>
                  <a:pt x="29678" y="0"/>
                </a:moveTo>
                <a:lnTo>
                  <a:pt x="2969403" y="20348"/>
                </a:lnTo>
                <a:cubicBezTo>
                  <a:pt x="4863187" y="20348"/>
                  <a:pt x="6398403" y="1555564"/>
                  <a:pt x="6398403" y="3449348"/>
                </a:cubicBezTo>
                <a:cubicBezTo>
                  <a:pt x="6398403" y="5343132"/>
                  <a:pt x="4863187" y="6878348"/>
                  <a:pt x="2969403" y="6878348"/>
                </a:cubicBezTo>
                <a:lnTo>
                  <a:pt x="0" y="6908025"/>
                </a:lnTo>
                <a:cubicBezTo>
                  <a:pt x="0" y="4622025"/>
                  <a:pt x="29678" y="2286000"/>
                  <a:pt x="296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82000"/>
                </a:schemeClr>
              </a:gs>
              <a:gs pos="50000">
                <a:schemeClr val="accent1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A64128-D1F3-F377-3B56-0BBD67344C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80" y="1588"/>
          <a:ext cx="167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A64128-D1F3-F377-3B56-0BBD67344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0" y="1588"/>
                        <a:ext cx="167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127DA349-771C-7FA1-A950-DC8830252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1948" y="3884293"/>
            <a:ext cx="5475467" cy="51774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0BBF6F-6AAC-9990-B5FE-76AC56990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64342" y="237276"/>
            <a:ext cx="316521" cy="320374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ECAA51A-CB8F-9B9A-5446-D2835A7AE9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9672" y="2391636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BEC077E-4C3E-1DC5-B333-27CC033E6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69672" y="3225932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B5AA2580-F702-6E77-55AB-0FF19458B2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9672" y="4060230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8E273488-5DC2-ABEE-FA9D-898E8C699D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69672" y="4894527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3EBEBAC8-A5C9-D9B3-617D-12CC0C647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39447" y="1557983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20B55E6-7850-9C7E-79ED-77FAE3BFFE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9447" y="2392152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4E3AF72-9967-977C-28EA-81D0750A32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9447" y="3226321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92A35EF1-D49A-F0C8-8CC1-E6F4399944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39447" y="4060490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10A8DBC8-29DA-F907-CE97-100DA1AF43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39447" y="4894659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B70885A-DF75-76CF-3E91-CAD0DC1A49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751298" y="6432330"/>
            <a:ext cx="295767" cy="144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B8CEFAE-E725-4DCB-B714-EE8079EC1B5A}" type="slidenum">
              <a:rPr lang="en-ZA" sz="80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ZA" sz="800">
              <a:solidFill>
                <a:prstClr val="black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86AD46A-9B75-666A-0011-BE0279259A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930906" y="-1193465"/>
            <a:ext cx="6096947" cy="576515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B51979A-88BE-E4C7-123D-83CDA16867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69672" y="1557339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55CCE58-43DD-9884-E5A6-6EFED3F70D0E}"/>
              </a:ext>
            </a:extLst>
          </p:cNvPr>
          <p:cNvSpPr/>
          <p:nvPr/>
        </p:nvSpPr>
        <p:spPr>
          <a:xfrm>
            <a:off x="-1391828" y="-219410"/>
            <a:ext cx="7716769" cy="7296820"/>
          </a:xfrm>
          <a:prstGeom prst="arc">
            <a:avLst>
              <a:gd name="adj1" fmla="val 16200000"/>
              <a:gd name="adj2" fmla="val 547845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188514-7DEC-ABBA-DB12-3F7C04DE04BE}"/>
              </a:ext>
            </a:extLst>
          </p:cNvPr>
          <p:cNvSpPr/>
          <p:nvPr/>
        </p:nvSpPr>
        <p:spPr>
          <a:xfrm>
            <a:off x="4291897" y="494193"/>
            <a:ext cx="2940537" cy="2780513"/>
          </a:xfrm>
          <a:custGeom>
            <a:avLst/>
            <a:gdLst>
              <a:gd name="connsiteX0" fmla="*/ 1613885 w 3227770"/>
              <a:gd name="connsiteY0" fmla="*/ 3227770 h 3227770"/>
              <a:gd name="connsiteX1" fmla="*/ 3227770 w 3227770"/>
              <a:gd name="connsiteY1" fmla="*/ 1613885 h 3227770"/>
              <a:gd name="connsiteX2" fmla="*/ 1613885 w 3227770"/>
              <a:gd name="connsiteY2" fmla="*/ 0 h 3227770"/>
              <a:gd name="connsiteX3" fmla="*/ 0 w 3227770"/>
              <a:gd name="connsiteY3" fmla="*/ 1613885 h 3227770"/>
              <a:gd name="connsiteX4" fmla="*/ 1613885 w 3227770"/>
              <a:gd name="connsiteY4" fmla="*/ 3227770 h 322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7770" h="3227770">
                <a:moveTo>
                  <a:pt x="1613885" y="3227770"/>
                </a:moveTo>
                <a:cubicBezTo>
                  <a:pt x="2505233" y="3227770"/>
                  <a:pt x="3227770" y="2505233"/>
                  <a:pt x="3227770" y="1613885"/>
                </a:cubicBezTo>
                <a:cubicBezTo>
                  <a:pt x="3227770" y="722537"/>
                  <a:pt x="2505233" y="0"/>
                  <a:pt x="1613885" y="0"/>
                </a:cubicBezTo>
                <a:cubicBezTo>
                  <a:pt x="722537" y="0"/>
                  <a:pt x="0" y="722537"/>
                  <a:pt x="0" y="1613885"/>
                </a:cubicBezTo>
                <a:cubicBezTo>
                  <a:pt x="0" y="2505233"/>
                  <a:pt x="722537" y="3227770"/>
                  <a:pt x="1613885" y="3227770"/>
                </a:cubicBezTo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1"/>
              </a:gs>
            </a:gsLst>
            <a:lin ang="0" scaled="1"/>
          </a:gradFill>
          <a:ln w="199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4F8A9-B039-C83A-5960-74AAC704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97" y="551349"/>
            <a:ext cx="2940537" cy="2666198"/>
          </a:xfrm>
        </p:spPr>
        <p:txBody>
          <a:bodyPr vert="horz" lIns="0" tIns="0" rIns="0" bIns="0">
            <a:noAutofit/>
          </a:bodyPr>
          <a:lstStyle>
            <a:lvl1pPr algn="ctr">
              <a:defRPr sz="3600" cap="all" baseline="0">
                <a:solidFill>
                  <a:schemeClr val="bg2"/>
                </a:solidFill>
                <a:latin typeface="Montserrat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4B41B45-23B5-E54F-3BB3-3C1E806566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9672" y="5728826"/>
            <a:ext cx="719856" cy="616413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3"/>
                </a:solidFill>
                <a:latin typeface="Montserrat ExtraBold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A84855F5-EBFF-3909-EE3F-CDA30B5F45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9447" y="5728826"/>
            <a:ext cx="3413985" cy="61641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64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81375-BC29-4125-854D-C8DA4AEC5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291E88-FC14-45FD-A355-F5868AABC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9977" y="546957"/>
            <a:ext cx="11182596" cy="447700"/>
          </a:xfrm>
        </p:spPr>
        <p:txBody>
          <a:bodyPr tIns="0"/>
          <a:lstStyle>
            <a:lvl1pPr>
              <a:defRPr sz="1800" b="0">
                <a:solidFill>
                  <a:srgbClr val="009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1EC0B0F-777E-4612-8251-6D6BA070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5F0C5-4EDE-40C2-932F-C8455C27A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424" y="1187450"/>
            <a:ext cx="12133150" cy="520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197DF2-0F0C-F6AF-7B56-BDCB4CEE455E}"/>
              </a:ext>
            </a:extLst>
          </p:cNvPr>
          <p:cNvSpPr/>
          <p:nvPr userDrawn="1"/>
        </p:nvSpPr>
        <p:spPr>
          <a:xfrm rot="10800000" flipV="1">
            <a:off x="6633203" y="1"/>
            <a:ext cx="6308298" cy="6891652"/>
          </a:xfrm>
          <a:custGeom>
            <a:avLst/>
            <a:gdLst>
              <a:gd name="connsiteX0" fmla="*/ 0 w 9183422"/>
              <a:gd name="connsiteY0" fmla="*/ 0 h 6858000"/>
              <a:gd name="connsiteX1" fmla="*/ 5754422 w 9183422"/>
              <a:gd name="connsiteY1" fmla="*/ 0 h 6858000"/>
              <a:gd name="connsiteX2" fmla="*/ 9183422 w 9183422"/>
              <a:gd name="connsiteY2" fmla="*/ 3429000 h 6858000"/>
              <a:gd name="connsiteX3" fmla="*/ 5754422 w 9183422"/>
              <a:gd name="connsiteY3" fmla="*/ 6858000 h 6858000"/>
              <a:gd name="connsiteX4" fmla="*/ 0 w 9183422"/>
              <a:gd name="connsiteY4" fmla="*/ 6858000 h 6858000"/>
              <a:gd name="connsiteX0" fmla="*/ 0 w 9761920"/>
              <a:gd name="connsiteY0" fmla="*/ 0 h 6867331"/>
              <a:gd name="connsiteX1" fmla="*/ 6332920 w 9761920"/>
              <a:gd name="connsiteY1" fmla="*/ 9331 h 6867331"/>
              <a:gd name="connsiteX2" fmla="*/ 9761920 w 9761920"/>
              <a:gd name="connsiteY2" fmla="*/ 3438331 h 6867331"/>
              <a:gd name="connsiteX3" fmla="*/ 6332920 w 9761920"/>
              <a:gd name="connsiteY3" fmla="*/ 6867331 h 6867331"/>
              <a:gd name="connsiteX4" fmla="*/ 578498 w 9761920"/>
              <a:gd name="connsiteY4" fmla="*/ 6867331 h 6867331"/>
              <a:gd name="connsiteX5" fmla="*/ 0 w 9761920"/>
              <a:gd name="connsiteY5" fmla="*/ 0 h 6867331"/>
              <a:gd name="connsiteX0" fmla="*/ 18661 w 9780581"/>
              <a:gd name="connsiteY0" fmla="*/ 0 h 6885992"/>
              <a:gd name="connsiteX1" fmla="*/ 6351581 w 9780581"/>
              <a:gd name="connsiteY1" fmla="*/ 9331 h 6885992"/>
              <a:gd name="connsiteX2" fmla="*/ 9780581 w 9780581"/>
              <a:gd name="connsiteY2" fmla="*/ 3438331 h 6885992"/>
              <a:gd name="connsiteX3" fmla="*/ 6351581 w 9780581"/>
              <a:gd name="connsiteY3" fmla="*/ 6867331 h 6885992"/>
              <a:gd name="connsiteX4" fmla="*/ 0 w 9780581"/>
              <a:gd name="connsiteY4" fmla="*/ 6885992 h 6885992"/>
              <a:gd name="connsiteX5" fmla="*/ 18661 w 9780581"/>
              <a:gd name="connsiteY5" fmla="*/ 0 h 6885992"/>
              <a:gd name="connsiteX0" fmla="*/ 0 w 9761920"/>
              <a:gd name="connsiteY0" fmla="*/ 0 h 6871002"/>
              <a:gd name="connsiteX1" fmla="*/ 6332920 w 9761920"/>
              <a:gd name="connsiteY1" fmla="*/ 9331 h 6871002"/>
              <a:gd name="connsiteX2" fmla="*/ 9761920 w 9761920"/>
              <a:gd name="connsiteY2" fmla="*/ 3438331 h 6871002"/>
              <a:gd name="connsiteX3" fmla="*/ 6332920 w 9761920"/>
              <a:gd name="connsiteY3" fmla="*/ 6867331 h 6871002"/>
              <a:gd name="connsiteX4" fmla="*/ 3833811 w 9761920"/>
              <a:gd name="connsiteY4" fmla="*/ 6871002 h 6871002"/>
              <a:gd name="connsiteX5" fmla="*/ 0 w 9761920"/>
              <a:gd name="connsiteY5" fmla="*/ 0 h 6871002"/>
              <a:gd name="connsiteX0" fmla="*/ 0 w 5954418"/>
              <a:gd name="connsiteY0" fmla="*/ 0 h 6885993"/>
              <a:gd name="connsiteX1" fmla="*/ 2525418 w 5954418"/>
              <a:gd name="connsiteY1" fmla="*/ 24322 h 6885993"/>
              <a:gd name="connsiteX2" fmla="*/ 5954418 w 5954418"/>
              <a:gd name="connsiteY2" fmla="*/ 3453322 h 6885993"/>
              <a:gd name="connsiteX3" fmla="*/ 2525418 w 5954418"/>
              <a:gd name="connsiteY3" fmla="*/ 6882322 h 6885993"/>
              <a:gd name="connsiteX4" fmla="*/ 26309 w 5954418"/>
              <a:gd name="connsiteY4" fmla="*/ 6885993 h 6885993"/>
              <a:gd name="connsiteX5" fmla="*/ 0 w 5954418"/>
              <a:gd name="connsiteY5" fmla="*/ 0 h 6885993"/>
              <a:gd name="connsiteX0" fmla="*/ 0 w 5939050"/>
              <a:gd name="connsiteY0" fmla="*/ 6414 h 6861671"/>
              <a:gd name="connsiteX1" fmla="*/ 2510050 w 5939050"/>
              <a:gd name="connsiteY1" fmla="*/ 0 h 6861671"/>
              <a:gd name="connsiteX2" fmla="*/ 5939050 w 5939050"/>
              <a:gd name="connsiteY2" fmla="*/ 3429000 h 6861671"/>
              <a:gd name="connsiteX3" fmla="*/ 2510050 w 5939050"/>
              <a:gd name="connsiteY3" fmla="*/ 6858000 h 6861671"/>
              <a:gd name="connsiteX4" fmla="*/ 10941 w 5939050"/>
              <a:gd name="connsiteY4" fmla="*/ 6861671 h 6861671"/>
              <a:gd name="connsiteX5" fmla="*/ 0 w 5939050"/>
              <a:gd name="connsiteY5" fmla="*/ 6414 h 686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050" h="6861671">
                <a:moveTo>
                  <a:pt x="0" y="6414"/>
                </a:moveTo>
                <a:lnTo>
                  <a:pt x="2510050" y="0"/>
                </a:lnTo>
                <a:cubicBezTo>
                  <a:pt x="4403834" y="0"/>
                  <a:pt x="5939050" y="1535216"/>
                  <a:pt x="5939050" y="3429000"/>
                </a:cubicBezTo>
                <a:cubicBezTo>
                  <a:pt x="5939050" y="5322784"/>
                  <a:pt x="4403834" y="6858000"/>
                  <a:pt x="2510050" y="6858000"/>
                </a:cubicBezTo>
                <a:lnTo>
                  <a:pt x="10941" y="6861671"/>
                </a:lnTo>
                <a:cubicBezTo>
                  <a:pt x="10941" y="4575671"/>
                  <a:pt x="0" y="2292414"/>
                  <a:pt x="0" y="6414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2F43C03-84DD-3997-A2EB-5EBD2D0DCF95}"/>
              </a:ext>
            </a:extLst>
          </p:cNvPr>
          <p:cNvSpPr/>
          <p:nvPr userDrawn="1"/>
        </p:nvSpPr>
        <p:spPr>
          <a:xfrm rot="10800000" flipV="1">
            <a:off x="6633203" y="1"/>
            <a:ext cx="6308298" cy="6891652"/>
          </a:xfrm>
          <a:custGeom>
            <a:avLst/>
            <a:gdLst>
              <a:gd name="connsiteX0" fmla="*/ 0 w 9183422"/>
              <a:gd name="connsiteY0" fmla="*/ 0 h 6858000"/>
              <a:gd name="connsiteX1" fmla="*/ 5754422 w 9183422"/>
              <a:gd name="connsiteY1" fmla="*/ 0 h 6858000"/>
              <a:gd name="connsiteX2" fmla="*/ 9183422 w 9183422"/>
              <a:gd name="connsiteY2" fmla="*/ 3429000 h 6858000"/>
              <a:gd name="connsiteX3" fmla="*/ 5754422 w 9183422"/>
              <a:gd name="connsiteY3" fmla="*/ 6858000 h 6858000"/>
              <a:gd name="connsiteX4" fmla="*/ 0 w 9183422"/>
              <a:gd name="connsiteY4" fmla="*/ 6858000 h 6858000"/>
              <a:gd name="connsiteX0" fmla="*/ 0 w 9761920"/>
              <a:gd name="connsiteY0" fmla="*/ 0 h 6867331"/>
              <a:gd name="connsiteX1" fmla="*/ 6332920 w 9761920"/>
              <a:gd name="connsiteY1" fmla="*/ 9331 h 6867331"/>
              <a:gd name="connsiteX2" fmla="*/ 9761920 w 9761920"/>
              <a:gd name="connsiteY2" fmla="*/ 3438331 h 6867331"/>
              <a:gd name="connsiteX3" fmla="*/ 6332920 w 9761920"/>
              <a:gd name="connsiteY3" fmla="*/ 6867331 h 6867331"/>
              <a:gd name="connsiteX4" fmla="*/ 578498 w 9761920"/>
              <a:gd name="connsiteY4" fmla="*/ 6867331 h 6867331"/>
              <a:gd name="connsiteX5" fmla="*/ 0 w 9761920"/>
              <a:gd name="connsiteY5" fmla="*/ 0 h 6867331"/>
              <a:gd name="connsiteX0" fmla="*/ 18661 w 9780581"/>
              <a:gd name="connsiteY0" fmla="*/ 0 h 6885992"/>
              <a:gd name="connsiteX1" fmla="*/ 6351581 w 9780581"/>
              <a:gd name="connsiteY1" fmla="*/ 9331 h 6885992"/>
              <a:gd name="connsiteX2" fmla="*/ 9780581 w 9780581"/>
              <a:gd name="connsiteY2" fmla="*/ 3438331 h 6885992"/>
              <a:gd name="connsiteX3" fmla="*/ 6351581 w 9780581"/>
              <a:gd name="connsiteY3" fmla="*/ 6867331 h 6885992"/>
              <a:gd name="connsiteX4" fmla="*/ 0 w 9780581"/>
              <a:gd name="connsiteY4" fmla="*/ 6885992 h 6885992"/>
              <a:gd name="connsiteX5" fmla="*/ 18661 w 9780581"/>
              <a:gd name="connsiteY5" fmla="*/ 0 h 6885992"/>
              <a:gd name="connsiteX0" fmla="*/ 0 w 9761920"/>
              <a:gd name="connsiteY0" fmla="*/ 0 h 6871002"/>
              <a:gd name="connsiteX1" fmla="*/ 6332920 w 9761920"/>
              <a:gd name="connsiteY1" fmla="*/ 9331 h 6871002"/>
              <a:gd name="connsiteX2" fmla="*/ 9761920 w 9761920"/>
              <a:gd name="connsiteY2" fmla="*/ 3438331 h 6871002"/>
              <a:gd name="connsiteX3" fmla="*/ 6332920 w 9761920"/>
              <a:gd name="connsiteY3" fmla="*/ 6867331 h 6871002"/>
              <a:gd name="connsiteX4" fmla="*/ 3833811 w 9761920"/>
              <a:gd name="connsiteY4" fmla="*/ 6871002 h 6871002"/>
              <a:gd name="connsiteX5" fmla="*/ 0 w 9761920"/>
              <a:gd name="connsiteY5" fmla="*/ 0 h 6871002"/>
              <a:gd name="connsiteX0" fmla="*/ 0 w 5954418"/>
              <a:gd name="connsiteY0" fmla="*/ 0 h 6885993"/>
              <a:gd name="connsiteX1" fmla="*/ 2525418 w 5954418"/>
              <a:gd name="connsiteY1" fmla="*/ 24322 h 6885993"/>
              <a:gd name="connsiteX2" fmla="*/ 5954418 w 5954418"/>
              <a:gd name="connsiteY2" fmla="*/ 3453322 h 6885993"/>
              <a:gd name="connsiteX3" fmla="*/ 2525418 w 5954418"/>
              <a:gd name="connsiteY3" fmla="*/ 6882322 h 6885993"/>
              <a:gd name="connsiteX4" fmla="*/ 26309 w 5954418"/>
              <a:gd name="connsiteY4" fmla="*/ 6885993 h 6885993"/>
              <a:gd name="connsiteX5" fmla="*/ 0 w 5954418"/>
              <a:gd name="connsiteY5" fmla="*/ 0 h 6885993"/>
              <a:gd name="connsiteX0" fmla="*/ 0 w 5939050"/>
              <a:gd name="connsiteY0" fmla="*/ 6414 h 6861671"/>
              <a:gd name="connsiteX1" fmla="*/ 2510050 w 5939050"/>
              <a:gd name="connsiteY1" fmla="*/ 0 h 6861671"/>
              <a:gd name="connsiteX2" fmla="*/ 5939050 w 5939050"/>
              <a:gd name="connsiteY2" fmla="*/ 3429000 h 6861671"/>
              <a:gd name="connsiteX3" fmla="*/ 2510050 w 5939050"/>
              <a:gd name="connsiteY3" fmla="*/ 6858000 h 6861671"/>
              <a:gd name="connsiteX4" fmla="*/ 10941 w 5939050"/>
              <a:gd name="connsiteY4" fmla="*/ 6861671 h 6861671"/>
              <a:gd name="connsiteX5" fmla="*/ 0 w 5939050"/>
              <a:gd name="connsiteY5" fmla="*/ 6414 h 686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050" h="6861671">
                <a:moveTo>
                  <a:pt x="0" y="6414"/>
                </a:moveTo>
                <a:lnTo>
                  <a:pt x="2510050" y="0"/>
                </a:lnTo>
                <a:cubicBezTo>
                  <a:pt x="4403834" y="0"/>
                  <a:pt x="5939050" y="1535216"/>
                  <a:pt x="5939050" y="3429000"/>
                </a:cubicBezTo>
                <a:cubicBezTo>
                  <a:pt x="5939050" y="5322784"/>
                  <a:pt x="4403834" y="6858000"/>
                  <a:pt x="2510050" y="6858000"/>
                </a:cubicBezTo>
                <a:lnTo>
                  <a:pt x="10941" y="6861671"/>
                </a:lnTo>
                <a:cubicBezTo>
                  <a:pt x="10941" y="4575671"/>
                  <a:pt x="0" y="2292414"/>
                  <a:pt x="0" y="64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50000"/>
                </a:schemeClr>
              </a:gs>
              <a:gs pos="50000">
                <a:schemeClr val="accent1">
                  <a:alpha val="25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EC49858-3A5B-9ACF-1D49-C0B1CBE837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9905" y="1028440"/>
            <a:ext cx="5077434" cy="480112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02880C3-63EB-2E5D-5341-8160F89700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48594" y="-3026308"/>
            <a:ext cx="7405671" cy="7002654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A37434-E977-03CD-D40E-785185A6D641}"/>
              </a:ext>
            </a:extLst>
          </p:cNvPr>
          <p:cNvSpPr/>
          <p:nvPr/>
        </p:nvSpPr>
        <p:spPr>
          <a:xfrm>
            <a:off x="11160426" y="2173007"/>
            <a:ext cx="2656391" cy="2511986"/>
          </a:xfrm>
          <a:custGeom>
            <a:avLst/>
            <a:gdLst>
              <a:gd name="connsiteX0" fmla="*/ 1728791 w 3457580"/>
              <a:gd name="connsiteY0" fmla="*/ 3457798 h 3457797"/>
              <a:gd name="connsiteX1" fmla="*/ 3457581 w 3457580"/>
              <a:gd name="connsiteY1" fmla="*/ 1729007 h 3457797"/>
              <a:gd name="connsiteX2" fmla="*/ 1728791 w 3457580"/>
              <a:gd name="connsiteY2" fmla="*/ 0 h 3457797"/>
              <a:gd name="connsiteX3" fmla="*/ 0 w 3457580"/>
              <a:gd name="connsiteY3" fmla="*/ 1728791 h 3457797"/>
              <a:gd name="connsiteX4" fmla="*/ 1728791 w 3457580"/>
              <a:gd name="connsiteY4" fmla="*/ 3457582 h 34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80" h="3457797">
                <a:moveTo>
                  <a:pt x="1728791" y="3457798"/>
                </a:moveTo>
                <a:cubicBezTo>
                  <a:pt x="2683628" y="3457798"/>
                  <a:pt x="3457581" y="2683845"/>
                  <a:pt x="3457581" y="1729007"/>
                </a:cubicBezTo>
                <a:cubicBezTo>
                  <a:pt x="3457581" y="774169"/>
                  <a:pt x="2683628" y="0"/>
                  <a:pt x="1728791" y="0"/>
                </a:cubicBezTo>
                <a:cubicBezTo>
                  <a:pt x="773953" y="0"/>
                  <a:pt x="0" y="773953"/>
                  <a:pt x="0" y="1728791"/>
                </a:cubicBezTo>
                <a:cubicBezTo>
                  <a:pt x="0" y="2683629"/>
                  <a:pt x="773953" y="3457582"/>
                  <a:pt x="1728791" y="3457582"/>
                </a:cubicBezTo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1"/>
              </a:gs>
            </a:gsLst>
            <a:lin ang="0" scaled="1"/>
          </a:gradFill>
          <a:ln w="216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FBFEF-68FC-D099-0C98-79FD3B56CC9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54242" y="4748054"/>
            <a:ext cx="5605256" cy="601307"/>
          </a:xfrm>
          <a:prstGeom prst="rect">
            <a:avLst/>
          </a:prstGeom>
        </p:spPr>
        <p:txBody>
          <a:bodyPr lIns="0" tIns="36000" rIns="36000" bIns="36000" anchor="b">
            <a:noAutofit/>
          </a:bodyPr>
          <a:lstStyle>
            <a:lvl1pPr algn="l">
              <a:defRPr sz="2400" cap="all" baseline="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BA5D2-B2FB-056A-1391-360FA62F124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54242" y="5525310"/>
            <a:ext cx="5605256" cy="396000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D8C63E5-1685-4FC6-FB87-D3561B3B397D}"/>
              </a:ext>
            </a:extLst>
          </p:cNvPr>
          <p:cNvSpPr/>
          <p:nvPr userDrawn="1"/>
        </p:nvSpPr>
        <p:spPr>
          <a:xfrm>
            <a:off x="11882266" y="3065336"/>
            <a:ext cx="769187" cy="727328"/>
          </a:xfrm>
          <a:custGeom>
            <a:avLst/>
            <a:gdLst>
              <a:gd name="connsiteX0" fmla="*/ 218317 w 1091799"/>
              <a:gd name="connsiteY0" fmla="*/ 792128 h 1091799"/>
              <a:gd name="connsiteX1" fmla="*/ 873483 w 1091799"/>
              <a:gd name="connsiteY1" fmla="*/ 792128 h 1091799"/>
              <a:gd name="connsiteX2" fmla="*/ 700387 w 1091799"/>
              <a:gd name="connsiteY2" fmla="*/ 310057 h 1091799"/>
              <a:gd name="connsiteX3" fmla="*/ 391412 w 1091799"/>
              <a:gd name="connsiteY3" fmla="*/ 619033 h 1091799"/>
              <a:gd name="connsiteX4" fmla="*/ 468872 w 1091799"/>
              <a:gd name="connsiteY4" fmla="*/ 310057 h 1091799"/>
              <a:gd name="connsiteX5" fmla="*/ 700387 w 1091799"/>
              <a:gd name="connsiteY5" fmla="*/ 310057 h 1091799"/>
              <a:gd name="connsiteX6" fmla="*/ 700387 w 1091799"/>
              <a:gd name="connsiteY6" fmla="*/ 542005 h 1091799"/>
              <a:gd name="connsiteX7" fmla="*/ 382108 w 1091799"/>
              <a:gd name="connsiteY7" fmla="*/ 1091800 h 1091799"/>
              <a:gd name="connsiteX8" fmla="*/ 709691 w 1091799"/>
              <a:gd name="connsiteY8" fmla="*/ 1091800 h 1091799"/>
              <a:gd name="connsiteX9" fmla="*/ 1091799 w 1091799"/>
              <a:gd name="connsiteY9" fmla="*/ 709691 h 1091799"/>
              <a:gd name="connsiteX10" fmla="*/ 1091799 w 1091799"/>
              <a:gd name="connsiteY10" fmla="*/ 382108 h 1091799"/>
              <a:gd name="connsiteX11" fmla="*/ 709691 w 1091799"/>
              <a:gd name="connsiteY11" fmla="*/ 0 h 1091799"/>
              <a:gd name="connsiteX12" fmla="*/ 382108 w 1091799"/>
              <a:gd name="connsiteY12" fmla="*/ 0 h 1091799"/>
              <a:gd name="connsiteX13" fmla="*/ 0 w 1091799"/>
              <a:gd name="connsiteY13" fmla="*/ 382108 h 1091799"/>
              <a:gd name="connsiteX14" fmla="*/ 0 w 1091799"/>
              <a:gd name="connsiteY14" fmla="*/ 709691 h 1091799"/>
              <a:gd name="connsiteX15" fmla="*/ 382108 w 1091799"/>
              <a:gd name="connsiteY15" fmla="*/ 1091800 h 109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1799" h="1091799">
                <a:moveTo>
                  <a:pt x="218317" y="792128"/>
                </a:moveTo>
                <a:cubicBezTo>
                  <a:pt x="431007" y="863097"/>
                  <a:pt x="660791" y="863097"/>
                  <a:pt x="873483" y="792128"/>
                </a:cubicBezTo>
                <a:moveTo>
                  <a:pt x="700387" y="310057"/>
                </a:moveTo>
                <a:lnTo>
                  <a:pt x="391412" y="619033"/>
                </a:lnTo>
                <a:moveTo>
                  <a:pt x="468872" y="310057"/>
                </a:moveTo>
                <a:lnTo>
                  <a:pt x="700387" y="310057"/>
                </a:lnTo>
                <a:lnTo>
                  <a:pt x="700387" y="542005"/>
                </a:lnTo>
                <a:moveTo>
                  <a:pt x="382108" y="1091800"/>
                </a:moveTo>
                <a:lnTo>
                  <a:pt x="709691" y="1091800"/>
                </a:lnTo>
                <a:cubicBezTo>
                  <a:pt x="982749" y="1091800"/>
                  <a:pt x="1091799" y="982533"/>
                  <a:pt x="1091799" y="709691"/>
                </a:cubicBezTo>
                <a:lnTo>
                  <a:pt x="1091799" y="382108"/>
                </a:lnTo>
                <a:cubicBezTo>
                  <a:pt x="1091799" y="109050"/>
                  <a:pt x="982533" y="0"/>
                  <a:pt x="709691" y="0"/>
                </a:cubicBezTo>
                <a:lnTo>
                  <a:pt x="382108" y="0"/>
                </a:lnTo>
                <a:cubicBezTo>
                  <a:pt x="109050" y="0"/>
                  <a:pt x="0" y="109266"/>
                  <a:pt x="0" y="382108"/>
                </a:cubicBezTo>
                <a:lnTo>
                  <a:pt x="0" y="709691"/>
                </a:lnTo>
                <a:cubicBezTo>
                  <a:pt x="0" y="982749"/>
                  <a:pt x="109266" y="1091800"/>
                  <a:pt x="382108" y="1091800"/>
                </a:cubicBezTo>
                <a:close/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Picture 2" descr="Old Mutual Logo - PNG Logo Vector Brand Downloads (SVG, EPS)">
            <a:extLst>
              <a:ext uri="{FF2B5EF4-FFF2-40B4-BE49-F238E27FC236}">
                <a16:creationId xmlns:a16="http://schemas.microsoft.com/office/drawing/2014/main" id="{2A251506-F479-E6C4-A1B5-F9C086FF9F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42" y="475019"/>
            <a:ext cx="2527375" cy="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raphic 14">
            <a:extLst>
              <a:ext uri="{FF2B5EF4-FFF2-40B4-BE49-F238E27FC236}">
                <a16:creationId xmlns:a16="http://schemas.microsoft.com/office/drawing/2014/main" id="{3313F3FA-E357-AC51-DB15-B18A7177194A}"/>
              </a:ext>
            </a:extLst>
          </p:cNvPr>
          <p:cNvSpPr/>
          <p:nvPr userDrawn="1"/>
        </p:nvSpPr>
        <p:spPr>
          <a:xfrm>
            <a:off x="354242" y="4850215"/>
            <a:ext cx="5605257" cy="577176"/>
          </a:xfrm>
          <a:custGeom>
            <a:avLst/>
            <a:gdLst>
              <a:gd name="connsiteX0" fmla="*/ 0 w 1712880"/>
              <a:gd name="connsiteY0" fmla="*/ 294227 h 294227"/>
              <a:gd name="connsiteX1" fmla="*/ 1595438 w 1712880"/>
              <a:gd name="connsiteY1" fmla="*/ 294227 h 294227"/>
              <a:gd name="connsiteX2" fmla="*/ 1712881 w 1712880"/>
              <a:gd name="connsiteY2" fmla="*/ 176784 h 294227"/>
              <a:gd name="connsiteX3" fmla="*/ 1712881 w 1712880"/>
              <a:gd name="connsiteY3" fmla="*/ 0 h 29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880" h="294227">
                <a:moveTo>
                  <a:pt x="0" y="294227"/>
                </a:moveTo>
                <a:lnTo>
                  <a:pt x="1595438" y="294227"/>
                </a:lnTo>
                <a:cubicBezTo>
                  <a:pt x="1660208" y="294227"/>
                  <a:pt x="1712881" y="241554"/>
                  <a:pt x="1712881" y="176784"/>
                </a:cubicBezTo>
                <a:lnTo>
                  <a:pt x="1712881" y="0"/>
                </a:lnTo>
              </a:path>
            </a:pathLst>
          </a:custGeom>
          <a:noFill/>
          <a:ln w="3143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1F35B7-2DC9-E277-A996-248B92ED4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8490" y="4850215"/>
            <a:ext cx="7405671" cy="7002654"/>
          </a:xfrm>
          <a:prstGeom prst="rect">
            <a:avLst/>
          </a:prstGeom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D8FB36E5-0781-91E1-6A54-3E1F92831749}"/>
              </a:ext>
            </a:extLst>
          </p:cNvPr>
          <p:cNvSpPr/>
          <p:nvPr userDrawn="1"/>
        </p:nvSpPr>
        <p:spPr>
          <a:xfrm rot="10800000">
            <a:off x="6446838" y="-219410"/>
            <a:ext cx="7716769" cy="7296820"/>
          </a:xfrm>
          <a:prstGeom prst="arc">
            <a:avLst>
              <a:gd name="adj1" fmla="val 16200000"/>
              <a:gd name="adj2" fmla="val 5478454"/>
            </a:avLst>
          </a:prstGeom>
          <a:noFill/>
          <a:ln w="762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00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10" Type="http://schemas.microsoft.com/office/2007/relationships/hdphoto" Target="../media/hdphoto1.wdp"/><Relationship Id="rId4" Type="http://schemas.openxmlformats.org/officeDocument/2006/relationships/theme" Target="../theme/theme1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tags" Target="../tags/tag2.xml"/><Relationship Id="rId7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.emf"/><Relationship Id="rId4" Type="http://schemas.openxmlformats.org/officeDocument/2006/relationships/tags" Target="../tags/tag3.xml"/><Relationship Id="rId9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tags" Target="../tags/tag5.xml"/><Relationship Id="rId7" Type="http://schemas.openxmlformats.org/officeDocument/2006/relationships/image" Target="../media/image1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.emf"/><Relationship Id="rId4" Type="http://schemas.openxmlformats.org/officeDocument/2006/relationships/tags" Target="../tags/tag6.xml"/><Relationship Id="rId9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8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5C0688E-B0DE-44E5-9F71-E4C6DA585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072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5C0688E-B0DE-44E5-9F71-E4C6DA585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95278C5-B748-41CD-B946-482971245A3A}"/>
              </a:ext>
            </a:extLst>
          </p:cNvPr>
          <p:cNvSpPr/>
          <p:nvPr userDrawn="1"/>
        </p:nvSpPr>
        <p:spPr>
          <a:xfrm>
            <a:off x="9783600" y="631800"/>
            <a:ext cx="2048038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>
                <a:solidFill>
                  <a:schemeClr val="bg1"/>
                </a:solidFill>
              </a:rPr>
              <a:t>Alessandro Bottega</a:t>
            </a:r>
          </a:p>
          <a:p>
            <a:pPr algn="ctr"/>
            <a:r>
              <a:rPr lang="nb-NO" sz="1050">
                <a:solidFill>
                  <a:schemeClr val="bg1"/>
                </a:solidFill>
              </a:rPr>
              <a:t>www.presentationists.com</a:t>
            </a:r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9BCBF-16C9-494A-8874-761352EFFCE7}"/>
              </a:ext>
            </a:extLst>
          </p:cNvPr>
          <p:cNvSpPr/>
          <p:nvPr userDrawn="1"/>
        </p:nvSpPr>
        <p:spPr>
          <a:xfrm>
            <a:off x="-1" y="0"/>
            <a:ext cx="12893675" cy="108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4" name="Picture 163" descr="OM_CI_PPT_template update1.png">
            <a:extLst>
              <a:ext uri="{FF2B5EF4-FFF2-40B4-BE49-F238E27FC236}">
                <a16:creationId xmlns:a16="http://schemas.microsoft.com/office/drawing/2014/main" id="{1D24B969-2772-4B7F-8323-452595AB9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67648" cy="8655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8FD9B-BC75-4FF4-AE09-CFCE3DF5705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46877" y="139279"/>
            <a:ext cx="10583274" cy="481012"/>
          </a:xfrm>
          <a:prstGeom prst="rect">
            <a:avLst/>
          </a:prstGeom>
        </p:spPr>
        <p:txBody>
          <a:bodyPr vert="horz" lIns="0" tIns="2520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80E6D-506C-4AE2-9B22-7DFD35CB3FA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58774" y="1187450"/>
            <a:ext cx="11472863" cy="5202237"/>
          </a:xfrm>
          <a:prstGeom prst="rect">
            <a:avLst/>
          </a:prstGeom>
        </p:spPr>
        <p:txBody>
          <a:bodyPr vert="horz" wrap="square" lIns="0" tIns="14400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7BD2B2-0B33-4ADA-DF19-1946A2F43DC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40" y="0"/>
            <a:ext cx="410906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1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8" r:id="rId2"/>
    <p:sldLayoutId id="21474837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2"/>
        </a:buClr>
        <a:buFont typeface="Wingdings 3" panose="05040102010807070707" pitchFamily="18" charset="2"/>
        <a:buChar char="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30200" indent="-1222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71488" indent="-1127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entury Gothic" panose="020B0502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1350" indent="-1508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entury Gothic" panose="020B0502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8122" userDrawn="1">
          <p15:clr>
            <a:srgbClr val="F26B43"/>
          </p15:clr>
        </p15:guide>
        <p15:guide id="3" pos="239" userDrawn="1">
          <p15:clr>
            <a:srgbClr val="F26B43"/>
          </p15:clr>
        </p15:guide>
        <p15:guide id="4" pos="7882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748" userDrawn="1">
          <p15:clr>
            <a:srgbClr val="F26B43"/>
          </p15:clr>
        </p15:guide>
        <p15:guide id="8" orient="horz" pos="40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E470694A-73AB-9B39-8B4E-73F19EBF08F0}"/>
              </a:ext>
            </a:extLst>
          </p:cNvPr>
          <p:cNvSpPr/>
          <p:nvPr/>
        </p:nvSpPr>
        <p:spPr>
          <a:xfrm rot="5400000">
            <a:off x="3258360" y="-2868000"/>
            <a:ext cx="370800" cy="6887519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C493C05-1737-C365-1479-9761F444427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80" y="1588"/>
          <a:ext cx="167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93C05-1737-C365-1479-9761F4444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0" y="1588"/>
                        <a:ext cx="167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9CD9B-A949-8600-A7B7-BE7518586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241" y="1557338"/>
            <a:ext cx="12185193" cy="478790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  <a:p>
            <a:pPr lvl="0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32E7925-4612-5071-2CA9-DDB41B4E9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84263" y="436012"/>
            <a:ext cx="274586" cy="27792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76654-65F8-7C20-1361-E1CCB258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41" y="436673"/>
            <a:ext cx="6533279" cy="286386"/>
          </a:xfrm>
          <a:prstGeom prst="rect">
            <a:avLst/>
          </a:prstGeom>
        </p:spPr>
        <p:txBody>
          <a:bodyPr vert="horz" lIns="0" tIns="36000" rIns="36000" bIns="36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CC4991B-DFA5-2781-902B-FC461BA767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680" y="1588"/>
          <a:ext cx="167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1" imgH="351" progId="TCLayout.ActiveDocument.1">
                  <p:embed/>
                </p:oleObj>
              </mc:Choice>
              <mc:Fallback>
                <p:oleObj name="think-cell Slide" r:id="rId9" imgW="351" imgH="35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CC4991B-DFA5-2781-902B-FC461BA76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80" y="1588"/>
                        <a:ext cx="167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2C1C8DE-5BF9-AEC3-68D6-8698DCE03ECB}"/>
              </a:ext>
            </a:extLst>
          </p:cNvPr>
          <p:cNvSpPr/>
          <p:nvPr userDrawn="1"/>
        </p:nvSpPr>
        <p:spPr>
          <a:xfrm>
            <a:off x="10346666" y="631800"/>
            <a:ext cx="2165907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>
                <a:solidFill>
                  <a:schemeClr val="bg1"/>
                </a:solidFill>
                <a:latin typeface="Montserrat" panose="00000500000000000000" pitchFamily="2" charset="0"/>
              </a:rPr>
              <a:t>Alessandro Bottega</a:t>
            </a:r>
          </a:p>
          <a:p>
            <a:pPr algn="ctr"/>
            <a:r>
              <a:rPr lang="nb-NO" sz="1050">
                <a:solidFill>
                  <a:schemeClr val="bg1"/>
                </a:solidFill>
                <a:latin typeface="Montserrat" panose="00000500000000000000" pitchFamily="2" charset="0"/>
              </a:rPr>
              <a:t>www.presentationists.com</a:t>
            </a:r>
            <a:endParaRPr lang="en-GB" sz="10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BFF56D2-96E5-0423-16C3-4F5919BF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10" y="2"/>
            <a:ext cx="11192363" cy="515936"/>
          </a:xfrm>
          <a:prstGeom prst="rect">
            <a:avLst/>
          </a:prstGeom>
        </p:spPr>
        <p:txBody>
          <a:bodyPr vert="horz" lIns="0" tIns="2160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F8529C2-04D9-B34A-33EE-762660262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101" y="6650182"/>
            <a:ext cx="11310655" cy="207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b"/>
          <a:lstStyle>
            <a:lvl1pPr algn="l">
              <a:lnSpc>
                <a:spcPct val="95000"/>
              </a:lnSpc>
              <a:defRPr lang="en-GB" sz="800" dirty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Rectangle 1125">
            <a:extLst>
              <a:ext uri="{FF2B5EF4-FFF2-40B4-BE49-F238E27FC236}">
                <a16:creationId xmlns:a16="http://schemas.microsoft.com/office/drawing/2014/main" id="{459CDF83-2D7F-2968-BC67-166366D5D0A8}"/>
              </a:ext>
            </a:extLst>
          </p:cNvPr>
          <p:cNvSpPr/>
          <p:nvPr userDrawn="1"/>
        </p:nvSpPr>
        <p:spPr>
          <a:xfrm>
            <a:off x="12577652" y="6648526"/>
            <a:ext cx="310947" cy="209474"/>
          </a:xfrm>
          <a:custGeom>
            <a:avLst/>
            <a:gdLst>
              <a:gd name="connsiteX0" fmla="*/ 0 w 294025"/>
              <a:gd name="connsiteY0" fmla="*/ 0 h 209474"/>
              <a:gd name="connsiteX1" fmla="*/ 294025 w 294025"/>
              <a:gd name="connsiteY1" fmla="*/ 0 h 209474"/>
              <a:gd name="connsiteX2" fmla="*/ 294025 w 294025"/>
              <a:gd name="connsiteY2" fmla="*/ 209474 h 209474"/>
              <a:gd name="connsiteX3" fmla="*/ 0 w 294025"/>
              <a:gd name="connsiteY3" fmla="*/ 209474 h 209474"/>
              <a:gd name="connsiteX4" fmla="*/ 0 w 294025"/>
              <a:gd name="connsiteY4" fmla="*/ 0 h 209474"/>
              <a:gd name="connsiteX0" fmla="*/ 0 w 294025"/>
              <a:gd name="connsiteY0" fmla="*/ 209474 h 300914"/>
              <a:gd name="connsiteX1" fmla="*/ 0 w 294025"/>
              <a:gd name="connsiteY1" fmla="*/ 0 h 300914"/>
              <a:gd name="connsiteX2" fmla="*/ 294025 w 294025"/>
              <a:gd name="connsiteY2" fmla="*/ 0 h 300914"/>
              <a:gd name="connsiteX3" fmla="*/ 294025 w 294025"/>
              <a:gd name="connsiteY3" fmla="*/ 209474 h 300914"/>
              <a:gd name="connsiteX4" fmla="*/ 91440 w 294025"/>
              <a:gd name="connsiteY4" fmla="*/ 300914 h 300914"/>
              <a:gd name="connsiteX0" fmla="*/ 0 w 294025"/>
              <a:gd name="connsiteY0" fmla="*/ 209474 h 209474"/>
              <a:gd name="connsiteX1" fmla="*/ 0 w 294025"/>
              <a:gd name="connsiteY1" fmla="*/ 0 h 209474"/>
              <a:gd name="connsiteX2" fmla="*/ 294025 w 294025"/>
              <a:gd name="connsiteY2" fmla="*/ 0 h 209474"/>
              <a:gd name="connsiteX3" fmla="*/ 294025 w 294025"/>
              <a:gd name="connsiteY3" fmla="*/ 209474 h 20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25" h="209474">
                <a:moveTo>
                  <a:pt x="0" y="209474"/>
                </a:moveTo>
                <a:lnTo>
                  <a:pt x="0" y="0"/>
                </a:lnTo>
                <a:lnTo>
                  <a:pt x="294025" y="0"/>
                </a:lnTo>
                <a:lnTo>
                  <a:pt x="294025" y="20947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89E09B80-E9D8-4672-B60F-7816B8878DBD}" type="slidenum">
              <a:rPr lang="nb-NO" sz="900" smtClean="0">
                <a:solidFill>
                  <a:schemeClr val="tx1"/>
                </a:solidFill>
                <a:latin typeface="Montserrat" panose="00000500000000000000" pitchFamily="2" charset="0"/>
              </a:rPr>
              <a:t>‹#›</a:t>
            </a:fld>
            <a:endParaRPr lang="en-GB" sz="9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93AC8-2682-B0EB-1322-2E6289883F1D}"/>
              </a:ext>
            </a:extLst>
          </p:cNvPr>
          <p:cNvCxnSpPr/>
          <p:nvPr userDrawn="1"/>
        </p:nvCxnSpPr>
        <p:spPr>
          <a:xfrm>
            <a:off x="12512573" y="6688463"/>
            <a:ext cx="0" cy="129600"/>
          </a:xfrm>
          <a:prstGeom prst="line">
            <a:avLst/>
          </a:prstGeom>
          <a:noFill/>
          <a:ln w="3175" cap="flat">
            <a:solidFill>
              <a:srgbClr val="8EC85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bject 68">
            <a:extLst>
              <a:ext uri="{FF2B5EF4-FFF2-40B4-BE49-F238E27FC236}">
                <a16:creationId xmlns:a16="http://schemas.microsoft.com/office/drawing/2014/main" id="{DEE696EF-33BB-9FAD-9312-022F4EC8D216}"/>
              </a:ext>
            </a:extLst>
          </p:cNvPr>
          <p:cNvSpPr/>
          <p:nvPr userDrawn="1"/>
        </p:nvSpPr>
        <p:spPr>
          <a:xfrm>
            <a:off x="3736092" y="2146131"/>
            <a:ext cx="473684" cy="478609"/>
          </a:xfrm>
          <a:custGeom>
            <a:avLst/>
            <a:gdLst/>
            <a:ahLst/>
            <a:cxnLst/>
            <a:rect l="l" t="t" r="r" b="b"/>
            <a:pathLst>
              <a:path w="314959" h="336550">
                <a:moveTo>
                  <a:pt x="49669" y="252730"/>
                </a:moveTo>
                <a:lnTo>
                  <a:pt x="41308" y="254000"/>
                </a:lnTo>
                <a:lnTo>
                  <a:pt x="33594" y="255270"/>
                </a:lnTo>
                <a:lnTo>
                  <a:pt x="26609" y="257810"/>
                </a:lnTo>
                <a:lnTo>
                  <a:pt x="20434" y="261620"/>
                </a:lnTo>
                <a:lnTo>
                  <a:pt x="33867" y="271780"/>
                </a:lnTo>
                <a:lnTo>
                  <a:pt x="48077" y="283210"/>
                </a:lnTo>
                <a:lnTo>
                  <a:pt x="63052" y="293370"/>
                </a:lnTo>
                <a:lnTo>
                  <a:pt x="78778" y="302260"/>
                </a:lnTo>
                <a:lnTo>
                  <a:pt x="98139" y="313690"/>
                </a:lnTo>
                <a:lnTo>
                  <a:pt x="118016" y="322580"/>
                </a:lnTo>
                <a:lnTo>
                  <a:pt x="137962" y="330200"/>
                </a:lnTo>
                <a:lnTo>
                  <a:pt x="157530" y="336550"/>
                </a:lnTo>
                <a:lnTo>
                  <a:pt x="176988" y="330200"/>
                </a:lnTo>
                <a:lnTo>
                  <a:pt x="196951" y="322580"/>
                </a:lnTo>
                <a:lnTo>
                  <a:pt x="216895" y="313690"/>
                </a:lnTo>
                <a:lnTo>
                  <a:pt x="236296" y="302260"/>
                </a:lnTo>
                <a:lnTo>
                  <a:pt x="252020" y="293370"/>
                </a:lnTo>
                <a:lnTo>
                  <a:pt x="266992" y="283210"/>
                </a:lnTo>
                <a:lnTo>
                  <a:pt x="278044" y="274320"/>
                </a:lnTo>
                <a:lnTo>
                  <a:pt x="107949" y="274320"/>
                </a:lnTo>
                <a:lnTo>
                  <a:pt x="87388" y="269240"/>
                </a:lnTo>
                <a:lnTo>
                  <a:pt x="76431" y="266700"/>
                </a:lnTo>
                <a:lnTo>
                  <a:pt x="66447" y="261620"/>
                </a:lnTo>
                <a:lnTo>
                  <a:pt x="57504" y="257810"/>
                </a:lnTo>
                <a:lnTo>
                  <a:pt x="49669" y="252730"/>
                </a:lnTo>
                <a:close/>
              </a:path>
              <a:path w="314959" h="336550">
                <a:moveTo>
                  <a:pt x="157530" y="40640"/>
                </a:moveTo>
                <a:lnTo>
                  <a:pt x="147187" y="43180"/>
                </a:lnTo>
                <a:lnTo>
                  <a:pt x="138733" y="48260"/>
                </a:lnTo>
                <a:lnTo>
                  <a:pt x="133029" y="57150"/>
                </a:lnTo>
                <a:lnTo>
                  <a:pt x="130936" y="67310"/>
                </a:lnTo>
                <a:lnTo>
                  <a:pt x="131874" y="74930"/>
                </a:lnTo>
                <a:lnTo>
                  <a:pt x="134519" y="81280"/>
                </a:lnTo>
                <a:lnTo>
                  <a:pt x="138625" y="86360"/>
                </a:lnTo>
                <a:lnTo>
                  <a:pt x="143941" y="90170"/>
                </a:lnTo>
                <a:lnTo>
                  <a:pt x="136626" y="93980"/>
                </a:lnTo>
                <a:lnTo>
                  <a:pt x="135889" y="100330"/>
                </a:lnTo>
                <a:lnTo>
                  <a:pt x="139973" y="107950"/>
                </a:lnTo>
                <a:lnTo>
                  <a:pt x="147116" y="110490"/>
                </a:lnTo>
                <a:lnTo>
                  <a:pt x="147868" y="119380"/>
                </a:lnTo>
                <a:lnTo>
                  <a:pt x="148409" y="132080"/>
                </a:lnTo>
                <a:lnTo>
                  <a:pt x="148734" y="144780"/>
                </a:lnTo>
                <a:lnTo>
                  <a:pt x="148843" y="154940"/>
                </a:lnTo>
                <a:lnTo>
                  <a:pt x="147594" y="191770"/>
                </a:lnTo>
                <a:lnTo>
                  <a:pt x="143649" y="226060"/>
                </a:lnTo>
                <a:lnTo>
                  <a:pt x="136713" y="255270"/>
                </a:lnTo>
                <a:lnTo>
                  <a:pt x="126491" y="274320"/>
                </a:lnTo>
                <a:lnTo>
                  <a:pt x="188582" y="274320"/>
                </a:lnTo>
                <a:lnTo>
                  <a:pt x="178355" y="255270"/>
                </a:lnTo>
                <a:lnTo>
                  <a:pt x="171419" y="226060"/>
                </a:lnTo>
                <a:lnTo>
                  <a:pt x="167477" y="191770"/>
                </a:lnTo>
                <a:lnTo>
                  <a:pt x="166230" y="154940"/>
                </a:lnTo>
                <a:lnTo>
                  <a:pt x="166339" y="144780"/>
                </a:lnTo>
                <a:lnTo>
                  <a:pt x="166665" y="132080"/>
                </a:lnTo>
                <a:lnTo>
                  <a:pt x="167205" y="119380"/>
                </a:lnTo>
                <a:lnTo>
                  <a:pt x="167957" y="110490"/>
                </a:lnTo>
                <a:lnTo>
                  <a:pt x="175095" y="107950"/>
                </a:lnTo>
                <a:lnTo>
                  <a:pt x="179177" y="100330"/>
                </a:lnTo>
                <a:lnTo>
                  <a:pt x="178440" y="93980"/>
                </a:lnTo>
                <a:lnTo>
                  <a:pt x="171119" y="90170"/>
                </a:lnTo>
                <a:lnTo>
                  <a:pt x="176436" y="86360"/>
                </a:lnTo>
                <a:lnTo>
                  <a:pt x="180541" y="81280"/>
                </a:lnTo>
                <a:lnTo>
                  <a:pt x="181070" y="80010"/>
                </a:lnTo>
                <a:lnTo>
                  <a:pt x="150748" y="80010"/>
                </a:lnTo>
                <a:lnTo>
                  <a:pt x="145249" y="74930"/>
                </a:lnTo>
                <a:lnTo>
                  <a:pt x="145249" y="60960"/>
                </a:lnTo>
                <a:lnTo>
                  <a:pt x="150698" y="55880"/>
                </a:lnTo>
                <a:lnTo>
                  <a:pt x="181219" y="55880"/>
                </a:lnTo>
                <a:lnTo>
                  <a:pt x="176333" y="48260"/>
                </a:lnTo>
                <a:lnTo>
                  <a:pt x="167879" y="43180"/>
                </a:lnTo>
                <a:lnTo>
                  <a:pt x="157530" y="40640"/>
                </a:lnTo>
                <a:close/>
              </a:path>
              <a:path w="314959" h="336550">
                <a:moveTo>
                  <a:pt x="265404" y="252730"/>
                </a:moveTo>
                <a:lnTo>
                  <a:pt x="257569" y="257810"/>
                </a:lnTo>
                <a:lnTo>
                  <a:pt x="248624" y="261620"/>
                </a:lnTo>
                <a:lnTo>
                  <a:pt x="238636" y="266700"/>
                </a:lnTo>
                <a:lnTo>
                  <a:pt x="227672" y="269240"/>
                </a:lnTo>
                <a:lnTo>
                  <a:pt x="207113" y="274320"/>
                </a:lnTo>
                <a:lnTo>
                  <a:pt x="278044" y="274320"/>
                </a:lnTo>
                <a:lnTo>
                  <a:pt x="281201" y="271780"/>
                </a:lnTo>
                <a:lnTo>
                  <a:pt x="294639" y="261620"/>
                </a:lnTo>
                <a:lnTo>
                  <a:pt x="288464" y="257810"/>
                </a:lnTo>
                <a:lnTo>
                  <a:pt x="281479" y="255270"/>
                </a:lnTo>
                <a:lnTo>
                  <a:pt x="273765" y="254000"/>
                </a:lnTo>
                <a:lnTo>
                  <a:pt x="265404" y="252730"/>
                </a:lnTo>
                <a:close/>
              </a:path>
              <a:path w="314959" h="336550">
                <a:moveTo>
                  <a:pt x="72243" y="189230"/>
                </a:moveTo>
                <a:lnTo>
                  <a:pt x="45808" y="218440"/>
                </a:lnTo>
                <a:lnTo>
                  <a:pt x="49161" y="228600"/>
                </a:lnTo>
                <a:lnTo>
                  <a:pt x="56153" y="237490"/>
                </a:lnTo>
                <a:lnTo>
                  <a:pt x="65319" y="241300"/>
                </a:lnTo>
                <a:lnTo>
                  <a:pt x="75489" y="242570"/>
                </a:lnTo>
                <a:lnTo>
                  <a:pt x="85496" y="238760"/>
                </a:lnTo>
                <a:lnTo>
                  <a:pt x="91110" y="234950"/>
                </a:lnTo>
                <a:lnTo>
                  <a:pt x="95259" y="228600"/>
                </a:lnTo>
                <a:lnTo>
                  <a:pt x="95777" y="227330"/>
                </a:lnTo>
                <a:lnTo>
                  <a:pt x="67957" y="227330"/>
                </a:lnTo>
                <a:lnTo>
                  <a:pt x="63855" y="226060"/>
                </a:lnTo>
                <a:lnTo>
                  <a:pt x="58140" y="215900"/>
                </a:lnTo>
                <a:lnTo>
                  <a:pt x="60185" y="208280"/>
                </a:lnTo>
                <a:lnTo>
                  <a:pt x="71932" y="201930"/>
                </a:lnTo>
                <a:lnTo>
                  <a:pt x="115984" y="201930"/>
                </a:lnTo>
                <a:lnTo>
                  <a:pt x="119148" y="199390"/>
                </a:lnTo>
                <a:lnTo>
                  <a:pt x="125195" y="195580"/>
                </a:lnTo>
                <a:lnTo>
                  <a:pt x="129744" y="193040"/>
                </a:lnTo>
                <a:lnTo>
                  <a:pt x="85204" y="193040"/>
                </a:lnTo>
                <a:lnTo>
                  <a:pt x="78940" y="190500"/>
                </a:lnTo>
                <a:lnTo>
                  <a:pt x="72243" y="189230"/>
                </a:lnTo>
                <a:close/>
              </a:path>
              <a:path w="314959" h="336550">
                <a:moveTo>
                  <a:pt x="228841" y="215900"/>
                </a:moveTo>
                <a:lnTo>
                  <a:pt x="216280" y="215900"/>
                </a:lnTo>
                <a:lnTo>
                  <a:pt x="217222" y="222250"/>
                </a:lnTo>
                <a:lnTo>
                  <a:pt x="219814" y="228600"/>
                </a:lnTo>
                <a:lnTo>
                  <a:pt x="223964" y="234950"/>
                </a:lnTo>
                <a:lnTo>
                  <a:pt x="229577" y="238760"/>
                </a:lnTo>
                <a:lnTo>
                  <a:pt x="239584" y="242570"/>
                </a:lnTo>
                <a:lnTo>
                  <a:pt x="249755" y="241300"/>
                </a:lnTo>
                <a:lnTo>
                  <a:pt x="258920" y="237490"/>
                </a:lnTo>
                <a:lnTo>
                  <a:pt x="265912" y="228600"/>
                </a:lnTo>
                <a:lnTo>
                  <a:pt x="266332" y="227330"/>
                </a:lnTo>
                <a:lnTo>
                  <a:pt x="238683" y="227330"/>
                </a:lnTo>
                <a:lnTo>
                  <a:pt x="230860" y="223520"/>
                </a:lnTo>
                <a:lnTo>
                  <a:pt x="228841" y="215900"/>
                </a:lnTo>
                <a:close/>
              </a:path>
              <a:path w="314959" h="336550">
                <a:moveTo>
                  <a:pt x="143979" y="0"/>
                </a:moveTo>
                <a:lnTo>
                  <a:pt x="111264" y="12700"/>
                </a:lnTo>
                <a:lnTo>
                  <a:pt x="94934" y="20320"/>
                </a:lnTo>
                <a:lnTo>
                  <a:pt x="78739" y="29210"/>
                </a:lnTo>
                <a:lnTo>
                  <a:pt x="59777" y="41910"/>
                </a:lnTo>
                <a:lnTo>
                  <a:pt x="41909" y="53340"/>
                </a:lnTo>
                <a:lnTo>
                  <a:pt x="9613" y="81280"/>
                </a:lnTo>
                <a:lnTo>
                  <a:pt x="2468" y="121920"/>
                </a:lnTo>
                <a:lnTo>
                  <a:pt x="0" y="166370"/>
                </a:lnTo>
                <a:lnTo>
                  <a:pt x="461" y="184150"/>
                </a:lnTo>
                <a:lnTo>
                  <a:pt x="1812" y="203200"/>
                </a:lnTo>
                <a:lnTo>
                  <a:pt x="3979" y="220980"/>
                </a:lnTo>
                <a:lnTo>
                  <a:pt x="6883" y="237490"/>
                </a:lnTo>
                <a:lnTo>
                  <a:pt x="12442" y="233680"/>
                </a:lnTo>
                <a:lnTo>
                  <a:pt x="23589" y="223520"/>
                </a:lnTo>
                <a:lnTo>
                  <a:pt x="29019" y="217170"/>
                </a:lnTo>
                <a:lnTo>
                  <a:pt x="28564" y="208280"/>
                </a:lnTo>
                <a:lnTo>
                  <a:pt x="28664" y="203200"/>
                </a:lnTo>
                <a:lnTo>
                  <a:pt x="36036" y="165100"/>
                </a:lnTo>
                <a:lnTo>
                  <a:pt x="65239" y="138430"/>
                </a:lnTo>
                <a:lnTo>
                  <a:pt x="131031" y="138430"/>
                </a:lnTo>
                <a:lnTo>
                  <a:pt x="118504" y="129540"/>
                </a:lnTo>
                <a:lnTo>
                  <a:pt x="100085" y="113030"/>
                </a:lnTo>
                <a:lnTo>
                  <a:pt x="86519" y="99060"/>
                </a:lnTo>
                <a:lnTo>
                  <a:pt x="79603" y="85090"/>
                </a:lnTo>
                <a:lnTo>
                  <a:pt x="83907" y="77470"/>
                </a:lnTo>
                <a:lnTo>
                  <a:pt x="89309" y="69850"/>
                </a:lnTo>
                <a:lnTo>
                  <a:pt x="95716" y="62230"/>
                </a:lnTo>
                <a:lnTo>
                  <a:pt x="103035" y="53340"/>
                </a:lnTo>
                <a:lnTo>
                  <a:pt x="111488" y="45720"/>
                </a:lnTo>
                <a:lnTo>
                  <a:pt x="120024" y="39370"/>
                </a:lnTo>
                <a:lnTo>
                  <a:pt x="128527" y="34290"/>
                </a:lnTo>
                <a:lnTo>
                  <a:pt x="136880" y="29210"/>
                </a:lnTo>
                <a:lnTo>
                  <a:pt x="139811" y="21590"/>
                </a:lnTo>
                <a:lnTo>
                  <a:pt x="141973" y="13970"/>
                </a:lnTo>
                <a:lnTo>
                  <a:pt x="143363" y="6350"/>
                </a:lnTo>
                <a:lnTo>
                  <a:pt x="143979" y="0"/>
                </a:lnTo>
                <a:close/>
              </a:path>
              <a:path w="314959" h="336550">
                <a:moveTo>
                  <a:pt x="314009" y="138430"/>
                </a:moveTo>
                <a:lnTo>
                  <a:pt x="249829" y="138430"/>
                </a:lnTo>
                <a:lnTo>
                  <a:pt x="266496" y="139700"/>
                </a:lnTo>
                <a:lnTo>
                  <a:pt x="271142" y="147320"/>
                </a:lnTo>
                <a:lnTo>
                  <a:pt x="284686" y="186690"/>
                </a:lnTo>
                <a:lnTo>
                  <a:pt x="286514" y="208280"/>
                </a:lnTo>
                <a:lnTo>
                  <a:pt x="286054" y="217170"/>
                </a:lnTo>
                <a:lnTo>
                  <a:pt x="291485" y="223520"/>
                </a:lnTo>
                <a:lnTo>
                  <a:pt x="302631" y="233680"/>
                </a:lnTo>
                <a:lnTo>
                  <a:pt x="308190" y="237490"/>
                </a:lnTo>
                <a:lnTo>
                  <a:pt x="311095" y="220980"/>
                </a:lnTo>
                <a:lnTo>
                  <a:pt x="313261" y="203200"/>
                </a:lnTo>
                <a:lnTo>
                  <a:pt x="314613" y="184150"/>
                </a:lnTo>
                <a:lnTo>
                  <a:pt x="314942" y="171450"/>
                </a:lnTo>
                <a:lnTo>
                  <a:pt x="314863" y="158750"/>
                </a:lnTo>
                <a:lnTo>
                  <a:pt x="314441" y="143510"/>
                </a:lnTo>
                <a:lnTo>
                  <a:pt x="314009" y="138430"/>
                </a:lnTo>
                <a:close/>
              </a:path>
              <a:path w="314959" h="336550">
                <a:moveTo>
                  <a:pt x="115984" y="201930"/>
                </a:moveTo>
                <a:lnTo>
                  <a:pt x="71932" y="201930"/>
                </a:lnTo>
                <a:lnTo>
                  <a:pt x="79451" y="203200"/>
                </a:lnTo>
                <a:lnTo>
                  <a:pt x="86232" y="215900"/>
                </a:lnTo>
                <a:lnTo>
                  <a:pt x="84213" y="223520"/>
                </a:lnTo>
                <a:lnTo>
                  <a:pt x="78346" y="226060"/>
                </a:lnTo>
                <a:lnTo>
                  <a:pt x="76390" y="227330"/>
                </a:lnTo>
                <a:lnTo>
                  <a:pt x="95777" y="227330"/>
                </a:lnTo>
                <a:lnTo>
                  <a:pt x="97851" y="222250"/>
                </a:lnTo>
                <a:lnTo>
                  <a:pt x="98793" y="215900"/>
                </a:lnTo>
                <a:lnTo>
                  <a:pt x="112584" y="215900"/>
                </a:lnTo>
                <a:lnTo>
                  <a:pt x="115502" y="210820"/>
                </a:lnTo>
                <a:lnTo>
                  <a:pt x="114401" y="203200"/>
                </a:lnTo>
                <a:lnTo>
                  <a:pt x="115984" y="201930"/>
                </a:lnTo>
                <a:close/>
              </a:path>
              <a:path w="314959" h="336550">
                <a:moveTo>
                  <a:pt x="265364" y="201930"/>
                </a:moveTo>
                <a:lnTo>
                  <a:pt x="243141" y="201930"/>
                </a:lnTo>
                <a:lnTo>
                  <a:pt x="249008" y="204470"/>
                </a:lnTo>
                <a:lnTo>
                  <a:pt x="254888" y="208280"/>
                </a:lnTo>
                <a:lnTo>
                  <a:pt x="256933" y="215900"/>
                </a:lnTo>
                <a:lnTo>
                  <a:pt x="251218" y="226060"/>
                </a:lnTo>
                <a:lnTo>
                  <a:pt x="247116" y="227330"/>
                </a:lnTo>
                <a:lnTo>
                  <a:pt x="266332" y="227330"/>
                </a:lnTo>
                <a:lnTo>
                  <a:pt x="269269" y="218440"/>
                </a:lnTo>
                <a:lnTo>
                  <a:pt x="268557" y="208280"/>
                </a:lnTo>
                <a:lnTo>
                  <a:pt x="265364" y="201930"/>
                </a:lnTo>
                <a:close/>
              </a:path>
              <a:path w="314959" h="336550">
                <a:moveTo>
                  <a:pt x="112584" y="215900"/>
                </a:moveTo>
                <a:lnTo>
                  <a:pt x="98793" y="215900"/>
                </a:lnTo>
                <a:lnTo>
                  <a:pt x="105579" y="220980"/>
                </a:lnTo>
                <a:lnTo>
                  <a:pt x="111855" y="217170"/>
                </a:lnTo>
                <a:lnTo>
                  <a:pt x="112584" y="215900"/>
                </a:lnTo>
                <a:close/>
              </a:path>
              <a:path w="314959" h="336550">
                <a:moveTo>
                  <a:pt x="175094" y="166370"/>
                </a:moveTo>
                <a:lnTo>
                  <a:pt x="189879" y="195580"/>
                </a:lnTo>
                <a:lnTo>
                  <a:pt x="195925" y="199390"/>
                </a:lnTo>
                <a:lnTo>
                  <a:pt x="200672" y="203200"/>
                </a:lnTo>
                <a:lnTo>
                  <a:pt x="199575" y="210820"/>
                </a:lnTo>
                <a:lnTo>
                  <a:pt x="203219" y="217170"/>
                </a:lnTo>
                <a:lnTo>
                  <a:pt x="209491" y="220980"/>
                </a:lnTo>
                <a:lnTo>
                  <a:pt x="216280" y="215900"/>
                </a:lnTo>
                <a:lnTo>
                  <a:pt x="228841" y="215900"/>
                </a:lnTo>
                <a:lnTo>
                  <a:pt x="235623" y="203200"/>
                </a:lnTo>
                <a:lnTo>
                  <a:pt x="243141" y="201930"/>
                </a:lnTo>
                <a:lnTo>
                  <a:pt x="265364" y="201930"/>
                </a:lnTo>
                <a:lnTo>
                  <a:pt x="264087" y="199390"/>
                </a:lnTo>
                <a:lnTo>
                  <a:pt x="256171" y="193040"/>
                </a:lnTo>
                <a:lnTo>
                  <a:pt x="229857" y="193040"/>
                </a:lnTo>
                <a:lnTo>
                  <a:pt x="230319" y="185420"/>
                </a:lnTo>
                <a:lnTo>
                  <a:pt x="211099" y="185420"/>
                </a:lnTo>
                <a:lnTo>
                  <a:pt x="203618" y="181610"/>
                </a:lnTo>
                <a:lnTo>
                  <a:pt x="194254" y="176530"/>
                </a:lnTo>
                <a:lnTo>
                  <a:pt x="184312" y="171450"/>
                </a:lnTo>
                <a:lnTo>
                  <a:pt x="175094" y="166370"/>
                </a:lnTo>
                <a:close/>
              </a:path>
              <a:path w="314959" h="336550">
                <a:moveTo>
                  <a:pt x="97929" y="180340"/>
                </a:moveTo>
                <a:lnTo>
                  <a:pt x="90203" y="180340"/>
                </a:lnTo>
                <a:lnTo>
                  <a:pt x="84670" y="184150"/>
                </a:lnTo>
                <a:lnTo>
                  <a:pt x="85204" y="193040"/>
                </a:lnTo>
                <a:lnTo>
                  <a:pt x="129744" y="193040"/>
                </a:lnTo>
                <a:lnTo>
                  <a:pt x="132019" y="191770"/>
                </a:lnTo>
                <a:lnTo>
                  <a:pt x="139103" y="186690"/>
                </a:lnTo>
                <a:lnTo>
                  <a:pt x="139189" y="185420"/>
                </a:lnTo>
                <a:lnTo>
                  <a:pt x="103974" y="185420"/>
                </a:lnTo>
                <a:lnTo>
                  <a:pt x="97929" y="180340"/>
                </a:lnTo>
                <a:close/>
              </a:path>
              <a:path w="314959" h="336550">
                <a:moveTo>
                  <a:pt x="242828" y="189230"/>
                </a:moveTo>
                <a:lnTo>
                  <a:pt x="236128" y="190500"/>
                </a:lnTo>
                <a:lnTo>
                  <a:pt x="229857" y="193040"/>
                </a:lnTo>
                <a:lnTo>
                  <a:pt x="256171" y="193040"/>
                </a:lnTo>
                <a:lnTo>
                  <a:pt x="249622" y="190500"/>
                </a:lnTo>
                <a:lnTo>
                  <a:pt x="242828" y="189230"/>
                </a:lnTo>
                <a:close/>
              </a:path>
              <a:path w="314959" h="336550">
                <a:moveTo>
                  <a:pt x="139979" y="166370"/>
                </a:moveTo>
                <a:lnTo>
                  <a:pt x="130765" y="171450"/>
                </a:lnTo>
                <a:lnTo>
                  <a:pt x="120819" y="176530"/>
                </a:lnTo>
                <a:lnTo>
                  <a:pt x="111452" y="181610"/>
                </a:lnTo>
                <a:lnTo>
                  <a:pt x="103974" y="185420"/>
                </a:lnTo>
                <a:lnTo>
                  <a:pt x="139189" y="185420"/>
                </a:lnTo>
                <a:lnTo>
                  <a:pt x="139534" y="180340"/>
                </a:lnTo>
                <a:lnTo>
                  <a:pt x="139826" y="173990"/>
                </a:lnTo>
                <a:lnTo>
                  <a:pt x="139979" y="166370"/>
                </a:lnTo>
                <a:close/>
              </a:path>
              <a:path w="314959" h="336550">
                <a:moveTo>
                  <a:pt x="224864" y="180340"/>
                </a:moveTo>
                <a:lnTo>
                  <a:pt x="217139" y="180340"/>
                </a:lnTo>
                <a:lnTo>
                  <a:pt x="211099" y="185420"/>
                </a:lnTo>
                <a:lnTo>
                  <a:pt x="230319" y="185420"/>
                </a:lnTo>
                <a:lnTo>
                  <a:pt x="230396" y="184150"/>
                </a:lnTo>
                <a:lnTo>
                  <a:pt x="224864" y="180340"/>
                </a:lnTo>
                <a:close/>
              </a:path>
              <a:path w="314959" h="336550">
                <a:moveTo>
                  <a:pt x="131031" y="138430"/>
                </a:moveTo>
                <a:lnTo>
                  <a:pt x="65239" y="138430"/>
                </a:lnTo>
                <a:lnTo>
                  <a:pt x="87531" y="144780"/>
                </a:lnTo>
                <a:lnTo>
                  <a:pt x="113190" y="153670"/>
                </a:lnTo>
                <a:lnTo>
                  <a:pt x="139966" y="166370"/>
                </a:lnTo>
                <a:lnTo>
                  <a:pt x="139979" y="144780"/>
                </a:lnTo>
                <a:lnTo>
                  <a:pt x="131031" y="138430"/>
                </a:lnTo>
                <a:close/>
              </a:path>
              <a:path w="314959" h="336550">
                <a:moveTo>
                  <a:pt x="171094" y="0"/>
                </a:moveTo>
                <a:lnTo>
                  <a:pt x="195049" y="39370"/>
                </a:lnTo>
                <a:lnTo>
                  <a:pt x="203586" y="45720"/>
                </a:lnTo>
                <a:lnTo>
                  <a:pt x="212039" y="53340"/>
                </a:lnTo>
                <a:lnTo>
                  <a:pt x="219352" y="62230"/>
                </a:lnTo>
                <a:lnTo>
                  <a:pt x="225759" y="69850"/>
                </a:lnTo>
                <a:lnTo>
                  <a:pt x="231164" y="77470"/>
                </a:lnTo>
                <a:lnTo>
                  <a:pt x="235470" y="85090"/>
                </a:lnTo>
                <a:lnTo>
                  <a:pt x="228554" y="99060"/>
                </a:lnTo>
                <a:lnTo>
                  <a:pt x="214987" y="113030"/>
                </a:lnTo>
                <a:lnTo>
                  <a:pt x="196564" y="129540"/>
                </a:lnTo>
                <a:lnTo>
                  <a:pt x="175082" y="144780"/>
                </a:lnTo>
                <a:lnTo>
                  <a:pt x="175094" y="166370"/>
                </a:lnTo>
                <a:lnTo>
                  <a:pt x="201878" y="153670"/>
                </a:lnTo>
                <a:lnTo>
                  <a:pt x="227539" y="144780"/>
                </a:lnTo>
                <a:lnTo>
                  <a:pt x="249829" y="138430"/>
                </a:lnTo>
                <a:lnTo>
                  <a:pt x="314009" y="138430"/>
                </a:lnTo>
                <a:lnTo>
                  <a:pt x="312605" y="121920"/>
                </a:lnTo>
                <a:lnTo>
                  <a:pt x="305460" y="81280"/>
                </a:lnTo>
                <a:lnTo>
                  <a:pt x="273159" y="53340"/>
                </a:lnTo>
                <a:lnTo>
                  <a:pt x="255291" y="41910"/>
                </a:lnTo>
                <a:lnTo>
                  <a:pt x="236334" y="29210"/>
                </a:lnTo>
                <a:lnTo>
                  <a:pt x="220134" y="20320"/>
                </a:lnTo>
                <a:lnTo>
                  <a:pt x="203804" y="12700"/>
                </a:lnTo>
                <a:lnTo>
                  <a:pt x="171094" y="0"/>
                </a:lnTo>
                <a:close/>
              </a:path>
              <a:path w="314959" h="336550">
                <a:moveTo>
                  <a:pt x="181219" y="55880"/>
                </a:moveTo>
                <a:lnTo>
                  <a:pt x="164376" y="55880"/>
                </a:lnTo>
                <a:lnTo>
                  <a:pt x="169824" y="60960"/>
                </a:lnTo>
                <a:lnTo>
                  <a:pt x="169824" y="74930"/>
                </a:lnTo>
                <a:lnTo>
                  <a:pt x="164325" y="80010"/>
                </a:lnTo>
                <a:lnTo>
                  <a:pt x="181070" y="80010"/>
                </a:lnTo>
                <a:lnTo>
                  <a:pt x="183187" y="74930"/>
                </a:lnTo>
                <a:lnTo>
                  <a:pt x="184124" y="67310"/>
                </a:lnTo>
                <a:lnTo>
                  <a:pt x="182033" y="57150"/>
                </a:lnTo>
                <a:lnTo>
                  <a:pt x="181219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Montserrat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53CFF0-A407-2CB2-DF68-3823325434A6}"/>
              </a:ext>
            </a:extLst>
          </p:cNvPr>
          <p:cNvSpPr/>
          <p:nvPr userDrawn="1"/>
        </p:nvSpPr>
        <p:spPr>
          <a:xfrm>
            <a:off x="-49978" y="1139401"/>
            <a:ext cx="48350" cy="38879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b="1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2D66D-DEE7-DC27-3E24-A127385CDA6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15700" y="63500"/>
            <a:ext cx="1571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OMLAK Controlled Disclosure </a:t>
            </a:r>
          </a:p>
        </p:txBody>
      </p:sp>
    </p:spTree>
    <p:extLst>
      <p:ext uri="{BB962C8B-B14F-4D97-AF65-F5344CB8AC3E}">
        <p14:creationId xmlns:p14="http://schemas.microsoft.com/office/powerpoint/2010/main" val="1888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bg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1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2925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ZA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 userDrawn="1">
          <p15:clr>
            <a:srgbClr val="F26B43"/>
          </p15:clr>
        </p15:guide>
        <p15:guide id="2" pos="4295" userDrawn="1">
          <p15:clr>
            <a:srgbClr val="F26B43"/>
          </p15:clr>
        </p15:guide>
        <p15:guide id="3" pos="4447" userDrawn="1">
          <p15:clr>
            <a:srgbClr val="F26B43"/>
          </p15:clr>
        </p15:guide>
        <p15:guide id="4" pos="4117" userDrawn="1">
          <p15:clr>
            <a:srgbClr val="F26B43"/>
          </p15:clr>
        </p15:guide>
        <p15:guide id="5" pos="8354" userDrawn="1">
          <p15:clr>
            <a:srgbClr val="F26B43"/>
          </p15:clr>
        </p15:guide>
        <p15:guide id="6" pos="236" userDrawn="1">
          <p15:clr>
            <a:srgbClr val="F26B43"/>
          </p15:clr>
        </p15:guide>
        <p15:guide id="7" orient="horz" pos="2500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E470694A-73AB-9B39-8B4E-73F19EBF08F0}"/>
              </a:ext>
            </a:extLst>
          </p:cNvPr>
          <p:cNvSpPr/>
          <p:nvPr/>
        </p:nvSpPr>
        <p:spPr>
          <a:xfrm rot="5400000">
            <a:off x="3258360" y="-2868000"/>
            <a:ext cx="370800" cy="6887519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C493C05-1737-C365-1479-9761F444427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80" y="1588"/>
          <a:ext cx="167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93C05-1737-C365-1479-9761F4444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0" y="1588"/>
                        <a:ext cx="167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9CD9B-A949-8600-A7B7-BE7518586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241" y="1557338"/>
            <a:ext cx="12185193" cy="478790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  <a:p>
            <a:pPr lvl="0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32E7925-4612-5071-2CA9-DDB41B4E9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84263" y="436012"/>
            <a:ext cx="274586" cy="27792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76654-65F8-7C20-1361-E1CCB258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41" y="436673"/>
            <a:ext cx="6533279" cy="286386"/>
          </a:xfrm>
          <a:prstGeom prst="rect">
            <a:avLst/>
          </a:prstGeom>
        </p:spPr>
        <p:txBody>
          <a:bodyPr vert="horz" lIns="0" tIns="36000" rIns="36000" bIns="36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CC4991B-DFA5-2781-902B-FC461BA767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680" y="1588"/>
          <a:ext cx="167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1" imgH="351" progId="TCLayout.ActiveDocument.1">
                  <p:embed/>
                </p:oleObj>
              </mc:Choice>
              <mc:Fallback>
                <p:oleObj name="think-cell Slide" r:id="rId9" imgW="351" imgH="35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CC4991B-DFA5-2781-902B-FC461BA76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80" y="1588"/>
                        <a:ext cx="167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2C1C8DE-5BF9-AEC3-68D6-8698DCE03ECB}"/>
              </a:ext>
            </a:extLst>
          </p:cNvPr>
          <p:cNvSpPr/>
          <p:nvPr userDrawn="1"/>
        </p:nvSpPr>
        <p:spPr>
          <a:xfrm>
            <a:off x="10346666" y="631800"/>
            <a:ext cx="2165907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>
                <a:solidFill>
                  <a:schemeClr val="bg1"/>
                </a:solidFill>
                <a:latin typeface="Montserrat" panose="00000500000000000000" pitchFamily="2" charset="0"/>
              </a:rPr>
              <a:t>Alessandro Bottega</a:t>
            </a:r>
          </a:p>
          <a:p>
            <a:pPr algn="ctr"/>
            <a:r>
              <a:rPr lang="nb-NO" sz="1050">
                <a:solidFill>
                  <a:schemeClr val="bg1"/>
                </a:solidFill>
                <a:latin typeface="Montserrat" panose="00000500000000000000" pitchFamily="2" charset="0"/>
              </a:rPr>
              <a:t>www.presentationists.com</a:t>
            </a:r>
            <a:endParaRPr lang="en-GB" sz="10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BFF56D2-96E5-0423-16C3-4F5919BF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10" y="2"/>
            <a:ext cx="11192363" cy="515936"/>
          </a:xfrm>
          <a:prstGeom prst="rect">
            <a:avLst/>
          </a:prstGeom>
        </p:spPr>
        <p:txBody>
          <a:bodyPr vert="horz" lIns="0" tIns="2160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F8529C2-04D9-B34A-33EE-762660262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101" y="6650182"/>
            <a:ext cx="11310655" cy="207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b"/>
          <a:lstStyle>
            <a:lvl1pPr algn="l">
              <a:lnSpc>
                <a:spcPct val="95000"/>
              </a:lnSpc>
              <a:defRPr lang="en-GB" sz="800" dirty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Rectangle 1125">
            <a:extLst>
              <a:ext uri="{FF2B5EF4-FFF2-40B4-BE49-F238E27FC236}">
                <a16:creationId xmlns:a16="http://schemas.microsoft.com/office/drawing/2014/main" id="{459CDF83-2D7F-2968-BC67-166366D5D0A8}"/>
              </a:ext>
            </a:extLst>
          </p:cNvPr>
          <p:cNvSpPr/>
          <p:nvPr userDrawn="1"/>
        </p:nvSpPr>
        <p:spPr>
          <a:xfrm>
            <a:off x="12577652" y="6648526"/>
            <a:ext cx="310947" cy="209474"/>
          </a:xfrm>
          <a:custGeom>
            <a:avLst/>
            <a:gdLst>
              <a:gd name="connsiteX0" fmla="*/ 0 w 294025"/>
              <a:gd name="connsiteY0" fmla="*/ 0 h 209474"/>
              <a:gd name="connsiteX1" fmla="*/ 294025 w 294025"/>
              <a:gd name="connsiteY1" fmla="*/ 0 h 209474"/>
              <a:gd name="connsiteX2" fmla="*/ 294025 w 294025"/>
              <a:gd name="connsiteY2" fmla="*/ 209474 h 209474"/>
              <a:gd name="connsiteX3" fmla="*/ 0 w 294025"/>
              <a:gd name="connsiteY3" fmla="*/ 209474 h 209474"/>
              <a:gd name="connsiteX4" fmla="*/ 0 w 294025"/>
              <a:gd name="connsiteY4" fmla="*/ 0 h 209474"/>
              <a:gd name="connsiteX0" fmla="*/ 0 w 294025"/>
              <a:gd name="connsiteY0" fmla="*/ 209474 h 300914"/>
              <a:gd name="connsiteX1" fmla="*/ 0 w 294025"/>
              <a:gd name="connsiteY1" fmla="*/ 0 h 300914"/>
              <a:gd name="connsiteX2" fmla="*/ 294025 w 294025"/>
              <a:gd name="connsiteY2" fmla="*/ 0 h 300914"/>
              <a:gd name="connsiteX3" fmla="*/ 294025 w 294025"/>
              <a:gd name="connsiteY3" fmla="*/ 209474 h 300914"/>
              <a:gd name="connsiteX4" fmla="*/ 91440 w 294025"/>
              <a:gd name="connsiteY4" fmla="*/ 300914 h 300914"/>
              <a:gd name="connsiteX0" fmla="*/ 0 w 294025"/>
              <a:gd name="connsiteY0" fmla="*/ 209474 h 209474"/>
              <a:gd name="connsiteX1" fmla="*/ 0 w 294025"/>
              <a:gd name="connsiteY1" fmla="*/ 0 h 209474"/>
              <a:gd name="connsiteX2" fmla="*/ 294025 w 294025"/>
              <a:gd name="connsiteY2" fmla="*/ 0 h 209474"/>
              <a:gd name="connsiteX3" fmla="*/ 294025 w 294025"/>
              <a:gd name="connsiteY3" fmla="*/ 209474 h 20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25" h="209474">
                <a:moveTo>
                  <a:pt x="0" y="209474"/>
                </a:moveTo>
                <a:lnTo>
                  <a:pt x="0" y="0"/>
                </a:lnTo>
                <a:lnTo>
                  <a:pt x="294025" y="0"/>
                </a:lnTo>
                <a:lnTo>
                  <a:pt x="294025" y="20947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89E09B80-E9D8-4672-B60F-7816B8878DBD}" type="slidenum">
              <a:rPr lang="nb-NO" sz="900" smtClean="0">
                <a:solidFill>
                  <a:schemeClr val="tx1"/>
                </a:solidFill>
                <a:latin typeface="Montserrat" panose="00000500000000000000" pitchFamily="2" charset="0"/>
              </a:rPr>
              <a:t>‹#›</a:t>
            </a:fld>
            <a:endParaRPr lang="en-GB" sz="9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93AC8-2682-B0EB-1322-2E6289883F1D}"/>
              </a:ext>
            </a:extLst>
          </p:cNvPr>
          <p:cNvCxnSpPr/>
          <p:nvPr userDrawn="1"/>
        </p:nvCxnSpPr>
        <p:spPr>
          <a:xfrm>
            <a:off x="12512573" y="6688463"/>
            <a:ext cx="0" cy="129600"/>
          </a:xfrm>
          <a:prstGeom prst="line">
            <a:avLst/>
          </a:prstGeom>
          <a:noFill/>
          <a:ln w="3175" cap="flat">
            <a:solidFill>
              <a:srgbClr val="8EC85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bject 68">
            <a:extLst>
              <a:ext uri="{FF2B5EF4-FFF2-40B4-BE49-F238E27FC236}">
                <a16:creationId xmlns:a16="http://schemas.microsoft.com/office/drawing/2014/main" id="{DEE696EF-33BB-9FAD-9312-022F4EC8D216}"/>
              </a:ext>
            </a:extLst>
          </p:cNvPr>
          <p:cNvSpPr/>
          <p:nvPr userDrawn="1"/>
        </p:nvSpPr>
        <p:spPr>
          <a:xfrm>
            <a:off x="3736092" y="2146131"/>
            <a:ext cx="473684" cy="478609"/>
          </a:xfrm>
          <a:custGeom>
            <a:avLst/>
            <a:gdLst/>
            <a:ahLst/>
            <a:cxnLst/>
            <a:rect l="l" t="t" r="r" b="b"/>
            <a:pathLst>
              <a:path w="314959" h="336550">
                <a:moveTo>
                  <a:pt x="49669" y="252730"/>
                </a:moveTo>
                <a:lnTo>
                  <a:pt x="41308" y="254000"/>
                </a:lnTo>
                <a:lnTo>
                  <a:pt x="33594" y="255270"/>
                </a:lnTo>
                <a:lnTo>
                  <a:pt x="26609" y="257810"/>
                </a:lnTo>
                <a:lnTo>
                  <a:pt x="20434" y="261620"/>
                </a:lnTo>
                <a:lnTo>
                  <a:pt x="33867" y="271780"/>
                </a:lnTo>
                <a:lnTo>
                  <a:pt x="48077" y="283210"/>
                </a:lnTo>
                <a:lnTo>
                  <a:pt x="63052" y="293370"/>
                </a:lnTo>
                <a:lnTo>
                  <a:pt x="78778" y="302260"/>
                </a:lnTo>
                <a:lnTo>
                  <a:pt x="98139" y="313690"/>
                </a:lnTo>
                <a:lnTo>
                  <a:pt x="118016" y="322580"/>
                </a:lnTo>
                <a:lnTo>
                  <a:pt x="137962" y="330200"/>
                </a:lnTo>
                <a:lnTo>
                  <a:pt x="157530" y="336550"/>
                </a:lnTo>
                <a:lnTo>
                  <a:pt x="176988" y="330200"/>
                </a:lnTo>
                <a:lnTo>
                  <a:pt x="196951" y="322580"/>
                </a:lnTo>
                <a:lnTo>
                  <a:pt x="216895" y="313690"/>
                </a:lnTo>
                <a:lnTo>
                  <a:pt x="236296" y="302260"/>
                </a:lnTo>
                <a:lnTo>
                  <a:pt x="252020" y="293370"/>
                </a:lnTo>
                <a:lnTo>
                  <a:pt x="266992" y="283210"/>
                </a:lnTo>
                <a:lnTo>
                  <a:pt x="278044" y="274320"/>
                </a:lnTo>
                <a:lnTo>
                  <a:pt x="107949" y="274320"/>
                </a:lnTo>
                <a:lnTo>
                  <a:pt x="87388" y="269240"/>
                </a:lnTo>
                <a:lnTo>
                  <a:pt x="76431" y="266700"/>
                </a:lnTo>
                <a:lnTo>
                  <a:pt x="66447" y="261620"/>
                </a:lnTo>
                <a:lnTo>
                  <a:pt x="57504" y="257810"/>
                </a:lnTo>
                <a:lnTo>
                  <a:pt x="49669" y="252730"/>
                </a:lnTo>
                <a:close/>
              </a:path>
              <a:path w="314959" h="336550">
                <a:moveTo>
                  <a:pt x="157530" y="40640"/>
                </a:moveTo>
                <a:lnTo>
                  <a:pt x="147187" y="43180"/>
                </a:lnTo>
                <a:lnTo>
                  <a:pt x="138733" y="48260"/>
                </a:lnTo>
                <a:lnTo>
                  <a:pt x="133029" y="57150"/>
                </a:lnTo>
                <a:lnTo>
                  <a:pt x="130936" y="67310"/>
                </a:lnTo>
                <a:lnTo>
                  <a:pt x="131874" y="74930"/>
                </a:lnTo>
                <a:lnTo>
                  <a:pt x="134519" y="81280"/>
                </a:lnTo>
                <a:lnTo>
                  <a:pt x="138625" y="86360"/>
                </a:lnTo>
                <a:lnTo>
                  <a:pt x="143941" y="90170"/>
                </a:lnTo>
                <a:lnTo>
                  <a:pt x="136626" y="93980"/>
                </a:lnTo>
                <a:lnTo>
                  <a:pt x="135889" y="100330"/>
                </a:lnTo>
                <a:lnTo>
                  <a:pt x="139973" y="107950"/>
                </a:lnTo>
                <a:lnTo>
                  <a:pt x="147116" y="110490"/>
                </a:lnTo>
                <a:lnTo>
                  <a:pt x="147868" y="119380"/>
                </a:lnTo>
                <a:lnTo>
                  <a:pt x="148409" y="132080"/>
                </a:lnTo>
                <a:lnTo>
                  <a:pt x="148734" y="144780"/>
                </a:lnTo>
                <a:lnTo>
                  <a:pt x="148843" y="154940"/>
                </a:lnTo>
                <a:lnTo>
                  <a:pt x="147594" y="191770"/>
                </a:lnTo>
                <a:lnTo>
                  <a:pt x="143649" y="226060"/>
                </a:lnTo>
                <a:lnTo>
                  <a:pt x="136713" y="255270"/>
                </a:lnTo>
                <a:lnTo>
                  <a:pt x="126491" y="274320"/>
                </a:lnTo>
                <a:lnTo>
                  <a:pt x="188582" y="274320"/>
                </a:lnTo>
                <a:lnTo>
                  <a:pt x="178355" y="255270"/>
                </a:lnTo>
                <a:lnTo>
                  <a:pt x="171419" y="226060"/>
                </a:lnTo>
                <a:lnTo>
                  <a:pt x="167477" y="191770"/>
                </a:lnTo>
                <a:lnTo>
                  <a:pt x="166230" y="154940"/>
                </a:lnTo>
                <a:lnTo>
                  <a:pt x="166339" y="144780"/>
                </a:lnTo>
                <a:lnTo>
                  <a:pt x="166665" y="132080"/>
                </a:lnTo>
                <a:lnTo>
                  <a:pt x="167205" y="119380"/>
                </a:lnTo>
                <a:lnTo>
                  <a:pt x="167957" y="110490"/>
                </a:lnTo>
                <a:lnTo>
                  <a:pt x="175095" y="107950"/>
                </a:lnTo>
                <a:lnTo>
                  <a:pt x="179177" y="100330"/>
                </a:lnTo>
                <a:lnTo>
                  <a:pt x="178440" y="93980"/>
                </a:lnTo>
                <a:lnTo>
                  <a:pt x="171119" y="90170"/>
                </a:lnTo>
                <a:lnTo>
                  <a:pt x="176436" y="86360"/>
                </a:lnTo>
                <a:lnTo>
                  <a:pt x="180541" y="81280"/>
                </a:lnTo>
                <a:lnTo>
                  <a:pt x="181070" y="80010"/>
                </a:lnTo>
                <a:lnTo>
                  <a:pt x="150748" y="80010"/>
                </a:lnTo>
                <a:lnTo>
                  <a:pt x="145249" y="74930"/>
                </a:lnTo>
                <a:lnTo>
                  <a:pt x="145249" y="60960"/>
                </a:lnTo>
                <a:lnTo>
                  <a:pt x="150698" y="55880"/>
                </a:lnTo>
                <a:lnTo>
                  <a:pt x="181219" y="55880"/>
                </a:lnTo>
                <a:lnTo>
                  <a:pt x="176333" y="48260"/>
                </a:lnTo>
                <a:lnTo>
                  <a:pt x="167879" y="43180"/>
                </a:lnTo>
                <a:lnTo>
                  <a:pt x="157530" y="40640"/>
                </a:lnTo>
                <a:close/>
              </a:path>
              <a:path w="314959" h="336550">
                <a:moveTo>
                  <a:pt x="265404" y="252730"/>
                </a:moveTo>
                <a:lnTo>
                  <a:pt x="257569" y="257810"/>
                </a:lnTo>
                <a:lnTo>
                  <a:pt x="248624" y="261620"/>
                </a:lnTo>
                <a:lnTo>
                  <a:pt x="238636" y="266700"/>
                </a:lnTo>
                <a:lnTo>
                  <a:pt x="227672" y="269240"/>
                </a:lnTo>
                <a:lnTo>
                  <a:pt x="207113" y="274320"/>
                </a:lnTo>
                <a:lnTo>
                  <a:pt x="278044" y="274320"/>
                </a:lnTo>
                <a:lnTo>
                  <a:pt x="281201" y="271780"/>
                </a:lnTo>
                <a:lnTo>
                  <a:pt x="294639" y="261620"/>
                </a:lnTo>
                <a:lnTo>
                  <a:pt x="288464" y="257810"/>
                </a:lnTo>
                <a:lnTo>
                  <a:pt x="281479" y="255270"/>
                </a:lnTo>
                <a:lnTo>
                  <a:pt x="273765" y="254000"/>
                </a:lnTo>
                <a:lnTo>
                  <a:pt x="265404" y="252730"/>
                </a:lnTo>
                <a:close/>
              </a:path>
              <a:path w="314959" h="336550">
                <a:moveTo>
                  <a:pt x="72243" y="189230"/>
                </a:moveTo>
                <a:lnTo>
                  <a:pt x="45808" y="218440"/>
                </a:lnTo>
                <a:lnTo>
                  <a:pt x="49161" y="228600"/>
                </a:lnTo>
                <a:lnTo>
                  <a:pt x="56153" y="237490"/>
                </a:lnTo>
                <a:lnTo>
                  <a:pt x="65319" y="241300"/>
                </a:lnTo>
                <a:lnTo>
                  <a:pt x="75489" y="242570"/>
                </a:lnTo>
                <a:lnTo>
                  <a:pt x="85496" y="238760"/>
                </a:lnTo>
                <a:lnTo>
                  <a:pt x="91110" y="234950"/>
                </a:lnTo>
                <a:lnTo>
                  <a:pt x="95259" y="228600"/>
                </a:lnTo>
                <a:lnTo>
                  <a:pt x="95777" y="227330"/>
                </a:lnTo>
                <a:lnTo>
                  <a:pt x="67957" y="227330"/>
                </a:lnTo>
                <a:lnTo>
                  <a:pt x="63855" y="226060"/>
                </a:lnTo>
                <a:lnTo>
                  <a:pt x="58140" y="215900"/>
                </a:lnTo>
                <a:lnTo>
                  <a:pt x="60185" y="208280"/>
                </a:lnTo>
                <a:lnTo>
                  <a:pt x="71932" y="201930"/>
                </a:lnTo>
                <a:lnTo>
                  <a:pt x="115984" y="201930"/>
                </a:lnTo>
                <a:lnTo>
                  <a:pt x="119148" y="199390"/>
                </a:lnTo>
                <a:lnTo>
                  <a:pt x="125195" y="195580"/>
                </a:lnTo>
                <a:lnTo>
                  <a:pt x="129744" y="193040"/>
                </a:lnTo>
                <a:lnTo>
                  <a:pt x="85204" y="193040"/>
                </a:lnTo>
                <a:lnTo>
                  <a:pt x="78940" y="190500"/>
                </a:lnTo>
                <a:lnTo>
                  <a:pt x="72243" y="189230"/>
                </a:lnTo>
                <a:close/>
              </a:path>
              <a:path w="314959" h="336550">
                <a:moveTo>
                  <a:pt x="228841" y="215900"/>
                </a:moveTo>
                <a:lnTo>
                  <a:pt x="216280" y="215900"/>
                </a:lnTo>
                <a:lnTo>
                  <a:pt x="217222" y="222250"/>
                </a:lnTo>
                <a:lnTo>
                  <a:pt x="219814" y="228600"/>
                </a:lnTo>
                <a:lnTo>
                  <a:pt x="223964" y="234950"/>
                </a:lnTo>
                <a:lnTo>
                  <a:pt x="229577" y="238760"/>
                </a:lnTo>
                <a:lnTo>
                  <a:pt x="239584" y="242570"/>
                </a:lnTo>
                <a:lnTo>
                  <a:pt x="249755" y="241300"/>
                </a:lnTo>
                <a:lnTo>
                  <a:pt x="258920" y="237490"/>
                </a:lnTo>
                <a:lnTo>
                  <a:pt x="265912" y="228600"/>
                </a:lnTo>
                <a:lnTo>
                  <a:pt x="266332" y="227330"/>
                </a:lnTo>
                <a:lnTo>
                  <a:pt x="238683" y="227330"/>
                </a:lnTo>
                <a:lnTo>
                  <a:pt x="230860" y="223520"/>
                </a:lnTo>
                <a:lnTo>
                  <a:pt x="228841" y="215900"/>
                </a:lnTo>
                <a:close/>
              </a:path>
              <a:path w="314959" h="336550">
                <a:moveTo>
                  <a:pt x="143979" y="0"/>
                </a:moveTo>
                <a:lnTo>
                  <a:pt x="111264" y="12700"/>
                </a:lnTo>
                <a:lnTo>
                  <a:pt x="94934" y="20320"/>
                </a:lnTo>
                <a:lnTo>
                  <a:pt x="78739" y="29210"/>
                </a:lnTo>
                <a:lnTo>
                  <a:pt x="59777" y="41910"/>
                </a:lnTo>
                <a:lnTo>
                  <a:pt x="41909" y="53340"/>
                </a:lnTo>
                <a:lnTo>
                  <a:pt x="9613" y="81280"/>
                </a:lnTo>
                <a:lnTo>
                  <a:pt x="2468" y="121920"/>
                </a:lnTo>
                <a:lnTo>
                  <a:pt x="0" y="166370"/>
                </a:lnTo>
                <a:lnTo>
                  <a:pt x="461" y="184150"/>
                </a:lnTo>
                <a:lnTo>
                  <a:pt x="1812" y="203200"/>
                </a:lnTo>
                <a:lnTo>
                  <a:pt x="3979" y="220980"/>
                </a:lnTo>
                <a:lnTo>
                  <a:pt x="6883" y="237490"/>
                </a:lnTo>
                <a:lnTo>
                  <a:pt x="12442" y="233680"/>
                </a:lnTo>
                <a:lnTo>
                  <a:pt x="23589" y="223520"/>
                </a:lnTo>
                <a:lnTo>
                  <a:pt x="29019" y="217170"/>
                </a:lnTo>
                <a:lnTo>
                  <a:pt x="28564" y="208280"/>
                </a:lnTo>
                <a:lnTo>
                  <a:pt x="28664" y="203200"/>
                </a:lnTo>
                <a:lnTo>
                  <a:pt x="36036" y="165100"/>
                </a:lnTo>
                <a:lnTo>
                  <a:pt x="65239" y="138430"/>
                </a:lnTo>
                <a:lnTo>
                  <a:pt x="131031" y="138430"/>
                </a:lnTo>
                <a:lnTo>
                  <a:pt x="118504" y="129540"/>
                </a:lnTo>
                <a:lnTo>
                  <a:pt x="100085" y="113030"/>
                </a:lnTo>
                <a:lnTo>
                  <a:pt x="86519" y="99060"/>
                </a:lnTo>
                <a:lnTo>
                  <a:pt x="79603" y="85090"/>
                </a:lnTo>
                <a:lnTo>
                  <a:pt x="83907" y="77470"/>
                </a:lnTo>
                <a:lnTo>
                  <a:pt x="89309" y="69850"/>
                </a:lnTo>
                <a:lnTo>
                  <a:pt x="95716" y="62230"/>
                </a:lnTo>
                <a:lnTo>
                  <a:pt x="103035" y="53340"/>
                </a:lnTo>
                <a:lnTo>
                  <a:pt x="111488" y="45720"/>
                </a:lnTo>
                <a:lnTo>
                  <a:pt x="120024" y="39370"/>
                </a:lnTo>
                <a:lnTo>
                  <a:pt x="128527" y="34290"/>
                </a:lnTo>
                <a:lnTo>
                  <a:pt x="136880" y="29210"/>
                </a:lnTo>
                <a:lnTo>
                  <a:pt x="139811" y="21590"/>
                </a:lnTo>
                <a:lnTo>
                  <a:pt x="141973" y="13970"/>
                </a:lnTo>
                <a:lnTo>
                  <a:pt x="143363" y="6350"/>
                </a:lnTo>
                <a:lnTo>
                  <a:pt x="143979" y="0"/>
                </a:lnTo>
                <a:close/>
              </a:path>
              <a:path w="314959" h="336550">
                <a:moveTo>
                  <a:pt x="314009" y="138430"/>
                </a:moveTo>
                <a:lnTo>
                  <a:pt x="249829" y="138430"/>
                </a:lnTo>
                <a:lnTo>
                  <a:pt x="266496" y="139700"/>
                </a:lnTo>
                <a:lnTo>
                  <a:pt x="271142" y="147320"/>
                </a:lnTo>
                <a:lnTo>
                  <a:pt x="284686" y="186690"/>
                </a:lnTo>
                <a:lnTo>
                  <a:pt x="286514" y="208280"/>
                </a:lnTo>
                <a:lnTo>
                  <a:pt x="286054" y="217170"/>
                </a:lnTo>
                <a:lnTo>
                  <a:pt x="291485" y="223520"/>
                </a:lnTo>
                <a:lnTo>
                  <a:pt x="302631" y="233680"/>
                </a:lnTo>
                <a:lnTo>
                  <a:pt x="308190" y="237490"/>
                </a:lnTo>
                <a:lnTo>
                  <a:pt x="311095" y="220980"/>
                </a:lnTo>
                <a:lnTo>
                  <a:pt x="313261" y="203200"/>
                </a:lnTo>
                <a:lnTo>
                  <a:pt x="314613" y="184150"/>
                </a:lnTo>
                <a:lnTo>
                  <a:pt x="314942" y="171450"/>
                </a:lnTo>
                <a:lnTo>
                  <a:pt x="314863" y="158750"/>
                </a:lnTo>
                <a:lnTo>
                  <a:pt x="314441" y="143510"/>
                </a:lnTo>
                <a:lnTo>
                  <a:pt x="314009" y="138430"/>
                </a:lnTo>
                <a:close/>
              </a:path>
              <a:path w="314959" h="336550">
                <a:moveTo>
                  <a:pt x="115984" y="201930"/>
                </a:moveTo>
                <a:lnTo>
                  <a:pt x="71932" y="201930"/>
                </a:lnTo>
                <a:lnTo>
                  <a:pt x="79451" y="203200"/>
                </a:lnTo>
                <a:lnTo>
                  <a:pt x="86232" y="215900"/>
                </a:lnTo>
                <a:lnTo>
                  <a:pt x="84213" y="223520"/>
                </a:lnTo>
                <a:lnTo>
                  <a:pt x="78346" y="226060"/>
                </a:lnTo>
                <a:lnTo>
                  <a:pt x="76390" y="227330"/>
                </a:lnTo>
                <a:lnTo>
                  <a:pt x="95777" y="227330"/>
                </a:lnTo>
                <a:lnTo>
                  <a:pt x="97851" y="222250"/>
                </a:lnTo>
                <a:lnTo>
                  <a:pt x="98793" y="215900"/>
                </a:lnTo>
                <a:lnTo>
                  <a:pt x="112584" y="215900"/>
                </a:lnTo>
                <a:lnTo>
                  <a:pt x="115502" y="210820"/>
                </a:lnTo>
                <a:lnTo>
                  <a:pt x="114401" y="203200"/>
                </a:lnTo>
                <a:lnTo>
                  <a:pt x="115984" y="201930"/>
                </a:lnTo>
                <a:close/>
              </a:path>
              <a:path w="314959" h="336550">
                <a:moveTo>
                  <a:pt x="265364" y="201930"/>
                </a:moveTo>
                <a:lnTo>
                  <a:pt x="243141" y="201930"/>
                </a:lnTo>
                <a:lnTo>
                  <a:pt x="249008" y="204470"/>
                </a:lnTo>
                <a:lnTo>
                  <a:pt x="254888" y="208280"/>
                </a:lnTo>
                <a:lnTo>
                  <a:pt x="256933" y="215900"/>
                </a:lnTo>
                <a:lnTo>
                  <a:pt x="251218" y="226060"/>
                </a:lnTo>
                <a:lnTo>
                  <a:pt x="247116" y="227330"/>
                </a:lnTo>
                <a:lnTo>
                  <a:pt x="266332" y="227330"/>
                </a:lnTo>
                <a:lnTo>
                  <a:pt x="269269" y="218440"/>
                </a:lnTo>
                <a:lnTo>
                  <a:pt x="268557" y="208280"/>
                </a:lnTo>
                <a:lnTo>
                  <a:pt x="265364" y="201930"/>
                </a:lnTo>
                <a:close/>
              </a:path>
              <a:path w="314959" h="336550">
                <a:moveTo>
                  <a:pt x="112584" y="215900"/>
                </a:moveTo>
                <a:lnTo>
                  <a:pt x="98793" y="215900"/>
                </a:lnTo>
                <a:lnTo>
                  <a:pt x="105579" y="220980"/>
                </a:lnTo>
                <a:lnTo>
                  <a:pt x="111855" y="217170"/>
                </a:lnTo>
                <a:lnTo>
                  <a:pt x="112584" y="215900"/>
                </a:lnTo>
                <a:close/>
              </a:path>
              <a:path w="314959" h="336550">
                <a:moveTo>
                  <a:pt x="175094" y="166370"/>
                </a:moveTo>
                <a:lnTo>
                  <a:pt x="189879" y="195580"/>
                </a:lnTo>
                <a:lnTo>
                  <a:pt x="195925" y="199390"/>
                </a:lnTo>
                <a:lnTo>
                  <a:pt x="200672" y="203200"/>
                </a:lnTo>
                <a:lnTo>
                  <a:pt x="199575" y="210820"/>
                </a:lnTo>
                <a:lnTo>
                  <a:pt x="203219" y="217170"/>
                </a:lnTo>
                <a:lnTo>
                  <a:pt x="209491" y="220980"/>
                </a:lnTo>
                <a:lnTo>
                  <a:pt x="216280" y="215900"/>
                </a:lnTo>
                <a:lnTo>
                  <a:pt x="228841" y="215900"/>
                </a:lnTo>
                <a:lnTo>
                  <a:pt x="235623" y="203200"/>
                </a:lnTo>
                <a:lnTo>
                  <a:pt x="243141" y="201930"/>
                </a:lnTo>
                <a:lnTo>
                  <a:pt x="265364" y="201930"/>
                </a:lnTo>
                <a:lnTo>
                  <a:pt x="264087" y="199390"/>
                </a:lnTo>
                <a:lnTo>
                  <a:pt x="256171" y="193040"/>
                </a:lnTo>
                <a:lnTo>
                  <a:pt x="229857" y="193040"/>
                </a:lnTo>
                <a:lnTo>
                  <a:pt x="230319" y="185420"/>
                </a:lnTo>
                <a:lnTo>
                  <a:pt x="211099" y="185420"/>
                </a:lnTo>
                <a:lnTo>
                  <a:pt x="203618" y="181610"/>
                </a:lnTo>
                <a:lnTo>
                  <a:pt x="194254" y="176530"/>
                </a:lnTo>
                <a:lnTo>
                  <a:pt x="184312" y="171450"/>
                </a:lnTo>
                <a:lnTo>
                  <a:pt x="175094" y="166370"/>
                </a:lnTo>
                <a:close/>
              </a:path>
              <a:path w="314959" h="336550">
                <a:moveTo>
                  <a:pt x="97929" y="180340"/>
                </a:moveTo>
                <a:lnTo>
                  <a:pt x="90203" y="180340"/>
                </a:lnTo>
                <a:lnTo>
                  <a:pt x="84670" y="184150"/>
                </a:lnTo>
                <a:lnTo>
                  <a:pt x="85204" y="193040"/>
                </a:lnTo>
                <a:lnTo>
                  <a:pt x="129744" y="193040"/>
                </a:lnTo>
                <a:lnTo>
                  <a:pt x="132019" y="191770"/>
                </a:lnTo>
                <a:lnTo>
                  <a:pt x="139103" y="186690"/>
                </a:lnTo>
                <a:lnTo>
                  <a:pt x="139189" y="185420"/>
                </a:lnTo>
                <a:lnTo>
                  <a:pt x="103974" y="185420"/>
                </a:lnTo>
                <a:lnTo>
                  <a:pt x="97929" y="180340"/>
                </a:lnTo>
                <a:close/>
              </a:path>
              <a:path w="314959" h="336550">
                <a:moveTo>
                  <a:pt x="242828" y="189230"/>
                </a:moveTo>
                <a:lnTo>
                  <a:pt x="236128" y="190500"/>
                </a:lnTo>
                <a:lnTo>
                  <a:pt x="229857" y="193040"/>
                </a:lnTo>
                <a:lnTo>
                  <a:pt x="256171" y="193040"/>
                </a:lnTo>
                <a:lnTo>
                  <a:pt x="249622" y="190500"/>
                </a:lnTo>
                <a:lnTo>
                  <a:pt x="242828" y="189230"/>
                </a:lnTo>
                <a:close/>
              </a:path>
              <a:path w="314959" h="336550">
                <a:moveTo>
                  <a:pt x="139979" y="166370"/>
                </a:moveTo>
                <a:lnTo>
                  <a:pt x="130765" y="171450"/>
                </a:lnTo>
                <a:lnTo>
                  <a:pt x="120819" y="176530"/>
                </a:lnTo>
                <a:lnTo>
                  <a:pt x="111452" y="181610"/>
                </a:lnTo>
                <a:lnTo>
                  <a:pt x="103974" y="185420"/>
                </a:lnTo>
                <a:lnTo>
                  <a:pt x="139189" y="185420"/>
                </a:lnTo>
                <a:lnTo>
                  <a:pt x="139534" y="180340"/>
                </a:lnTo>
                <a:lnTo>
                  <a:pt x="139826" y="173990"/>
                </a:lnTo>
                <a:lnTo>
                  <a:pt x="139979" y="166370"/>
                </a:lnTo>
                <a:close/>
              </a:path>
              <a:path w="314959" h="336550">
                <a:moveTo>
                  <a:pt x="224864" y="180340"/>
                </a:moveTo>
                <a:lnTo>
                  <a:pt x="217139" y="180340"/>
                </a:lnTo>
                <a:lnTo>
                  <a:pt x="211099" y="185420"/>
                </a:lnTo>
                <a:lnTo>
                  <a:pt x="230319" y="185420"/>
                </a:lnTo>
                <a:lnTo>
                  <a:pt x="230396" y="184150"/>
                </a:lnTo>
                <a:lnTo>
                  <a:pt x="224864" y="180340"/>
                </a:lnTo>
                <a:close/>
              </a:path>
              <a:path w="314959" h="336550">
                <a:moveTo>
                  <a:pt x="131031" y="138430"/>
                </a:moveTo>
                <a:lnTo>
                  <a:pt x="65239" y="138430"/>
                </a:lnTo>
                <a:lnTo>
                  <a:pt x="87531" y="144780"/>
                </a:lnTo>
                <a:lnTo>
                  <a:pt x="113190" y="153670"/>
                </a:lnTo>
                <a:lnTo>
                  <a:pt x="139966" y="166370"/>
                </a:lnTo>
                <a:lnTo>
                  <a:pt x="139979" y="144780"/>
                </a:lnTo>
                <a:lnTo>
                  <a:pt x="131031" y="138430"/>
                </a:lnTo>
                <a:close/>
              </a:path>
              <a:path w="314959" h="336550">
                <a:moveTo>
                  <a:pt x="171094" y="0"/>
                </a:moveTo>
                <a:lnTo>
                  <a:pt x="195049" y="39370"/>
                </a:lnTo>
                <a:lnTo>
                  <a:pt x="203586" y="45720"/>
                </a:lnTo>
                <a:lnTo>
                  <a:pt x="212039" y="53340"/>
                </a:lnTo>
                <a:lnTo>
                  <a:pt x="219352" y="62230"/>
                </a:lnTo>
                <a:lnTo>
                  <a:pt x="225759" y="69850"/>
                </a:lnTo>
                <a:lnTo>
                  <a:pt x="231164" y="77470"/>
                </a:lnTo>
                <a:lnTo>
                  <a:pt x="235470" y="85090"/>
                </a:lnTo>
                <a:lnTo>
                  <a:pt x="228554" y="99060"/>
                </a:lnTo>
                <a:lnTo>
                  <a:pt x="214987" y="113030"/>
                </a:lnTo>
                <a:lnTo>
                  <a:pt x="196564" y="129540"/>
                </a:lnTo>
                <a:lnTo>
                  <a:pt x="175082" y="144780"/>
                </a:lnTo>
                <a:lnTo>
                  <a:pt x="175094" y="166370"/>
                </a:lnTo>
                <a:lnTo>
                  <a:pt x="201878" y="153670"/>
                </a:lnTo>
                <a:lnTo>
                  <a:pt x="227539" y="144780"/>
                </a:lnTo>
                <a:lnTo>
                  <a:pt x="249829" y="138430"/>
                </a:lnTo>
                <a:lnTo>
                  <a:pt x="314009" y="138430"/>
                </a:lnTo>
                <a:lnTo>
                  <a:pt x="312605" y="121920"/>
                </a:lnTo>
                <a:lnTo>
                  <a:pt x="305460" y="81280"/>
                </a:lnTo>
                <a:lnTo>
                  <a:pt x="273159" y="53340"/>
                </a:lnTo>
                <a:lnTo>
                  <a:pt x="255291" y="41910"/>
                </a:lnTo>
                <a:lnTo>
                  <a:pt x="236334" y="29210"/>
                </a:lnTo>
                <a:lnTo>
                  <a:pt x="220134" y="20320"/>
                </a:lnTo>
                <a:lnTo>
                  <a:pt x="203804" y="12700"/>
                </a:lnTo>
                <a:lnTo>
                  <a:pt x="171094" y="0"/>
                </a:lnTo>
                <a:close/>
              </a:path>
              <a:path w="314959" h="336550">
                <a:moveTo>
                  <a:pt x="181219" y="55880"/>
                </a:moveTo>
                <a:lnTo>
                  <a:pt x="164376" y="55880"/>
                </a:lnTo>
                <a:lnTo>
                  <a:pt x="169824" y="60960"/>
                </a:lnTo>
                <a:lnTo>
                  <a:pt x="169824" y="74930"/>
                </a:lnTo>
                <a:lnTo>
                  <a:pt x="164325" y="80010"/>
                </a:lnTo>
                <a:lnTo>
                  <a:pt x="181070" y="80010"/>
                </a:lnTo>
                <a:lnTo>
                  <a:pt x="183187" y="74930"/>
                </a:lnTo>
                <a:lnTo>
                  <a:pt x="184124" y="67310"/>
                </a:lnTo>
                <a:lnTo>
                  <a:pt x="182033" y="57150"/>
                </a:lnTo>
                <a:lnTo>
                  <a:pt x="181219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Montserrat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53CFF0-A407-2CB2-DF68-3823325434A6}"/>
              </a:ext>
            </a:extLst>
          </p:cNvPr>
          <p:cNvSpPr/>
          <p:nvPr userDrawn="1"/>
        </p:nvSpPr>
        <p:spPr>
          <a:xfrm>
            <a:off x="-49978" y="1139401"/>
            <a:ext cx="48350" cy="38879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b="1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6E0CA-F1B9-5A80-02DD-8CC1DB33CA6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15700" y="63500"/>
            <a:ext cx="1571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OMLAK Controlled Disclosure </a:t>
            </a:r>
          </a:p>
        </p:txBody>
      </p:sp>
    </p:spTree>
    <p:extLst>
      <p:ext uri="{BB962C8B-B14F-4D97-AF65-F5344CB8AC3E}">
        <p14:creationId xmlns:p14="http://schemas.microsoft.com/office/powerpoint/2010/main" val="89880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bg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1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2925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ZA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 userDrawn="1">
          <p15:clr>
            <a:srgbClr val="F26B43"/>
          </p15:clr>
        </p15:guide>
        <p15:guide id="2" pos="4295" userDrawn="1">
          <p15:clr>
            <a:srgbClr val="F26B43"/>
          </p15:clr>
        </p15:guide>
        <p15:guide id="3" pos="4447" userDrawn="1">
          <p15:clr>
            <a:srgbClr val="F26B43"/>
          </p15:clr>
        </p15:guide>
        <p15:guide id="4" pos="4117" userDrawn="1">
          <p15:clr>
            <a:srgbClr val="F26B43"/>
          </p15:clr>
        </p15:guide>
        <p15:guide id="5" pos="8354" userDrawn="1">
          <p15:clr>
            <a:srgbClr val="F26B43"/>
          </p15:clr>
        </p15:guide>
        <p15:guide id="6" pos="236" userDrawn="1">
          <p15:clr>
            <a:srgbClr val="F26B43"/>
          </p15:clr>
        </p15:guide>
        <p15:guide id="7" orient="horz" pos="2500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5C0688E-B0DE-44E5-9F71-E4C6DA585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5072452"/>
              </p:ext>
            </p:extLst>
          </p:nvPr>
        </p:nvGraphicFramePr>
        <p:xfrm>
          <a:off x="1680" y="1588"/>
          <a:ext cx="167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5C0688E-B0DE-44E5-9F71-E4C6DA585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0" y="1588"/>
                        <a:ext cx="167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95278C5-B748-41CD-B946-482971245A3A}"/>
              </a:ext>
            </a:extLst>
          </p:cNvPr>
          <p:cNvSpPr/>
          <p:nvPr userDrawn="1"/>
        </p:nvSpPr>
        <p:spPr>
          <a:xfrm>
            <a:off x="10346666" y="631800"/>
            <a:ext cx="2165907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>
                <a:solidFill>
                  <a:schemeClr val="bg1"/>
                </a:solidFill>
              </a:rPr>
              <a:t>Alessandro Bottega</a:t>
            </a:r>
          </a:p>
          <a:p>
            <a:pPr algn="ctr"/>
            <a:r>
              <a:rPr lang="nb-NO" sz="1050">
                <a:solidFill>
                  <a:schemeClr val="bg1"/>
                </a:solidFill>
              </a:rPr>
              <a:t>www.presentationists.com</a:t>
            </a:r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9BCBF-16C9-494A-8874-761352EFFCE7}"/>
              </a:ext>
            </a:extLst>
          </p:cNvPr>
          <p:cNvSpPr/>
          <p:nvPr userDrawn="1"/>
        </p:nvSpPr>
        <p:spPr>
          <a:xfrm>
            <a:off x="0" y="0"/>
            <a:ext cx="12893675" cy="108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4" name="Picture 163" descr="OM_CI_PPT_template update1.png">
            <a:extLst>
              <a:ext uri="{FF2B5EF4-FFF2-40B4-BE49-F238E27FC236}">
                <a16:creationId xmlns:a16="http://schemas.microsoft.com/office/drawing/2014/main" id="{1D24B969-2772-4B7F-8323-452595AB9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023338" cy="8655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8FD9B-BC75-4FF4-AE09-CFCE3DF5705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20210" y="2"/>
            <a:ext cx="11192363" cy="481012"/>
          </a:xfrm>
          <a:prstGeom prst="rect">
            <a:avLst/>
          </a:prstGeom>
        </p:spPr>
        <p:txBody>
          <a:bodyPr vert="horz" lIns="0" tIns="2520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80E6D-506C-4AE2-9B22-7DFD35CB3FA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79423" y="1187451"/>
            <a:ext cx="12133150" cy="5202237"/>
          </a:xfrm>
          <a:prstGeom prst="rect">
            <a:avLst/>
          </a:prstGeom>
        </p:spPr>
        <p:txBody>
          <a:bodyPr vert="horz" wrap="square" lIns="0" tIns="14400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C5883-8A61-40DC-BB38-C57B5C2499C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90101" y="6650182"/>
            <a:ext cx="11310655" cy="207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lvl1pPr algn="l">
              <a:defRPr lang="en-GB" sz="900" dirty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C9EF3E19-DA48-4D49-A308-D2EBA87B38E1}"/>
              </a:ext>
            </a:extLst>
          </p:cNvPr>
          <p:cNvSpPr/>
          <p:nvPr userDrawn="1"/>
        </p:nvSpPr>
        <p:spPr>
          <a:xfrm>
            <a:off x="12577652" y="6648526"/>
            <a:ext cx="310947" cy="209474"/>
          </a:xfrm>
          <a:custGeom>
            <a:avLst/>
            <a:gdLst>
              <a:gd name="connsiteX0" fmla="*/ 0 w 294025"/>
              <a:gd name="connsiteY0" fmla="*/ 0 h 209474"/>
              <a:gd name="connsiteX1" fmla="*/ 294025 w 294025"/>
              <a:gd name="connsiteY1" fmla="*/ 0 h 209474"/>
              <a:gd name="connsiteX2" fmla="*/ 294025 w 294025"/>
              <a:gd name="connsiteY2" fmla="*/ 209474 h 209474"/>
              <a:gd name="connsiteX3" fmla="*/ 0 w 294025"/>
              <a:gd name="connsiteY3" fmla="*/ 209474 h 209474"/>
              <a:gd name="connsiteX4" fmla="*/ 0 w 294025"/>
              <a:gd name="connsiteY4" fmla="*/ 0 h 209474"/>
              <a:gd name="connsiteX0" fmla="*/ 0 w 294025"/>
              <a:gd name="connsiteY0" fmla="*/ 209474 h 300914"/>
              <a:gd name="connsiteX1" fmla="*/ 0 w 294025"/>
              <a:gd name="connsiteY1" fmla="*/ 0 h 300914"/>
              <a:gd name="connsiteX2" fmla="*/ 294025 w 294025"/>
              <a:gd name="connsiteY2" fmla="*/ 0 h 300914"/>
              <a:gd name="connsiteX3" fmla="*/ 294025 w 294025"/>
              <a:gd name="connsiteY3" fmla="*/ 209474 h 300914"/>
              <a:gd name="connsiteX4" fmla="*/ 91440 w 294025"/>
              <a:gd name="connsiteY4" fmla="*/ 300914 h 300914"/>
              <a:gd name="connsiteX0" fmla="*/ 0 w 294025"/>
              <a:gd name="connsiteY0" fmla="*/ 209474 h 209474"/>
              <a:gd name="connsiteX1" fmla="*/ 0 w 294025"/>
              <a:gd name="connsiteY1" fmla="*/ 0 h 209474"/>
              <a:gd name="connsiteX2" fmla="*/ 294025 w 294025"/>
              <a:gd name="connsiteY2" fmla="*/ 0 h 209474"/>
              <a:gd name="connsiteX3" fmla="*/ 294025 w 294025"/>
              <a:gd name="connsiteY3" fmla="*/ 209474 h 20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25" h="209474">
                <a:moveTo>
                  <a:pt x="0" y="209474"/>
                </a:moveTo>
                <a:lnTo>
                  <a:pt x="0" y="0"/>
                </a:lnTo>
                <a:lnTo>
                  <a:pt x="294025" y="0"/>
                </a:lnTo>
                <a:lnTo>
                  <a:pt x="294025" y="20947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89E09B80-E9D8-4672-B60F-7816B8878DBD}" type="slidenum">
              <a:rPr lang="nb-NO" sz="900" smtClean="0">
                <a:solidFill>
                  <a:schemeClr val="tx1"/>
                </a:solidFill>
              </a:rPr>
              <a:t>‹#›</a:t>
            </a:fld>
            <a:endParaRPr lang="en-GB" sz="90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886210-06A4-690F-9DCB-7CE1C151E716}"/>
              </a:ext>
            </a:extLst>
          </p:cNvPr>
          <p:cNvGrpSpPr/>
          <p:nvPr userDrawn="1"/>
        </p:nvGrpSpPr>
        <p:grpSpPr>
          <a:xfrm>
            <a:off x="11837815" y="6716752"/>
            <a:ext cx="559062" cy="73025"/>
            <a:chOff x="5854700" y="3392488"/>
            <a:chExt cx="528638" cy="73025"/>
          </a:xfrm>
        </p:grpSpPr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58411841-B626-9615-2422-21638D1EFBD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854700" y="3429000"/>
              <a:ext cx="528638" cy="0"/>
            </a:xfrm>
            <a:prstGeom prst="line">
              <a:avLst/>
            </a:prstGeom>
            <a:noFill/>
            <a:ln w="3175" cap="flat">
              <a:solidFill>
                <a:srgbClr val="8EC85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043CD47D-425D-3BDC-4FD3-9436A908CE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00737" y="3405981"/>
              <a:ext cx="46800" cy="46038"/>
            </a:xfrm>
            <a:prstGeom prst="ellipse">
              <a:avLst/>
            </a:prstGeom>
            <a:solidFill>
              <a:srgbClr val="8BC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FBDA5DB8-687D-0AC1-30C1-0D1F79AD79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00738" y="3405981"/>
              <a:ext cx="42863" cy="46038"/>
            </a:xfrm>
            <a:prstGeom prst="ellipse">
              <a:avLst/>
            </a:prstGeom>
            <a:noFill/>
            <a:ln w="6350" cap="flat">
              <a:solidFill>
                <a:srgbClr val="4FB95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33829264-4C50-F50F-03FD-CDC5EDE8DB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6024" y="3413125"/>
              <a:ext cx="32400" cy="31750"/>
            </a:xfrm>
            <a:prstGeom prst="ellipse">
              <a:avLst/>
            </a:prstGeom>
            <a:solidFill>
              <a:srgbClr val="8BC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32D019CF-0738-A657-7A73-C15E1E398E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6024" y="3413125"/>
              <a:ext cx="32400" cy="31750"/>
            </a:xfrm>
            <a:prstGeom prst="ellipse">
              <a:avLst/>
            </a:prstGeom>
            <a:noFill/>
            <a:ln w="6350" cap="flat">
              <a:solidFill>
                <a:srgbClr val="4FB95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44267861-3698-2FB0-3860-3D65B323BC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22987" y="3392488"/>
              <a:ext cx="72000" cy="73025"/>
            </a:xfrm>
            <a:prstGeom prst="ellipse">
              <a:avLst/>
            </a:prstGeom>
            <a:solidFill>
              <a:srgbClr val="8BC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CBA42DDA-D51D-982C-9843-9095E78F6C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22988" y="3392488"/>
              <a:ext cx="68263" cy="73025"/>
            </a:xfrm>
            <a:prstGeom prst="ellipse">
              <a:avLst/>
            </a:prstGeom>
            <a:noFill/>
            <a:ln w="6350" cap="flat">
              <a:solidFill>
                <a:srgbClr val="4FB95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58CC7-757F-B612-F08B-F7670E809D8B}"/>
              </a:ext>
            </a:extLst>
          </p:cNvPr>
          <p:cNvCxnSpPr/>
          <p:nvPr userDrawn="1"/>
        </p:nvCxnSpPr>
        <p:spPr>
          <a:xfrm>
            <a:off x="12512573" y="6688463"/>
            <a:ext cx="0" cy="129600"/>
          </a:xfrm>
          <a:prstGeom prst="line">
            <a:avLst/>
          </a:prstGeom>
          <a:noFill/>
          <a:ln w="3175" cap="flat">
            <a:solidFill>
              <a:srgbClr val="8EC85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7BD2B2-0B33-4ADA-DF19-1946A2F43DC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130" y="1"/>
            <a:ext cx="4345545" cy="1054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6FB5D1-0A60-13C5-26E2-BC5A707BE72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15700" y="63500"/>
            <a:ext cx="1571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OMLAK Controlled Disclosure </a:t>
            </a:r>
          </a:p>
        </p:txBody>
      </p:sp>
    </p:spTree>
    <p:extLst>
      <p:ext uri="{BB962C8B-B14F-4D97-AF65-F5344CB8AC3E}">
        <p14:creationId xmlns:p14="http://schemas.microsoft.com/office/powerpoint/2010/main" val="277157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2"/>
        </a:buClr>
        <a:buFont typeface="Wingdings 3" panose="05040102010807070707" pitchFamily="18" charset="2"/>
        <a:buChar char="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30200" indent="-1222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71488" indent="-1127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entury Gothic" panose="020B0502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1350" indent="-1508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entury Gothic" panose="020B0502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26">
          <p15:clr>
            <a:srgbClr val="F26B43"/>
          </p15:clr>
        </p15:guide>
        <p15:guide id="4" pos="7453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 orient="horz" pos="748">
          <p15:clr>
            <a:srgbClr val="F26B43"/>
          </p15:clr>
        </p15:guide>
        <p15:guide id="8" orient="horz" pos="40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769EFB-1A05-A854-1794-198B63A3A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4" y="4235669"/>
            <a:ext cx="5405436" cy="1113691"/>
          </a:xfrm>
        </p:spPr>
        <p:txBody>
          <a:bodyPr/>
          <a:lstStyle/>
          <a:p>
            <a:r>
              <a:rPr lang="en-US" sz="2000" dirty="0">
                <a:latin typeface="Montserrat SemiBold"/>
              </a:rPr>
              <a:t>THE ACTUARY AS A </a:t>
            </a:r>
            <a:r>
              <a:rPr lang="en-US" sz="2000" strike="dblStrike" dirty="0">
                <a:solidFill>
                  <a:schemeClr val="bg1">
                    <a:lumMod val="75000"/>
                  </a:schemeClr>
                </a:solidFill>
                <a:latin typeface="Montserrat SemiBold"/>
              </a:rPr>
              <a:t>POLICY</a:t>
            </a:r>
            <a:r>
              <a:rPr lang="en-US" sz="2000" dirty="0">
                <a:latin typeface="Montserrat SemiBold"/>
              </a:rPr>
              <a:t> BUSINESS ARCHITECT”</a:t>
            </a:r>
            <a:br>
              <a:rPr lang="en-US" sz="2000" dirty="0">
                <a:latin typeface="Montserrat SemiBold"/>
              </a:rPr>
            </a:br>
            <a:br>
              <a:rPr lang="en-US" sz="2000" dirty="0">
                <a:latin typeface="Montserrat SemiBold"/>
              </a:rPr>
            </a:br>
            <a:r>
              <a:rPr lang="en-US" sz="2000" dirty="0">
                <a:latin typeface="Montserrat SemiBold"/>
              </a:rPr>
              <a:t>MARTIN KARENJU FIA </a:t>
            </a:r>
            <a:r>
              <a:rPr lang="en-US" sz="2000" dirty="0" err="1"/>
              <a:t>C.Act</a:t>
            </a:r>
            <a:r>
              <a:rPr lang="en-US" sz="2000" dirty="0"/>
              <a:t>, MBA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0706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538942" y="2607388"/>
            <a:ext cx="3653058" cy="302760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5216" y="2607387"/>
            <a:ext cx="3172389" cy="3027601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4032" y="2607386"/>
            <a:ext cx="3172389" cy="3027602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Parallelogram 34"/>
          <p:cNvSpPr/>
          <p:nvPr/>
        </p:nvSpPr>
        <p:spPr>
          <a:xfrm rot="5400000" flipV="1">
            <a:off x="11535340" y="2294542"/>
            <a:ext cx="1035551" cy="244183"/>
          </a:xfrm>
          <a:prstGeom prst="parallelogram">
            <a:avLst>
              <a:gd name="adj" fmla="val 73113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4" name="Parallelogram 33"/>
          <p:cNvSpPr/>
          <p:nvPr/>
        </p:nvSpPr>
        <p:spPr>
          <a:xfrm rot="5400000" flipV="1">
            <a:off x="7604516" y="2325278"/>
            <a:ext cx="1035551" cy="244183"/>
          </a:xfrm>
          <a:prstGeom prst="parallelogram">
            <a:avLst>
              <a:gd name="adj" fmla="val 73113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3" name="Parallelogram 32"/>
          <p:cNvSpPr/>
          <p:nvPr/>
        </p:nvSpPr>
        <p:spPr>
          <a:xfrm rot="5400000" flipV="1">
            <a:off x="3890736" y="2325278"/>
            <a:ext cx="1035551" cy="244183"/>
          </a:xfrm>
          <a:prstGeom prst="parallelogram">
            <a:avLst>
              <a:gd name="adj" fmla="val 73113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38942" y="1882706"/>
            <a:ext cx="3653058" cy="9001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31000">
                <a:schemeClr val="accent3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sz="2400" b="1" dirty="0">
                <a:latin typeface="Montserrat" panose="00000500000000000000" pitchFamily="2" charset="0"/>
              </a:rPr>
              <a:t>Transitioning –  </a:t>
            </a:r>
          </a:p>
          <a:p>
            <a:r>
              <a:rPr lang="en-US" sz="2400" b="1" dirty="0">
                <a:latin typeface="Montserrat" panose="00000500000000000000" pitchFamily="2" charset="0"/>
              </a:rPr>
              <a:t>The How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35733" y="2856888"/>
            <a:ext cx="3539474" cy="2754600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Shift 1 – From Analysis to Design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Shift 2 — From Independence to Integration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Shift 3 — From Risk Avoidance to Risk Allocation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Shift 4 — From Assurance to Architecture</a:t>
            </a:r>
          </a:p>
          <a:p>
            <a:pPr>
              <a:buClr>
                <a:schemeClr val="accent1"/>
              </a:buClr>
            </a:pPr>
            <a:endParaRPr lang="en-US" sz="1600" dirty="0">
              <a:latin typeface="Montserrat" panose="00000500000000000000" pitchFamily="2" charset="0"/>
            </a:endParaRPr>
          </a:p>
          <a:p>
            <a:pPr algn="ctr">
              <a:buClr>
                <a:schemeClr val="accent1"/>
              </a:buClr>
            </a:pPr>
            <a:r>
              <a:rPr lang="en-US" sz="1600" b="1" dirty="0">
                <a:latin typeface="Montserrat" panose="00000500000000000000" pitchFamily="2" charset="0"/>
              </a:rPr>
              <a:t>“From Insight to Influence”</a:t>
            </a:r>
            <a:br>
              <a:rPr lang="en-US" sz="1600" dirty="0">
                <a:latin typeface="Montserrat" panose="00000500000000000000" pitchFamily="2" charset="0"/>
              </a:rPr>
            </a:br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0731" y="106716"/>
            <a:ext cx="11496860" cy="1143000"/>
          </a:xfrm>
        </p:spPr>
        <p:txBody>
          <a:bodyPr/>
          <a:lstStyle/>
          <a:p>
            <a:r>
              <a:rPr lang="en-US" dirty="0">
                <a:solidFill>
                  <a:srgbClr val="009677"/>
                </a:solidFill>
                <a:latin typeface="Montserrat" panose="00000500000000000000" pitchFamily="2" charset="0"/>
              </a:rPr>
              <a:t>THE ACTUARY AS A BUSINESS ARCHITECT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5335" y="2809282"/>
            <a:ext cx="2928255" cy="2754600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Systems Thinking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Managing @ the Margin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Comfort with Uncertainty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Long term view</a:t>
            </a:r>
          </a:p>
          <a:p>
            <a:pPr>
              <a:buClr>
                <a:schemeClr val="accent1"/>
              </a:buClr>
            </a:pPr>
            <a:endParaRPr lang="en-US" sz="1600" dirty="0">
              <a:latin typeface="Montserrat" panose="00000500000000000000" pitchFamily="2" charset="0"/>
            </a:endParaRPr>
          </a:p>
          <a:p>
            <a:pPr algn="ctr">
              <a:buClr>
                <a:schemeClr val="accent1"/>
              </a:buClr>
            </a:pPr>
            <a:endParaRPr lang="en-US" sz="1600" b="1" dirty="0">
              <a:latin typeface="Montserrat" panose="00000500000000000000" pitchFamily="2" charset="0"/>
            </a:endParaRPr>
          </a:p>
          <a:p>
            <a:pPr algn="ctr">
              <a:buClr>
                <a:schemeClr val="accent1"/>
              </a:buClr>
            </a:pPr>
            <a:endParaRPr lang="en-US" sz="1600" b="1" dirty="0">
              <a:latin typeface="Montserrat" panose="00000500000000000000" pitchFamily="2" charset="0"/>
            </a:endParaRPr>
          </a:p>
          <a:p>
            <a:pPr algn="ctr">
              <a:buClr>
                <a:schemeClr val="accent1"/>
              </a:buClr>
            </a:pPr>
            <a:r>
              <a:rPr lang="en-US" sz="1600" b="1" dirty="0">
                <a:latin typeface="Montserrat" panose="00000500000000000000" pitchFamily="2" charset="0"/>
              </a:rPr>
              <a:t>“The Foundations of Actuarial Leadership”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25216" y="1882706"/>
            <a:ext cx="3419167" cy="9001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1000">
                <a:schemeClr val="accent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sz="2400" b="1" dirty="0">
                <a:latin typeface="Montserrat" panose="00000500000000000000" pitchFamily="2" charset="0"/>
              </a:rPr>
              <a:t>Actuarial Super</a:t>
            </a:r>
          </a:p>
          <a:p>
            <a:r>
              <a:rPr lang="en-US" sz="2400" b="1" dirty="0">
                <a:latin typeface="Montserrat" panose="00000500000000000000" pitchFamily="2" charset="0"/>
              </a:rPr>
              <a:t>       Powers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32569" y="2877861"/>
            <a:ext cx="2928253" cy="2757127"/>
          </a:xfrm>
          <a:prstGeom prst="rect">
            <a:avLst/>
          </a:prstGeom>
          <a:noFill/>
        </p:spPr>
        <p:txBody>
          <a:bodyPr wrap="square" lIns="91440" tIns="0" rtlCol="0">
            <a:no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Foundational Years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Growth Years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Transition Years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Business Leadership Years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Montserrat" panose="00000500000000000000" pitchFamily="2" charset="0"/>
            </a:endParaRPr>
          </a:p>
          <a:p>
            <a:pPr algn="ctr">
              <a:buClr>
                <a:schemeClr val="accent1"/>
              </a:buClr>
            </a:pPr>
            <a:endParaRPr lang="en-US" sz="1600" b="1" dirty="0">
              <a:latin typeface="Montserrat" panose="00000500000000000000" pitchFamily="2" charset="0"/>
            </a:endParaRPr>
          </a:p>
          <a:p>
            <a:pPr algn="ctr">
              <a:buClr>
                <a:schemeClr val="accent1"/>
              </a:buClr>
            </a:pPr>
            <a:endParaRPr lang="en-US" sz="1600" b="1" dirty="0">
              <a:latin typeface="Montserrat" panose="00000500000000000000" pitchFamily="2" charset="0"/>
            </a:endParaRPr>
          </a:p>
          <a:p>
            <a:pPr algn="ctr">
              <a:buClr>
                <a:schemeClr val="accent1"/>
              </a:buClr>
            </a:pPr>
            <a:r>
              <a:rPr lang="en-US" sz="1600" b="1" dirty="0">
                <a:latin typeface="Montserrat" panose="00000500000000000000" pitchFamily="2" charset="0"/>
              </a:rPr>
              <a:t>“Calculating value, Creating value, Compounding value”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3219" y="1882706"/>
            <a:ext cx="3417385" cy="9001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1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sz="2667" b="1" dirty="0">
                <a:latin typeface="Montserrat" panose="00000500000000000000" pitchFamily="2" charset="0"/>
              </a:rPr>
              <a:t>Career Path</a:t>
            </a:r>
          </a:p>
        </p:txBody>
      </p:sp>
      <p:sp>
        <p:nvSpPr>
          <p:cNvPr id="21" name="Freeform 5"/>
          <p:cNvSpPr>
            <a:spLocks noChangeAspect="1" noEditPoints="1"/>
          </p:cNvSpPr>
          <p:nvPr/>
        </p:nvSpPr>
        <p:spPr bwMode="auto">
          <a:xfrm>
            <a:off x="11358614" y="2115238"/>
            <a:ext cx="333161" cy="333161"/>
          </a:xfrm>
          <a:custGeom>
            <a:avLst/>
            <a:gdLst>
              <a:gd name="T0" fmla="*/ 47 w 187"/>
              <a:gd name="T1" fmla="*/ 53 h 186"/>
              <a:gd name="T2" fmla="*/ 7 w 187"/>
              <a:gd name="T3" fmla="*/ 53 h 186"/>
              <a:gd name="T4" fmla="*/ 0 w 187"/>
              <a:gd name="T5" fmla="*/ 60 h 186"/>
              <a:gd name="T6" fmla="*/ 0 w 187"/>
              <a:gd name="T7" fmla="*/ 180 h 186"/>
              <a:gd name="T8" fmla="*/ 7 w 187"/>
              <a:gd name="T9" fmla="*/ 186 h 186"/>
              <a:gd name="T10" fmla="*/ 47 w 187"/>
              <a:gd name="T11" fmla="*/ 186 h 186"/>
              <a:gd name="T12" fmla="*/ 54 w 187"/>
              <a:gd name="T13" fmla="*/ 180 h 186"/>
              <a:gd name="T14" fmla="*/ 54 w 187"/>
              <a:gd name="T15" fmla="*/ 60 h 186"/>
              <a:gd name="T16" fmla="*/ 47 w 187"/>
              <a:gd name="T17" fmla="*/ 53 h 186"/>
              <a:gd name="T18" fmla="*/ 47 w 187"/>
              <a:gd name="T19" fmla="*/ 173 h 186"/>
              <a:gd name="T20" fmla="*/ 7 w 187"/>
              <a:gd name="T21" fmla="*/ 173 h 186"/>
              <a:gd name="T22" fmla="*/ 7 w 187"/>
              <a:gd name="T23" fmla="*/ 120 h 186"/>
              <a:gd name="T24" fmla="*/ 47 w 187"/>
              <a:gd name="T25" fmla="*/ 120 h 186"/>
              <a:gd name="T26" fmla="*/ 47 w 187"/>
              <a:gd name="T27" fmla="*/ 173 h 186"/>
              <a:gd name="T28" fmla="*/ 114 w 187"/>
              <a:gd name="T29" fmla="*/ 26 h 186"/>
              <a:gd name="T30" fmla="*/ 74 w 187"/>
              <a:gd name="T31" fmla="*/ 26 h 186"/>
              <a:gd name="T32" fmla="*/ 67 w 187"/>
              <a:gd name="T33" fmla="*/ 33 h 186"/>
              <a:gd name="T34" fmla="*/ 67 w 187"/>
              <a:gd name="T35" fmla="*/ 180 h 186"/>
              <a:gd name="T36" fmla="*/ 74 w 187"/>
              <a:gd name="T37" fmla="*/ 186 h 186"/>
              <a:gd name="T38" fmla="*/ 114 w 187"/>
              <a:gd name="T39" fmla="*/ 186 h 186"/>
              <a:gd name="T40" fmla="*/ 120 w 187"/>
              <a:gd name="T41" fmla="*/ 180 h 186"/>
              <a:gd name="T42" fmla="*/ 120 w 187"/>
              <a:gd name="T43" fmla="*/ 33 h 186"/>
              <a:gd name="T44" fmla="*/ 114 w 187"/>
              <a:gd name="T45" fmla="*/ 26 h 186"/>
              <a:gd name="T46" fmla="*/ 114 w 187"/>
              <a:gd name="T47" fmla="*/ 173 h 186"/>
              <a:gd name="T48" fmla="*/ 74 w 187"/>
              <a:gd name="T49" fmla="*/ 173 h 186"/>
              <a:gd name="T50" fmla="*/ 74 w 187"/>
              <a:gd name="T51" fmla="*/ 106 h 186"/>
              <a:gd name="T52" fmla="*/ 114 w 187"/>
              <a:gd name="T53" fmla="*/ 106 h 186"/>
              <a:gd name="T54" fmla="*/ 114 w 187"/>
              <a:gd name="T55" fmla="*/ 173 h 186"/>
              <a:gd name="T56" fmla="*/ 180 w 187"/>
              <a:gd name="T57" fmla="*/ 0 h 186"/>
              <a:gd name="T58" fmla="*/ 140 w 187"/>
              <a:gd name="T59" fmla="*/ 0 h 186"/>
              <a:gd name="T60" fmla="*/ 134 w 187"/>
              <a:gd name="T61" fmla="*/ 6 h 186"/>
              <a:gd name="T62" fmla="*/ 134 w 187"/>
              <a:gd name="T63" fmla="*/ 180 h 186"/>
              <a:gd name="T64" fmla="*/ 140 w 187"/>
              <a:gd name="T65" fmla="*/ 186 h 186"/>
              <a:gd name="T66" fmla="*/ 180 w 187"/>
              <a:gd name="T67" fmla="*/ 186 h 186"/>
              <a:gd name="T68" fmla="*/ 187 w 187"/>
              <a:gd name="T69" fmla="*/ 180 h 186"/>
              <a:gd name="T70" fmla="*/ 187 w 187"/>
              <a:gd name="T71" fmla="*/ 6 h 186"/>
              <a:gd name="T72" fmla="*/ 180 w 187"/>
              <a:gd name="T73" fmla="*/ 0 h 186"/>
              <a:gd name="T74" fmla="*/ 180 w 187"/>
              <a:gd name="T75" fmla="*/ 173 h 186"/>
              <a:gd name="T76" fmla="*/ 140 w 187"/>
              <a:gd name="T77" fmla="*/ 173 h 186"/>
              <a:gd name="T78" fmla="*/ 140 w 187"/>
              <a:gd name="T79" fmla="*/ 93 h 186"/>
              <a:gd name="T80" fmla="*/ 180 w 187"/>
              <a:gd name="T81" fmla="*/ 93 h 186"/>
              <a:gd name="T82" fmla="*/ 180 w 187"/>
              <a:gd name="T83" fmla="*/ 17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7" h="186">
                <a:moveTo>
                  <a:pt x="47" y="53"/>
                </a:moveTo>
                <a:lnTo>
                  <a:pt x="7" y="53"/>
                </a:lnTo>
                <a:cubicBezTo>
                  <a:pt x="3" y="53"/>
                  <a:pt x="0" y="56"/>
                  <a:pt x="0" y="60"/>
                </a:cubicBezTo>
                <a:lnTo>
                  <a:pt x="0" y="180"/>
                </a:lnTo>
                <a:cubicBezTo>
                  <a:pt x="0" y="183"/>
                  <a:pt x="3" y="186"/>
                  <a:pt x="7" y="186"/>
                </a:cubicBezTo>
                <a:lnTo>
                  <a:pt x="47" y="186"/>
                </a:lnTo>
                <a:cubicBezTo>
                  <a:pt x="51" y="186"/>
                  <a:pt x="54" y="183"/>
                  <a:pt x="54" y="180"/>
                </a:cubicBezTo>
                <a:lnTo>
                  <a:pt x="54" y="60"/>
                </a:lnTo>
                <a:cubicBezTo>
                  <a:pt x="54" y="56"/>
                  <a:pt x="51" y="53"/>
                  <a:pt x="47" y="53"/>
                </a:cubicBezTo>
                <a:close/>
                <a:moveTo>
                  <a:pt x="47" y="173"/>
                </a:moveTo>
                <a:lnTo>
                  <a:pt x="7" y="173"/>
                </a:lnTo>
                <a:lnTo>
                  <a:pt x="7" y="120"/>
                </a:lnTo>
                <a:lnTo>
                  <a:pt x="47" y="120"/>
                </a:lnTo>
                <a:lnTo>
                  <a:pt x="47" y="173"/>
                </a:lnTo>
                <a:close/>
                <a:moveTo>
                  <a:pt x="114" y="26"/>
                </a:moveTo>
                <a:lnTo>
                  <a:pt x="74" y="26"/>
                </a:lnTo>
                <a:cubicBezTo>
                  <a:pt x="70" y="26"/>
                  <a:pt x="67" y="29"/>
                  <a:pt x="67" y="33"/>
                </a:cubicBezTo>
                <a:lnTo>
                  <a:pt x="67" y="180"/>
                </a:lnTo>
                <a:cubicBezTo>
                  <a:pt x="67" y="183"/>
                  <a:pt x="70" y="186"/>
                  <a:pt x="74" y="186"/>
                </a:cubicBezTo>
                <a:lnTo>
                  <a:pt x="114" y="186"/>
                </a:lnTo>
                <a:cubicBezTo>
                  <a:pt x="117" y="186"/>
                  <a:pt x="120" y="183"/>
                  <a:pt x="120" y="180"/>
                </a:cubicBezTo>
                <a:lnTo>
                  <a:pt x="120" y="33"/>
                </a:lnTo>
                <a:cubicBezTo>
                  <a:pt x="120" y="29"/>
                  <a:pt x="117" y="26"/>
                  <a:pt x="114" y="26"/>
                </a:cubicBezTo>
                <a:close/>
                <a:moveTo>
                  <a:pt x="114" y="173"/>
                </a:moveTo>
                <a:lnTo>
                  <a:pt x="74" y="173"/>
                </a:lnTo>
                <a:lnTo>
                  <a:pt x="74" y="106"/>
                </a:lnTo>
                <a:lnTo>
                  <a:pt x="114" y="106"/>
                </a:lnTo>
                <a:lnTo>
                  <a:pt x="114" y="173"/>
                </a:lnTo>
                <a:close/>
                <a:moveTo>
                  <a:pt x="180" y="0"/>
                </a:moveTo>
                <a:lnTo>
                  <a:pt x="140" y="0"/>
                </a:lnTo>
                <a:cubicBezTo>
                  <a:pt x="137" y="0"/>
                  <a:pt x="134" y="3"/>
                  <a:pt x="134" y="6"/>
                </a:cubicBezTo>
                <a:lnTo>
                  <a:pt x="134" y="180"/>
                </a:lnTo>
                <a:cubicBezTo>
                  <a:pt x="134" y="183"/>
                  <a:pt x="137" y="186"/>
                  <a:pt x="140" y="186"/>
                </a:cubicBezTo>
                <a:lnTo>
                  <a:pt x="180" y="186"/>
                </a:lnTo>
                <a:cubicBezTo>
                  <a:pt x="184" y="186"/>
                  <a:pt x="187" y="183"/>
                  <a:pt x="187" y="180"/>
                </a:cubicBezTo>
                <a:lnTo>
                  <a:pt x="187" y="6"/>
                </a:lnTo>
                <a:cubicBezTo>
                  <a:pt x="187" y="3"/>
                  <a:pt x="184" y="0"/>
                  <a:pt x="180" y="0"/>
                </a:cubicBezTo>
                <a:close/>
                <a:moveTo>
                  <a:pt x="180" y="173"/>
                </a:moveTo>
                <a:lnTo>
                  <a:pt x="140" y="173"/>
                </a:lnTo>
                <a:lnTo>
                  <a:pt x="140" y="93"/>
                </a:lnTo>
                <a:lnTo>
                  <a:pt x="180" y="93"/>
                </a:lnTo>
                <a:lnTo>
                  <a:pt x="180" y="17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Freeform 9"/>
          <p:cNvSpPr>
            <a:spLocks noChangeAspect="1"/>
          </p:cNvSpPr>
          <p:nvPr/>
        </p:nvSpPr>
        <p:spPr bwMode="auto">
          <a:xfrm>
            <a:off x="3893139" y="2108423"/>
            <a:ext cx="373788" cy="346789"/>
          </a:xfrm>
          <a:custGeom>
            <a:avLst/>
            <a:gdLst>
              <a:gd name="T0" fmla="*/ 107 w 187"/>
              <a:gd name="T1" fmla="*/ 120 h 173"/>
              <a:gd name="T2" fmla="*/ 107 w 187"/>
              <a:gd name="T3" fmla="*/ 109 h 173"/>
              <a:gd name="T4" fmla="*/ 134 w 187"/>
              <a:gd name="T5" fmla="*/ 60 h 173"/>
              <a:gd name="T6" fmla="*/ 94 w 187"/>
              <a:gd name="T7" fmla="*/ 0 h 173"/>
              <a:gd name="T8" fmla="*/ 54 w 187"/>
              <a:gd name="T9" fmla="*/ 60 h 173"/>
              <a:gd name="T10" fmla="*/ 80 w 187"/>
              <a:gd name="T11" fmla="*/ 109 h 173"/>
              <a:gd name="T12" fmla="*/ 80 w 187"/>
              <a:gd name="T13" fmla="*/ 120 h 173"/>
              <a:gd name="T14" fmla="*/ 0 w 187"/>
              <a:gd name="T15" fmla="*/ 173 h 173"/>
              <a:gd name="T16" fmla="*/ 187 w 187"/>
              <a:gd name="T17" fmla="*/ 173 h 173"/>
              <a:gd name="T18" fmla="*/ 107 w 187"/>
              <a:gd name="T19" fmla="*/ 12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7" h="173">
                <a:moveTo>
                  <a:pt x="107" y="120"/>
                </a:moveTo>
                <a:lnTo>
                  <a:pt x="107" y="109"/>
                </a:lnTo>
                <a:cubicBezTo>
                  <a:pt x="122" y="101"/>
                  <a:pt x="134" y="80"/>
                  <a:pt x="134" y="60"/>
                </a:cubicBezTo>
                <a:cubicBezTo>
                  <a:pt x="134" y="27"/>
                  <a:pt x="134" y="0"/>
                  <a:pt x="94" y="0"/>
                </a:cubicBezTo>
                <a:cubicBezTo>
                  <a:pt x="54" y="0"/>
                  <a:pt x="54" y="27"/>
                  <a:pt x="54" y="60"/>
                </a:cubicBezTo>
                <a:cubicBezTo>
                  <a:pt x="54" y="80"/>
                  <a:pt x="66" y="101"/>
                  <a:pt x="80" y="109"/>
                </a:cubicBezTo>
                <a:lnTo>
                  <a:pt x="80" y="120"/>
                </a:lnTo>
                <a:cubicBezTo>
                  <a:pt x="35" y="124"/>
                  <a:pt x="0" y="146"/>
                  <a:pt x="0" y="173"/>
                </a:cubicBezTo>
                <a:lnTo>
                  <a:pt x="187" y="173"/>
                </a:lnTo>
                <a:cubicBezTo>
                  <a:pt x="187" y="146"/>
                  <a:pt x="152" y="124"/>
                  <a:pt x="107" y="12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Montserrat" panose="00000500000000000000" pitchFamily="2" charset="0"/>
            </a:endParaRPr>
          </a:p>
        </p:txBody>
      </p:sp>
      <p:sp>
        <p:nvSpPr>
          <p:cNvPr id="27" name="Freeform 5"/>
          <p:cNvSpPr>
            <a:spLocks noChangeAspect="1" noEditPoints="1"/>
          </p:cNvSpPr>
          <p:nvPr/>
        </p:nvSpPr>
        <p:spPr bwMode="auto">
          <a:xfrm>
            <a:off x="7740033" y="2332771"/>
            <a:ext cx="342731" cy="381847"/>
          </a:xfrm>
          <a:custGeom>
            <a:avLst/>
            <a:gdLst>
              <a:gd name="T0" fmla="*/ 93 w 190"/>
              <a:gd name="T1" fmla="*/ 120 h 213"/>
              <a:gd name="T2" fmla="*/ 93 w 190"/>
              <a:gd name="T3" fmla="*/ 27 h 213"/>
              <a:gd name="T4" fmla="*/ 0 w 190"/>
              <a:gd name="T5" fmla="*/ 120 h 213"/>
              <a:gd name="T6" fmla="*/ 93 w 190"/>
              <a:gd name="T7" fmla="*/ 213 h 213"/>
              <a:gd name="T8" fmla="*/ 187 w 190"/>
              <a:gd name="T9" fmla="*/ 120 h 213"/>
              <a:gd name="T10" fmla="*/ 177 w 190"/>
              <a:gd name="T11" fmla="*/ 78 h 213"/>
              <a:gd name="T12" fmla="*/ 93 w 190"/>
              <a:gd name="T13" fmla="*/ 120 h 213"/>
              <a:gd name="T14" fmla="*/ 190 w 190"/>
              <a:gd name="T15" fmla="*/ 52 h 213"/>
              <a:gd name="T16" fmla="*/ 107 w 190"/>
              <a:gd name="T17" fmla="*/ 0 h 213"/>
              <a:gd name="T18" fmla="*/ 107 w 190"/>
              <a:gd name="T19" fmla="*/ 93 h 213"/>
              <a:gd name="T20" fmla="*/ 190 w 190"/>
              <a:gd name="T21" fmla="*/ 5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0" h="213">
                <a:moveTo>
                  <a:pt x="93" y="120"/>
                </a:moveTo>
                <a:lnTo>
                  <a:pt x="93" y="27"/>
                </a:lnTo>
                <a:cubicBezTo>
                  <a:pt x="42" y="27"/>
                  <a:pt x="0" y="68"/>
                  <a:pt x="0" y="120"/>
                </a:cubicBezTo>
                <a:cubicBezTo>
                  <a:pt x="0" y="172"/>
                  <a:pt x="42" y="213"/>
                  <a:pt x="93" y="213"/>
                </a:cubicBezTo>
                <a:cubicBezTo>
                  <a:pt x="145" y="213"/>
                  <a:pt x="187" y="172"/>
                  <a:pt x="187" y="120"/>
                </a:cubicBezTo>
                <a:cubicBezTo>
                  <a:pt x="187" y="105"/>
                  <a:pt x="183" y="91"/>
                  <a:pt x="177" y="78"/>
                </a:cubicBezTo>
                <a:lnTo>
                  <a:pt x="93" y="120"/>
                </a:lnTo>
                <a:close/>
                <a:moveTo>
                  <a:pt x="190" y="52"/>
                </a:moveTo>
                <a:cubicBezTo>
                  <a:pt x="175" y="21"/>
                  <a:pt x="143" y="0"/>
                  <a:pt x="107" y="0"/>
                </a:cubicBezTo>
                <a:lnTo>
                  <a:pt x="107" y="93"/>
                </a:lnTo>
                <a:lnTo>
                  <a:pt x="190" y="5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33923-D593-793E-26E0-3F0167D45714}"/>
              </a:ext>
            </a:extLst>
          </p:cNvPr>
          <p:cNvSpPr txBox="1"/>
          <p:nvPr/>
        </p:nvSpPr>
        <p:spPr>
          <a:xfrm>
            <a:off x="1113220" y="5734585"/>
            <a:ext cx="1057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Montserrat" panose="00000500000000000000" pitchFamily="2" charset="0"/>
              </a:rPr>
              <a:t>“Models build confidence, Leadership builds conviction”</a:t>
            </a:r>
          </a:p>
        </p:txBody>
      </p:sp>
    </p:spTree>
    <p:extLst>
      <p:ext uri="{BB962C8B-B14F-4D97-AF65-F5344CB8AC3E}">
        <p14:creationId xmlns:p14="http://schemas.microsoft.com/office/powerpoint/2010/main" val="23957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8AF31-2982-4C33-AD5F-4AF6C706B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6496E9-EB29-75F9-46D3-677178D33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28360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#OLD MUTUAL 2022 YE">
  <a:themeElements>
    <a:clrScheme name="Old Mutual 2022">
      <a:dk1>
        <a:sysClr val="windowText" lastClr="000000"/>
      </a:dk1>
      <a:lt1>
        <a:sysClr val="window" lastClr="FFFFFF"/>
      </a:lt1>
      <a:dk2>
        <a:srgbClr val="009677"/>
      </a:dk2>
      <a:lt2>
        <a:srgbClr val="F2F2F2"/>
      </a:lt2>
      <a:accent1>
        <a:srgbClr val="009648"/>
      </a:accent1>
      <a:accent2>
        <a:srgbClr val="50B848"/>
      </a:accent2>
      <a:accent3>
        <a:srgbClr val="8DC63F"/>
      </a:accent3>
      <a:accent4>
        <a:srgbClr val="00C0E8"/>
      </a:accent4>
      <a:accent5>
        <a:srgbClr val="F37021"/>
      </a:accent5>
      <a:accent6>
        <a:srgbClr val="ED0080"/>
      </a:accent6>
      <a:hlink>
        <a:srgbClr val="50B880"/>
      </a:hlink>
      <a:folHlink>
        <a:srgbClr val="009677"/>
      </a:folHlink>
    </a:clrScheme>
    <a:fontScheme name="Custom 3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b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eme1">
  <a:themeElements>
    <a:clrScheme name="Old Mutual Feb 2025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009677"/>
      </a:accent1>
      <a:accent2>
        <a:srgbClr val="50B848"/>
      </a:accent2>
      <a:accent3>
        <a:srgbClr val="8DC63F"/>
      </a:accent3>
      <a:accent4>
        <a:srgbClr val="5A5A5A"/>
      </a:accent4>
      <a:accent5>
        <a:srgbClr val="00C0E8"/>
      </a:accent5>
      <a:accent6>
        <a:srgbClr val="F37021"/>
      </a:accent6>
      <a:hlink>
        <a:srgbClr val="777777"/>
      </a:hlink>
      <a:folHlink>
        <a:srgbClr val="000000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FF8EE96D-0646-417F-8C5B-446472F9AB8C}" vid="{D141FBC9-793D-4BAB-8DF3-77129D7E873B}"/>
    </a:ext>
  </a:extLst>
</a:theme>
</file>

<file path=ppt/theme/theme3.xml><?xml version="1.0" encoding="utf-8"?>
<a:theme xmlns:a="http://schemas.openxmlformats.org/drawingml/2006/main" name="1_Theme1">
  <a:themeElements>
    <a:clrScheme name="Old Mutual Feb 2025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009677"/>
      </a:accent1>
      <a:accent2>
        <a:srgbClr val="50B848"/>
      </a:accent2>
      <a:accent3>
        <a:srgbClr val="8DC63F"/>
      </a:accent3>
      <a:accent4>
        <a:srgbClr val="5A5A5A"/>
      </a:accent4>
      <a:accent5>
        <a:srgbClr val="00C0E8"/>
      </a:accent5>
      <a:accent6>
        <a:srgbClr val="F37021"/>
      </a:accent6>
      <a:hlink>
        <a:srgbClr val="777777"/>
      </a:hlink>
      <a:folHlink>
        <a:srgbClr val="000000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FF8EE96D-0646-417F-8C5B-446472F9AB8C}" vid="{D141FBC9-793D-4BAB-8DF3-77129D7E873B}"/>
    </a:ext>
  </a:extLst>
</a:theme>
</file>

<file path=ppt/theme/theme4.xml><?xml version="1.0" encoding="utf-8"?>
<a:theme xmlns:a="http://schemas.openxmlformats.org/drawingml/2006/main" name="2_#OLD MUTUAL 2022 YE">
  <a:themeElements>
    <a:clrScheme name="Old Mutual 2022">
      <a:dk1>
        <a:sysClr val="windowText" lastClr="000000"/>
      </a:dk1>
      <a:lt1>
        <a:sysClr val="window" lastClr="FFFFFF"/>
      </a:lt1>
      <a:dk2>
        <a:srgbClr val="009677"/>
      </a:dk2>
      <a:lt2>
        <a:srgbClr val="F2F2F2"/>
      </a:lt2>
      <a:accent1>
        <a:srgbClr val="009648"/>
      </a:accent1>
      <a:accent2>
        <a:srgbClr val="50B848"/>
      </a:accent2>
      <a:accent3>
        <a:srgbClr val="8DC63F"/>
      </a:accent3>
      <a:accent4>
        <a:srgbClr val="00C0E8"/>
      </a:accent4>
      <a:accent5>
        <a:srgbClr val="F37021"/>
      </a:accent5>
      <a:accent6>
        <a:srgbClr val="ED0080"/>
      </a:accent6>
      <a:hlink>
        <a:srgbClr val="50B880"/>
      </a:hlink>
      <a:folHlink>
        <a:srgbClr val="009677"/>
      </a:folHlink>
    </a:clrScheme>
    <a:fontScheme name="Custom 3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b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c83b21-344d-4bbb-87f1-1b3917d0cc01">
      <Terms xmlns="http://schemas.microsoft.com/office/infopath/2007/PartnerControls"/>
    </lcf76f155ced4ddcb4097134ff3c332f>
    <_ip_UnifiedCompliancePolicyUIAction xmlns="http://schemas.microsoft.com/sharepoint/v3" xsi:nil="true"/>
    <Status xmlns="43c83b21-344d-4bbb-87f1-1b3917d0cc01">Completed</Status>
    <TaxCatchAll xmlns="3b3c5e9a-5637-4068-a802-c03d5e44d8c5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FAB4074A00047AFC3BD7479694EC1" ma:contentTypeVersion="22" ma:contentTypeDescription="Create a new document." ma:contentTypeScope="" ma:versionID="42a99359910e8cb526aff058956ea34e">
  <xsd:schema xmlns:xsd="http://www.w3.org/2001/XMLSchema" xmlns:xs="http://www.w3.org/2001/XMLSchema" xmlns:p="http://schemas.microsoft.com/office/2006/metadata/properties" xmlns:ns1="http://schemas.microsoft.com/sharepoint/v3" xmlns:ns2="43c83b21-344d-4bbb-87f1-1b3917d0cc01" xmlns:ns3="3b3c5e9a-5637-4068-a802-c03d5e44d8c5" targetNamespace="http://schemas.microsoft.com/office/2006/metadata/properties" ma:root="true" ma:fieldsID="4614a89a414a5c92d70368728897c5c2" ns1:_="" ns2:_="" ns3:_="">
    <xsd:import namespace="http://schemas.microsoft.com/sharepoint/v3"/>
    <xsd:import namespace="43c83b21-344d-4bbb-87f1-1b3917d0cc01"/>
    <xsd:import namespace="3b3c5e9a-5637-4068-a802-c03d5e44d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83b21-344d-4bbb-87f1-1b3917d0c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befc624-da84-44c2-9335-a445e87ef4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5" nillable="true" ma:displayName="Status" ma:default="Completed" ma:format="Dropdown" ma:internalName="Status">
      <xsd:simpleType>
        <xsd:restriction base="dms:Choice">
          <xsd:enumeration value="Completed"/>
          <xsd:enumeration value="Enter Choice #2"/>
          <xsd:enumeration value="Enter Choice #3"/>
        </xsd:restriction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c5e9a-5637-4068-a802-c03d5e44d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ba159b-2ad8-4f94-9e0e-4cd72fbdb0f7}" ma:internalName="TaxCatchAll" ma:showField="CatchAllData" ma:web="3b3c5e9a-5637-4068-a802-c03d5e44d8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56FCE-33DB-4335-A5B7-726FFD102B23}">
  <ds:schemaRefs>
    <ds:schemaRef ds:uri="3b3c5e9a-5637-4068-a802-c03d5e44d8c5"/>
    <ds:schemaRef ds:uri="43c83b21-344d-4bbb-87f1-1b3917d0cc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29A896-7F07-4255-A83F-BB8D3BAE30D1}">
  <ds:schemaRefs>
    <ds:schemaRef ds:uri="3b3c5e9a-5637-4068-a802-c03d5e44d8c5"/>
    <ds:schemaRef ds:uri="43c83b21-344d-4bbb-87f1-1b3917d0cc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D80DF3-873E-4978-BBBE-08D71D04E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2cb1ced-ebb8-4f93-ad53-35894216f0a7}" enabled="1" method="Privileged" siteId="{30f51673-ff88-423e-bee3-3b57203338e7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120</Words>
  <Application>Microsoft Office PowerPoint</Application>
  <PresentationFormat>Custom</PresentationFormat>
  <Paragraphs>31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Aptos</vt:lpstr>
      <vt:lpstr>Arial</vt:lpstr>
      <vt:lpstr>Bebas Neue Bold</vt:lpstr>
      <vt:lpstr>Calibri</vt:lpstr>
      <vt:lpstr>Century Gothic</vt:lpstr>
      <vt:lpstr>Montserrat</vt:lpstr>
      <vt:lpstr>Montserrat ExtraBold</vt:lpstr>
      <vt:lpstr>Montserrat SemiBold</vt:lpstr>
      <vt:lpstr>Wingdings 3</vt:lpstr>
      <vt:lpstr>1_#OLD MUTUAL 2022 YE</vt:lpstr>
      <vt:lpstr>2_Theme1</vt:lpstr>
      <vt:lpstr>1_Theme1</vt:lpstr>
      <vt:lpstr>2_#OLD MUTUAL 2022 YE</vt:lpstr>
      <vt:lpstr>think-cell Slide</vt:lpstr>
      <vt:lpstr>THE ACTUARY AS A POLICY BUSINESS ARCHITECT”  MARTIN KARENJU FIA C.Act, MBA</vt:lpstr>
      <vt:lpstr>THE ACTUARY AS A BUSINESS ARCHITECT</vt:lpstr>
      <vt:lpstr>THANK YOU</vt:lpstr>
    </vt:vector>
  </TitlesOfParts>
  <Company>Old Mutual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Branden Scott-Hayward</dc:creator>
  <cp:lastModifiedBy>Martin Karenju</cp:lastModifiedBy>
  <cp:revision>6</cp:revision>
  <dcterms:created xsi:type="dcterms:W3CDTF">2025-08-18T07:36:57Z</dcterms:created>
  <dcterms:modified xsi:type="dcterms:W3CDTF">2025-10-30T05:38:48Z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a4d758-6f56-43dd-bd60-078c6ffd0f9d_Enabled">
    <vt:lpwstr>true</vt:lpwstr>
  </property>
  <property fmtid="{D5CDD505-2E9C-101B-9397-08002B2CF9AE}" pid="3" name="MSIP_Label_43a4d758-6f56-43dd-bd60-078c6ffd0f9d_SetDate">
    <vt:lpwstr>2025-09-15T12:58:49Z</vt:lpwstr>
  </property>
  <property fmtid="{D5CDD505-2E9C-101B-9397-08002B2CF9AE}" pid="4" name="MSIP_Label_43a4d758-6f56-43dd-bd60-078c6ffd0f9d_Method">
    <vt:lpwstr>Privileged</vt:lpwstr>
  </property>
  <property fmtid="{D5CDD505-2E9C-101B-9397-08002B2CF9AE}" pid="5" name="MSIP_Label_43a4d758-6f56-43dd-bd60-078c6ffd0f9d_Name">
    <vt:lpwstr>Confidential</vt:lpwstr>
  </property>
  <property fmtid="{D5CDD505-2E9C-101B-9397-08002B2CF9AE}" pid="6" name="MSIP_Label_43a4d758-6f56-43dd-bd60-078c6ffd0f9d_SiteId">
    <vt:lpwstr>30f51673-ff88-423e-bee3-3b57203338e7</vt:lpwstr>
  </property>
  <property fmtid="{D5CDD505-2E9C-101B-9397-08002B2CF9AE}" pid="7" name="MSIP_Label_43a4d758-6f56-43dd-bd60-078c6ffd0f9d_ActionId">
    <vt:lpwstr>172fad25-bc92-4e33-bdad-a10011610ef1</vt:lpwstr>
  </property>
  <property fmtid="{D5CDD505-2E9C-101B-9397-08002B2CF9AE}" pid="8" name="MSIP_Label_43a4d758-6f56-43dd-bd60-078c6ffd0f9d_ContentBits">
    <vt:lpwstr>1</vt:lpwstr>
  </property>
  <property fmtid="{D5CDD505-2E9C-101B-9397-08002B2CF9AE}" pid="9" name="MSIP_Label_43a4d758-6f56-43dd-bd60-078c6ffd0f9d_Tag">
    <vt:lpwstr>10, 0, 1, 1</vt:lpwstr>
  </property>
  <property fmtid="{D5CDD505-2E9C-101B-9397-08002B2CF9AE}" pid="10" name="ContentTypeId">
    <vt:lpwstr>0x0101008DEFAB4074A00047AFC3BD7479694EC1</vt:lpwstr>
  </property>
  <property fmtid="{D5CDD505-2E9C-101B-9397-08002B2CF9AE}" pid="11" name="MediaServiceImageTags">
    <vt:lpwstr/>
  </property>
  <property fmtid="{D5CDD505-2E9C-101B-9397-08002B2CF9AE}" pid="12" name="ClassificationContentMarkingHeaderLocations">
    <vt:lpwstr>1_#OLD MUTUAL 2022 YE:6\2_Theme1:5\1_Theme1:5\2_#OLD MUTUAL 2022 YE:8</vt:lpwstr>
  </property>
  <property fmtid="{D5CDD505-2E9C-101B-9397-08002B2CF9AE}" pid="13" name="ClassificationContentMarkingHeaderText">
    <vt:lpwstr>OMLAK Controlled Disclosure </vt:lpwstr>
  </property>
</Properties>
</file>