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258" r:id="rId4"/>
    <p:sldId id="259" r:id="rId5"/>
    <p:sldId id="260" r:id="rId6"/>
    <p:sldId id="261" r:id="rId7"/>
    <p:sldId id="262" r:id="rId8"/>
    <p:sldId id="263" r:id="rId9"/>
    <p:sldId id="268" r:id="rId10"/>
    <p:sldId id="265" r:id="rId11"/>
    <p:sldId id="269"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C25"/>
    <a:srgbClr val="A72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197249-AE2B-420D-8722-CF94D0F46674}" v="4" dt="2025-10-15T18:59:43.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57" autoAdjust="0"/>
  </p:normalViewPr>
  <p:slideViewPr>
    <p:cSldViewPr snapToGrid="0">
      <p:cViewPr varScale="1">
        <p:scale>
          <a:sx n="61" d="100"/>
          <a:sy n="61" d="100"/>
        </p:scale>
        <p:origin x="867" y="261"/>
      </p:cViewPr>
      <p:guideLst/>
    </p:cSldViewPr>
  </p:slideViewPr>
  <p:outlineViewPr>
    <p:cViewPr>
      <p:scale>
        <a:sx n="33" d="100"/>
        <a:sy n="33" d="100"/>
      </p:scale>
      <p:origin x="0" y="-38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251B0B-1162-4A2A-AA80-37B27C2371A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KE"/>
        </a:p>
      </dgm:t>
    </dgm:pt>
    <dgm:pt modelId="{3AA732AD-B644-4916-8419-69176675279E}">
      <dgm:prSet>
        <dgm:style>
          <a:lnRef idx="1">
            <a:schemeClr val="accent2"/>
          </a:lnRef>
          <a:fillRef idx="2">
            <a:schemeClr val="accent2"/>
          </a:fillRef>
          <a:effectRef idx="1">
            <a:schemeClr val="accent2"/>
          </a:effectRef>
          <a:fontRef idx="minor">
            <a:schemeClr val="dk1"/>
          </a:fontRef>
        </dgm:style>
      </dgm:prSet>
      <dgm:spPr/>
      <dgm:t>
        <a:bodyPr/>
        <a:lstStyle/>
        <a:p>
          <a:r>
            <a:rPr lang="en-US" b="1" dirty="0"/>
            <a:t>Asset Liability Matching</a:t>
          </a:r>
          <a:endParaRPr lang="en-KE" b="1" dirty="0"/>
        </a:p>
      </dgm:t>
    </dgm:pt>
    <dgm:pt modelId="{11E9523D-0F4C-43F6-BAA6-94A3EEF1C98E}" type="parTrans" cxnId="{D8C2682D-95F0-47F8-AE57-5F0DA3168CE8}">
      <dgm:prSet/>
      <dgm:spPr/>
      <dgm:t>
        <a:bodyPr/>
        <a:lstStyle/>
        <a:p>
          <a:endParaRPr lang="en-KE"/>
        </a:p>
      </dgm:t>
    </dgm:pt>
    <dgm:pt modelId="{B96AC566-31EA-4BF6-925F-EA602EAB580F}" type="sibTrans" cxnId="{D8C2682D-95F0-47F8-AE57-5F0DA3168CE8}">
      <dgm:prSet/>
      <dgm:spPr/>
      <dgm:t>
        <a:bodyPr/>
        <a:lstStyle/>
        <a:p>
          <a:endParaRPr lang="en-KE"/>
        </a:p>
      </dgm:t>
    </dgm:pt>
    <dgm:pt modelId="{67B60FD7-CC29-4378-82BE-B090185D1132}" type="pres">
      <dgm:prSet presAssocID="{DC251B0B-1162-4A2A-AA80-37B27C2371A3}" presName="linear" presStyleCnt="0">
        <dgm:presLayoutVars>
          <dgm:animLvl val="lvl"/>
          <dgm:resizeHandles val="exact"/>
        </dgm:presLayoutVars>
      </dgm:prSet>
      <dgm:spPr/>
    </dgm:pt>
    <dgm:pt modelId="{9DEE5FA7-94F4-4C51-A376-07B4DFF5A880}" type="pres">
      <dgm:prSet presAssocID="{3AA732AD-B644-4916-8419-69176675279E}" presName="parentText" presStyleLbl="node1" presStyleIdx="0" presStyleCnt="1">
        <dgm:presLayoutVars>
          <dgm:chMax val="0"/>
          <dgm:bulletEnabled val="1"/>
        </dgm:presLayoutVars>
      </dgm:prSet>
      <dgm:spPr/>
    </dgm:pt>
  </dgm:ptLst>
  <dgm:cxnLst>
    <dgm:cxn modelId="{EE5AC717-9654-4D67-A71D-53FFB2959DE5}" type="presOf" srcId="{DC251B0B-1162-4A2A-AA80-37B27C2371A3}" destId="{67B60FD7-CC29-4378-82BE-B090185D1132}" srcOrd="0" destOrd="0" presId="urn:microsoft.com/office/officeart/2005/8/layout/vList2"/>
    <dgm:cxn modelId="{D8C2682D-95F0-47F8-AE57-5F0DA3168CE8}" srcId="{DC251B0B-1162-4A2A-AA80-37B27C2371A3}" destId="{3AA732AD-B644-4916-8419-69176675279E}" srcOrd="0" destOrd="0" parTransId="{11E9523D-0F4C-43F6-BAA6-94A3EEF1C98E}" sibTransId="{B96AC566-31EA-4BF6-925F-EA602EAB580F}"/>
    <dgm:cxn modelId="{119B4D92-42BC-4515-BDF7-95DEB3A8EE53}" type="presOf" srcId="{3AA732AD-B644-4916-8419-69176675279E}" destId="{9DEE5FA7-94F4-4C51-A376-07B4DFF5A880}" srcOrd="0" destOrd="0" presId="urn:microsoft.com/office/officeart/2005/8/layout/vList2"/>
    <dgm:cxn modelId="{1F783DDC-DD75-467E-BA4B-6C46326131F0}" type="presParOf" srcId="{67B60FD7-CC29-4378-82BE-B090185D1132}" destId="{9DEE5FA7-94F4-4C51-A376-07B4DFF5A88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6604A4-2120-4135-9B86-D1228718B292}"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KE"/>
        </a:p>
      </dgm:t>
    </dgm:pt>
    <dgm:pt modelId="{A834935F-DE1F-4DF3-A569-20E51D49726A}">
      <dgm:prSet/>
      <dgm:spPr/>
      <dgm:t>
        <a:bodyPr/>
        <a:lstStyle/>
        <a:p>
          <a:r>
            <a:rPr lang="en-US" b="0" dirty="0"/>
            <a:t>Historically focused on interest rate risk, ALM in the life insurance industry now encompasses (or should) also consider liquidity, credit, market, and currency risks. </a:t>
          </a:r>
          <a:endParaRPr lang="en-KE" dirty="0"/>
        </a:p>
      </dgm:t>
    </dgm:pt>
    <dgm:pt modelId="{F2C44847-D513-45D5-8B5A-96535F4BBF61}" type="parTrans" cxnId="{0CE634E1-1387-4AA9-8318-6FC4D45D8B93}">
      <dgm:prSet/>
      <dgm:spPr/>
      <dgm:t>
        <a:bodyPr/>
        <a:lstStyle/>
        <a:p>
          <a:endParaRPr lang="en-KE"/>
        </a:p>
      </dgm:t>
    </dgm:pt>
    <dgm:pt modelId="{A53F2FB5-9B8F-4BEA-A4BA-F791BFE2E064}" type="sibTrans" cxnId="{0CE634E1-1387-4AA9-8318-6FC4D45D8B93}">
      <dgm:prSet/>
      <dgm:spPr/>
      <dgm:t>
        <a:bodyPr/>
        <a:lstStyle/>
        <a:p>
          <a:endParaRPr lang="en-KE"/>
        </a:p>
      </dgm:t>
    </dgm:pt>
    <dgm:pt modelId="{A31F68A4-107E-42D2-9B9E-E038F3156B85}" type="pres">
      <dgm:prSet presAssocID="{286604A4-2120-4135-9B86-D1228718B292}" presName="vert0" presStyleCnt="0">
        <dgm:presLayoutVars>
          <dgm:dir/>
          <dgm:animOne val="branch"/>
          <dgm:animLvl val="lvl"/>
        </dgm:presLayoutVars>
      </dgm:prSet>
      <dgm:spPr/>
    </dgm:pt>
    <dgm:pt modelId="{275D02F3-04FD-4EAC-829D-BD2040A7CBB0}" type="pres">
      <dgm:prSet presAssocID="{A834935F-DE1F-4DF3-A569-20E51D49726A}" presName="thickLine" presStyleLbl="alignNode1" presStyleIdx="0" presStyleCnt="1"/>
      <dgm:spPr/>
    </dgm:pt>
    <dgm:pt modelId="{5C0C93F8-C630-4BB7-A9E4-8FA4BE33D3C2}" type="pres">
      <dgm:prSet presAssocID="{A834935F-DE1F-4DF3-A569-20E51D49726A}" presName="horz1" presStyleCnt="0"/>
      <dgm:spPr/>
    </dgm:pt>
    <dgm:pt modelId="{B09633FB-240F-463A-BE13-C50C08E661C9}" type="pres">
      <dgm:prSet presAssocID="{A834935F-DE1F-4DF3-A569-20E51D49726A}" presName="tx1" presStyleLbl="revTx" presStyleIdx="0" presStyleCnt="1"/>
      <dgm:spPr/>
    </dgm:pt>
    <dgm:pt modelId="{5173C2AB-EE90-463F-8CE0-FB91C4977A30}" type="pres">
      <dgm:prSet presAssocID="{A834935F-DE1F-4DF3-A569-20E51D49726A}" presName="vert1" presStyleCnt="0"/>
      <dgm:spPr/>
    </dgm:pt>
  </dgm:ptLst>
  <dgm:cxnLst>
    <dgm:cxn modelId="{300D2417-6511-48C3-BAD5-F6A62AFB5E31}" type="presOf" srcId="{A834935F-DE1F-4DF3-A569-20E51D49726A}" destId="{B09633FB-240F-463A-BE13-C50C08E661C9}" srcOrd="0" destOrd="0" presId="urn:microsoft.com/office/officeart/2008/layout/LinedList"/>
    <dgm:cxn modelId="{DE386BC9-6224-4C4E-8999-0C6A8380E265}" type="presOf" srcId="{286604A4-2120-4135-9B86-D1228718B292}" destId="{A31F68A4-107E-42D2-9B9E-E038F3156B85}" srcOrd="0" destOrd="0" presId="urn:microsoft.com/office/officeart/2008/layout/LinedList"/>
    <dgm:cxn modelId="{0CE634E1-1387-4AA9-8318-6FC4D45D8B93}" srcId="{286604A4-2120-4135-9B86-D1228718B292}" destId="{A834935F-DE1F-4DF3-A569-20E51D49726A}" srcOrd="0" destOrd="0" parTransId="{F2C44847-D513-45D5-8B5A-96535F4BBF61}" sibTransId="{A53F2FB5-9B8F-4BEA-A4BA-F791BFE2E064}"/>
    <dgm:cxn modelId="{36ED71E4-E163-40E0-B607-583A9DB09ADC}" type="presParOf" srcId="{A31F68A4-107E-42D2-9B9E-E038F3156B85}" destId="{275D02F3-04FD-4EAC-829D-BD2040A7CBB0}" srcOrd="0" destOrd="0" presId="urn:microsoft.com/office/officeart/2008/layout/LinedList"/>
    <dgm:cxn modelId="{5C74EE2A-3613-4DF0-AE05-7E16EFF614B1}" type="presParOf" srcId="{A31F68A4-107E-42D2-9B9E-E038F3156B85}" destId="{5C0C93F8-C630-4BB7-A9E4-8FA4BE33D3C2}" srcOrd="1" destOrd="0" presId="urn:microsoft.com/office/officeart/2008/layout/LinedList"/>
    <dgm:cxn modelId="{F8EE7CD7-0FB7-46FB-8834-2CCC4A676FE7}" type="presParOf" srcId="{5C0C93F8-C630-4BB7-A9E4-8FA4BE33D3C2}" destId="{B09633FB-240F-463A-BE13-C50C08E661C9}" srcOrd="0" destOrd="0" presId="urn:microsoft.com/office/officeart/2008/layout/LinedList"/>
    <dgm:cxn modelId="{D161615E-F5D6-4128-8EC8-06B8F22AECE1}" type="presParOf" srcId="{5C0C93F8-C630-4BB7-A9E4-8FA4BE33D3C2}" destId="{5173C2AB-EE90-463F-8CE0-FB91C4977A30}"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3407526-7CA2-4A76-9949-8067F46E0644}" type="doc">
      <dgm:prSet loTypeId="urn:microsoft.com/office/officeart/2005/8/layout/hList1" loCatId="list" qsTypeId="urn:microsoft.com/office/officeart/2005/8/quickstyle/3d1" qsCatId="3D" csTypeId="urn:microsoft.com/office/officeart/2005/8/colors/colorful2" csCatId="colorful" phldr="1"/>
      <dgm:spPr/>
      <dgm:t>
        <a:bodyPr/>
        <a:lstStyle/>
        <a:p>
          <a:endParaRPr lang="en-KE"/>
        </a:p>
      </dgm:t>
    </dgm:pt>
    <dgm:pt modelId="{F7E6057B-DCA9-411B-ADCE-1F2D99D87326}">
      <dgm:prSet/>
      <dgm:spPr/>
      <dgm:t>
        <a:bodyPr/>
        <a:lstStyle/>
        <a:p>
          <a:r>
            <a:rPr lang="en-US" b="1" dirty="0"/>
            <a:t>Interest Rate Risk</a:t>
          </a:r>
          <a:endParaRPr lang="en-KE" b="1" dirty="0"/>
        </a:p>
      </dgm:t>
    </dgm:pt>
    <dgm:pt modelId="{743921E2-5C66-4E96-9505-D4FC171690CC}" type="parTrans" cxnId="{EFC91EA7-0867-4FB6-8946-22D7900D9BA7}">
      <dgm:prSet/>
      <dgm:spPr/>
      <dgm:t>
        <a:bodyPr/>
        <a:lstStyle/>
        <a:p>
          <a:endParaRPr lang="en-KE"/>
        </a:p>
      </dgm:t>
    </dgm:pt>
    <dgm:pt modelId="{7DF14778-FC7C-4C60-BC3C-CDE8B09961A5}" type="sibTrans" cxnId="{EFC91EA7-0867-4FB6-8946-22D7900D9BA7}">
      <dgm:prSet/>
      <dgm:spPr/>
      <dgm:t>
        <a:bodyPr/>
        <a:lstStyle/>
        <a:p>
          <a:endParaRPr lang="en-KE"/>
        </a:p>
      </dgm:t>
    </dgm:pt>
    <dgm:pt modelId="{79348EF2-3D2B-429B-BC3B-163C649EE399}">
      <dgm:prSet custT="1"/>
      <dgm:spPr/>
      <dgm:t>
        <a:bodyPr/>
        <a:lstStyle/>
        <a:p>
          <a:r>
            <a:rPr lang="en-US" sz="1100" dirty="0"/>
            <a:t>Insurers typically use hedging, immunization, and advanced methods such as value at risk and stochastic simulation to manage interest rate risk, though no method fully eliminates the risk. </a:t>
          </a:r>
          <a:endParaRPr lang="en-KE" sz="1100" dirty="0"/>
        </a:p>
      </dgm:t>
    </dgm:pt>
    <dgm:pt modelId="{256DBE75-C405-4A7D-94E3-07CD9AD434EE}" type="parTrans" cxnId="{1C913B51-0742-4D81-AD33-C65D17F637CE}">
      <dgm:prSet/>
      <dgm:spPr/>
      <dgm:t>
        <a:bodyPr/>
        <a:lstStyle/>
        <a:p>
          <a:endParaRPr lang="en-KE"/>
        </a:p>
      </dgm:t>
    </dgm:pt>
    <dgm:pt modelId="{D178935F-E1AE-4453-827E-32B817CB5ABD}" type="sibTrans" cxnId="{1C913B51-0742-4D81-AD33-C65D17F637CE}">
      <dgm:prSet/>
      <dgm:spPr/>
      <dgm:t>
        <a:bodyPr/>
        <a:lstStyle/>
        <a:p>
          <a:endParaRPr lang="en-KE"/>
        </a:p>
      </dgm:t>
    </dgm:pt>
    <dgm:pt modelId="{71529ABC-FB46-4C7A-9913-5A0864DE8B00}">
      <dgm:prSet custT="1"/>
      <dgm:spPr/>
      <dgm:t>
        <a:bodyPr/>
        <a:lstStyle/>
        <a:p>
          <a:r>
            <a:rPr lang="en-US" sz="1100" dirty="0"/>
            <a:t>Specific challenges exist within an African framework due to under-developed and inefficient markets.</a:t>
          </a:r>
          <a:endParaRPr lang="en-KE" sz="1100" dirty="0"/>
        </a:p>
      </dgm:t>
    </dgm:pt>
    <dgm:pt modelId="{7A064C7A-CB4A-4B81-A1B2-2B10B424683B}" type="parTrans" cxnId="{9E6D4721-9FCE-41A7-A3C1-CCE642202030}">
      <dgm:prSet/>
      <dgm:spPr/>
      <dgm:t>
        <a:bodyPr/>
        <a:lstStyle/>
        <a:p>
          <a:endParaRPr lang="en-KE"/>
        </a:p>
      </dgm:t>
    </dgm:pt>
    <dgm:pt modelId="{0B1BAB99-9A26-44E1-870D-BCAE2DCF1265}" type="sibTrans" cxnId="{9E6D4721-9FCE-41A7-A3C1-CCE642202030}">
      <dgm:prSet/>
      <dgm:spPr/>
      <dgm:t>
        <a:bodyPr/>
        <a:lstStyle/>
        <a:p>
          <a:endParaRPr lang="en-KE"/>
        </a:p>
      </dgm:t>
    </dgm:pt>
    <dgm:pt modelId="{C2A4932D-3E9C-4F3F-B81E-2F90879E7DBE}">
      <dgm:prSet/>
      <dgm:spPr/>
      <dgm:t>
        <a:bodyPr/>
        <a:lstStyle/>
        <a:p>
          <a:r>
            <a:rPr lang="en-US" b="1" dirty="0"/>
            <a:t>Currency Risk</a:t>
          </a:r>
          <a:endParaRPr lang="en-KE" b="1" dirty="0"/>
        </a:p>
      </dgm:t>
    </dgm:pt>
    <dgm:pt modelId="{988003D6-2BEF-4C54-842E-2D3F95BD69F7}" type="parTrans" cxnId="{7B480DD9-5023-47A3-A0E4-C92C768AFD75}">
      <dgm:prSet/>
      <dgm:spPr/>
      <dgm:t>
        <a:bodyPr/>
        <a:lstStyle/>
        <a:p>
          <a:endParaRPr lang="en-KE"/>
        </a:p>
      </dgm:t>
    </dgm:pt>
    <dgm:pt modelId="{BD197360-EEB6-4EF7-8AF5-9B4216019825}" type="sibTrans" cxnId="{7B480DD9-5023-47A3-A0E4-C92C768AFD75}">
      <dgm:prSet/>
      <dgm:spPr/>
      <dgm:t>
        <a:bodyPr/>
        <a:lstStyle/>
        <a:p>
          <a:endParaRPr lang="en-KE"/>
        </a:p>
      </dgm:t>
    </dgm:pt>
    <dgm:pt modelId="{790B471D-24BE-479D-A3F2-9D51D833781B}">
      <dgm:prSet custT="1"/>
      <dgm:spPr/>
      <dgm:t>
        <a:bodyPr/>
        <a:lstStyle/>
        <a:p>
          <a:r>
            <a:rPr lang="en-US" sz="1100" dirty="0"/>
            <a:t>Currency risk arises when liabilities are backed by assets in a different currency and is challenging to fully hedge, especially for long-duration liabilities.</a:t>
          </a:r>
          <a:endParaRPr lang="en-KE" sz="1100" dirty="0"/>
        </a:p>
      </dgm:t>
    </dgm:pt>
    <dgm:pt modelId="{21026956-EC03-40E7-B81D-159FAF53B634}" type="parTrans" cxnId="{C71049C0-437F-4D21-808C-B6A519C10DDA}">
      <dgm:prSet/>
      <dgm:spPr/>
      <dgm:t>
        <a:bodyPr/>
        <a:lstStyle/>
        <a:p>
          <a:endParaRPr lang="en-KE"/>
        </a:p>
      </dgm:t>
    </dgm:pt>
    <dgm:pt modelId="{599CEACA-8CC9-430E-9B73-CDD46BEEFD72}" type="sibTrans" cxnId="{C71049C0-437F-4D21-808C-B6A519C10DDA}">
      <dgm:prSet/>
      <dgm:spPr/>
      <dgm:t>
        <a:bodyPr/>
        <a:lstStyle/>
        <a:p>
          <a:endParaRPr lang="en-KE"/>
        </a:p>
      </dgm:t>
    </dgm:pt>
    <dgm:pt modelId="{68D6E3A4-578B-4FEC-931E-14BE7CF75BF4}">
      <dgm:prSet custT="1"/>
      <dgm:spPr/>
      <dgm:t>
        <a:bodyPr/>
        <a:lstStyle/>
        <a:p>
          <a:r>
            <a:rPr lang="en-US" sz="1100" dirty="0"/>
            <a:t>Insurers, seeking higher yields, increasingly invest across currencies and hedge FX risk to the extent possible.</a:t>
          </a:r>
          <a:endParaRPr lang="en-KE" sz="1100" dirty="0"/>
        </a:p>
      </dgm:t>
    </dgm:pt>
    <dgm:pt modelId="{4693CAD6-3003-4946-992C-64F651B7A21B}" type="parTrans" cxnId="{71CC2B0F-2FF8-4ADA-8565-80CE70D4137D}">
      <dgm:prSet/>
      <dgm:spPr/>
      <dgm:t>
        <a:bodyPr/>
        <a:lstStyle/>
        <a:p>
          <a:endParaRPr lang="en-KE"/>
        </a:p>
      </dgm:t>
    </dgm:pt>
    <dgm:pt modelId="{203A1151-46FA-42A9-BC56-089586E28298}" type="sibTrans" cxnId="{71CC2B0F-2FF8-4ADA-8565-80CE70D4137D}">
      <dgm:prSet/>
      <dgm:spPr/>
      <dgm:t>
        <a:bodyPr/>
        <a:lstStyle/>
        <a:p>
          <a:endParaRPr lang="en-KE"/>
        </a:p>
      </dgm:t>
    </dgm:pt>
    <dgm:pt modelId="{FF4549FA-89C7-4562-87A0-8520931BAC06}">
      <dgm:prSet/>
      <dgm:spPr/>
      <dgm:t>
        <a:bodyPr/>
        <a:lstStyle/>
        <a:p>
          <a:r>
            <a:rPr lang="en-US" b="1" dirty="0"/>
            <a:t>Market Risk (excl Interest Rate Risk)</a:t>
          </a:r>
          <a:endParaRPr lang="en-KE" b="1" dirty="0"/>
        </a:p>
      </dgm:t>
    </dgm:pt>
    <dgm:pt modelId="{AA15132E-0556-4F60-8A97-1D083AE71681}" type="parTrans" cxnId="{C605FAE2-E136-4205-8E56-85886167F1B2}">
      <dgm:prSet/>
      <dgm:spPr/>
      <dgm:t>
        <a:bodyPr/>
        <a:lstStyle/>
        <a:p>
          <a:endParaRPr lang="en-KE"/>
        </a:p>
      </dgm:t>
    </dgm:pt>
    <dgm:pt modelId="{4F8B6935-4593-4412-9865-D6C02D05C6A9}" type="sibTrans" cxnId="{C605FAE2-E136-4205-8E56-85886167F1B2}">
      <dgm:prSet/>
      <dgm:spPr/>
      <dgm:t>
        <a:bodyPr/>
        <a:lstStyle/>
        <a:p>
          <a:endParaRPr lang="en-KE"/>
        </a:p>
      </dgm:t>
    </dgm:pt>
    <dgm:pt modelId="{8434FB6B-12AA-4F05-AD49-2462950FAF27}">
      <dgm:prSet custT="1"/>
      <dgm:spPr/>
      <dgm:t>
        <a:bodyPr/>
        <a:lstStyle/>
        <a:p>
          <a:r>
            <a:rPr lang="en-US" sz="1100" dirty="0"/>
            <a:t>Market risk from equities, property and nonfixed income assets includes potential losses in market value and mismatch risk when used to back insurance liabilities. </a:t>
          </a:r>
          <a:endParaRPr lang="en-KE" sz="1100" dirty="0"/>
        </a:p>
      </dgm:t>
    </dgm:pt>
    <dgm:pt modelId="{FCFFE50C-AC53-4271-BB1F-5B52B9D44812}" type="parTrans" cxnId="{B9F582E3-0F4F-4227-B41F-183100816402}">
      <dgm:prSet/>
      <dgm:spPr/>
      <dgm:t>
        <a:bodyPr/>
        <a:lstStyle/>
        <a:p>
          <a:endParaRPr lang="en-KE"/>
        </a:p>
      </dgm:t>
    </dgm:pt>
    <dgm:pt modelId="{001C76BB-6C90-43AC-B279-8B2CEE5BAE39}" type="sibTrans" cxnId="{B9F582E3-0F4F-4227-B41F-183100816402}">
      <dgm:prSet/>
      <dgm:spPr/>
      <dgm:t>
        <a:bodyPr/>
        <a:lstStyle/>
        <a:p>
          <a:endParaRPr lang="en-KE"/>
        </a:p>
      </dgm:t>
    </dgm:pt>
    <dgm:pt modelId="{F7EC5776-15AF-4DB6-B925-5C04AE362C22}">
      <dgm:prSet/>
      <dgm:spPr/>
      <dgm:t>
        <a:bodyPr/>
        <a:lstStyle/>
        <a:p>
          <a:r>
            <a:rPr lang="en-US" b="1" dirty="0"/>
            <a:t>Liquidity Risk </a:t>
          </a:r>
          <a:endParaRPr lang="en-KE" b="1" dirty="0"/>
        </a:p>
      </dgm:t>
    </dgm:pt>
    <dgm:pt modelId="{017D3019-3DA2-4793-8CA7-93FF81973175}" type="parTrans" cxnId="{1D232B53-D620-4D2E-8E26-DD63739270D5}">
      <dgm:prSet/>
      <dgm:spPr/>
      <dgm:t>
        <a:bodyPr/>
        <a:lstStyle/>
        <a:p>
          <a:endParaRPr lang="en-KE"/>
        </a:p>
      </dgm:t>
    </dgm:pt>
    <dgm:pt modelId="{4043AEA5-84C3-4DAE-9065-DC5572F2673D}" type="sibTrans" cxnId="{1D232B53-D620-4D2E-8E26-DD63739270D5}">
      <dgm:prSet/>
      <dgm:spPr/>
      <dgm:t>
        <a:bodyPr/>
        <a:lstStyle/>
        <a:p>
          <a:endParaRPr lang="en-KE"/>
        </a:p>
      </dgm:t>
    </dgm:pt>
    <dgm:pt modelId="{1D0F156C-AD08-4E40-A2DE-8C895F554410}">
      <dgm:prSet custT="1"/>
      <dgm:spPr/>
      <dgm:t>
        <a:bodyPr/>
        <a:lstStyle/>
        <a:p>
          <a:r>
            <a:rPr lang="en-US" sz="1100" dirty="0"/>
            <a:t>Liquidity risk arises when illiquid assets must be sold to cover demand liabilities. </a:t>
          </a:r>
          <a:endParaRPr lang="en-KE" sz="1100" dirty="0"/>
        </a:p>
      </dgm:t>
    </dgm:pt>
    <dgm:pt modelId="{08A1DFE9-4F77-49B6-ACC2-C0946DD1E169}" type="parTrans" cxnId="{F19AB8C6-745A-4B9D-94F2-BAA173728063}">
      <dgm:prSet/>
      <dgm:spPr/>
      <dgm:t>
        <a:bodyPr/>
        <a:lstStyle/>
        <a:p>
          <a:endParaRPr lang="en-KE"/>
        </a:p>
      </dgm:t>
    </dgm:pt>
    <dgm:pt modelId="{6F0E7044-5280-46AD-82D2-CD42465EE2EF}" type="sibTrans" cxnId="{F19AB8C6-745A-4B9D-94F2-BAA173728063}">
      <dgm:prSet/>
      <dgm:spPr/>
      <dgm:t>
        <a:bodyPr/>
        <a:lstStyle/>
        <a:p>
          <a:endParaRPr lang="en-KE"/>
        </a:p>
      </dgm:t>
    </dgm:pt>
    <dgm:pt modelId="{758299DE-1E79-4CAC-AC3E-75389BABA46E}">
      <dgm:prSet custT="1"/>
      <dgm:spPr/>
      <dgm:t>
        <a:bodyPr/>
        <a:lstStyle/>
        <a:p>
          <a:r>
            <a:rPr lang="en-US" sz="1100" dirty="0"/>
            <a:t>Managed by the Treasury, insurers mitigate liquidity risk by maintaining adequate liquid assets or cash to keep exposure tolerably low. </a:t>
          </a:r>
          <a:endParaRPr lang="en-KE" sz="1100" dirty="0"/>
        </a:p>
      </dgm:t>
    </dgm:pt>
    <dgm:pt modelId="{AF18D32E-1D86-47EE-9AC1-D458EA001876}" type="parTrans" cxnId="{5A6B6AA1-1726-4E98-8BDC-506CE557F648}">
      <dgm:prSet/>
      <dgm:spPr/>
      <dgm:t>
        <a:bodyPr/>
        <a:lstStyle/>
        <a:p>
          <a:endParaRPr lang="en-KE"/>
        </a:p>
      </dgm:t>
    </dgm:pt>
    <dgm:pt modelId="{6562A4CD-8275-4371-9D4C-DC07586C1EF8}" type="sibTrans" cxnId="{5A6B6AA1-1726-4E98-8BDC-506CE557F648}">
      <dgm:prSet/>
      <dgm:spPr/>
      <dgm:t>
        <a:bodyPr/>
        <a:lstStyle/>
        <a:p>
          <a:endParaRPr lang="en-KE"/>
        </a:p>
      </dgm:t>
    </dgm:pt>
    <dgm:pt modelId="{A9CF6F25-2E7B-4AC3-A1BE-BA9293D70434}">
      <dgm:prSet/>
      <dgm:spPr/>
      <dgm:t>
        <a:bodyPr/>
        <a:lstStyle/>
        <a:p>
          <a:r>
            <a:rPr lang="en-US" b="1" dirty="0"/>
            <a:t>Credit Risk</a:t>
          </a:r>
          <a:endParaRPr lang="en-KE" b="1" dirty="0"/>
        </a:p>
      </dgm:t>
    </dgm:pt>
    <dgm:pt modelId="{84120D2E-746F-4F9B-9FFF-F884F1D9D3E0}" type="parTrans" cxnId="{9CECDB77-D83D-437E-97A8-77C2ACAA3CA6}">
      <dgm:prSet/>
      <dgm:spPr/>
      <dgm:t>
        <a:bodyPr/>
        <a:lstStyle/>
        <a:p>
          <a:endParaRPr lang="en-KE"/>
        </a:p>
      </dgm:t>
    </dgm:pt>
    <dgm:pt modelId="{5129F33F-72C5-46ED-81C8-A3FE516B8AD6}" type="sibTrans" cxnId="{9CECDB77-D83D-437E-97A8-77C2ACAA3CA6}">
      <dgm:prSet/>
      <dgm:spPr/>
      <dgm:t>
        <a:bodyPr/>
        <a:lstStyle/>
        <a:p>
          <a:endParaRPr lang="en-KE"/>
        </a:p>
      </dgm:t>
    </dgm:pt>
    <dgm:pt modelId="{4C9F02EC-DEC2-412B-B3E4-7036C4167789}">
      <dgm:prSet custT="1"/>
      <dgm:spPr/>
      <dgm:t>
        <a:bodyPr/>
        <a:lstStyle/>
        <a:p>
          <a:r>
            <a:rPr lang="en-US" sz="1100" dirty="0"/>
            <a:t>It is the exposure associated with the default of principal and/or coupon payments and/or the decrease in market value resulting from an increase in credit spread. </a:t>
          </a:r>
          <a:endParaRPr lang="en-KE" sz="1100" dirty="0"/>
        </a:p>
      </dgm:t>
    </dgm:pt>
    <dgm:pt modelId="{6D38A0E0-06CF-48F4-858D-04A821CCF743}" type="parTrans" cxnId="{4336F8FA-8A37-4F8E-8136-AEA7C8ACB84C}">
      <dgm:prSet/>
      <dgm:spPr/>
      <dgm:t>
        <a:bodyPr/>
        <a:lstStyle/>
        <a:p>
          <a:endParaRPr lang="en-KE"/>
        </a:p>
      </dgm:t>
    </dgm:pt>
    <dgm:pt modelId="{72D0A6CE-E5DD-4647-89D1-5BA8E38E8764}" type="sibTrans" cxnId="{4336F8FA-8A37-4F8E-8136-AEA7C8ACB84C}">
      <dgm:prSet/>
      <dgm:spPr/>
      <dgm:t>
        <a:bodyPr/>
        <a:lstStyle/>
        <a:p>
          <a:endParaRPr lang="en-KE"/>
        </a:p>
      </dgm:t>
    </dgm:pt>
    <dgm:pt modelId="{511BBA74-A3D5-429C-810C-3666B9F09FA5}">
      <dgm:prSet custT="1"/>
      <dgm:spPr/>
      <dgm:t>
        <a:bodyPr/>
        <a:lstStyle/>
        <a:p>
          <a:r>
            <a:rPr lang="en-US" sz="1100" dirty="0"/>
            <a:t>Credit risk oversight is best managed within ALM to ensure independent monitoring</a:t>
          </a:r>
          <a:endParaRPr lang="en-KE" sz="1100" dirty="0"/>
        </a:p>
      </dgm:t>
    </dgm:pt>
    <dgm:pt modelId="{20319CE4-AB36-42CD-9A80-51ECF913E208}" type="parTrans" cxnId="{85D755F2-0202-43F3-9349-AA92FD5A30C0}">
      <dgm:prSet/>
      <dgm:spPr/>
      <dgm:t>
        <a:bodyPr/>
        <a:lstStyle/>
        <a:p>
          <a:endParaRPr lang="en-KE"/>
        </a:p>
      </dgm:t>
    </dgm:pt>
    <dgm:pt modelId="{84249901-EA40-4AB9-858A-EDF84BB558B6}" type="sibTrans" cxnId="{85D755F2-0202-43F3-9349-AA92FD5A30C0}">
      <dgm:prSet/>
      <dgm:spPr/>
      <dgm:t>
        <a:bodyPr/>
        <a:lstStyle/>
        <a:p>
          <a:endParaRPr lang="en-KE"/>
        </a:p>
      </dgm:t>
    </dgm:pt>
    <dgm:pt modelId="{58A26F01-801D-4609-85A9-5E5CDFA624EC}">
      <dgm:prSet custT="1"/>
      <dgm:spPr/>
      <dgm:t>
        <a:bodyPr/>
        <a:lstStyle/>
        <a:p>
          <a:r>
            <a:rPr lang="en-US" sz="1100" dirty="0"/>
            <a:t>Interest rate risk includes market value, economic, and accounting impacts, influenced by gains or losses from reinvestment and disinvestment of future cash flows. </a:t>
          </a:r>
          <a:endParaRPr lang="en-KE" sz="1100" dirty="0"/>
        </a:p>
      </dgm:t>
    </dgm:pt>
    <dgm:pt modelId="{757EE7DA-CFA2-475E-B4DF-14C3171F4B68}" type="sibTrans" cxnId="{1BFD2276-6142-4E45-83FB-1B4ADE2D76C5}">
      <dgm:prSet/>
      <dgm:spPr/>
      <dgm:t>
        <a:bodyPr/>
        <a:lstStyle/>
        <a:p>
          <a:endParaRPr lang="en-KE"/>
        </a:p>
      </dgm:t>
    </dgm:pt>
    <dgm:pt modelId="{140AD3A7-7B87-4E10-ACE0-C892A8139F48}" type="parTrans" cxnId="{1BFD2276-6142-4E45-83FB-1B4ADE2D76C5}">
      <dgm:prSet/>
      <dgm:spPr/>
      <dgm:t>
        <a:bodyPr/>
        <a:lstStyle/>
        <a:p>
          <a:endParaRPr lang="en-KE"/>
        </a:p>
      </dgm:t>
    </dgm:pt>
    <dgm:pt modelId="{E13B8CB9-B621-47A6-B421-DFD5859A4AED}" type="pres">
      <dgm:prSet presAssocID="{53407526-7CA2-4A76-9949-8067F46E0644}" presName="Name0" presStyleCnt="0">
        <dgm:presLayoutVars>
          <dgm:dir/>
          <dgm:animLvl val="lvl"/>
          <dgm:resizeHandles val="exact"/>
        </dgm:presLayoutVars>
      </dgm:prSet>
      <dgm:spPr/>
    </dgm:pt>
    <dgm:pt modelId="{18BF092D-6BFB-4686-A056-767749CE8E55}" type="pres">
      <dgm:prSet presAssocID="{F7E6057B-DCA9-411B-ADCE-1F2D99D87326}" presName="composite" presStyleCnt="0"/>
      <dgm:spPr/>
    </dgm:pt>
    <dgm:pt modelId="{AF3EC7B2-BBC8-445B-919C-A5D043FA0EEF}" type="pres">
      <dgm:prSet presAssocID="{F7E6057B-DCA9-411B-ADCE-1F2D99D87326}" presName="parTx" presStyleLbl="alignNode1" presStyleIdx="0" presStyleCnt="5">
        <dgm:presLayoutVars>
          <dgm:chMax val="0"/>
          <dgm:chPref val="0"/>
          <dgm:bulletEnabled val="1"/>
        </dgm:presLayoutVars>
      </dgm:prSet>
      <dgm:spPr/>
    </dgm:pt>
    <dgm:pt modelId="{D2C6841F-0FCA-49F2-BDAF-FD2FBC7FA0D7}" type="pres">
      <dgm:prSet presAssocID="{F7E6057B-DCA9-411B-ADCE-1F2D99D87326}" presName="desTx" presStyleLbl="alignAccFollowNode1" presStyleIdx="0" presStyleCnt="5">
        <dgm:presLayoutVars>
          <dgm:bulletEnabled val="1"/>
        </dgm:presLayoutVars>
      </dgm:prSet>
      <dgm:spPr/>
    </dgm:pt>
    <dgm:pt modelId="{4FDC0AC1-ADC8-4314-AFC9-5F791BAAB5B0}" type="pres">
      <dgm:prSet presAssocID="{7DF14778-FC7C-4C60-BC3C-CDE8B09961A5}" presName="space" presStyleCnt="0"/>
      <dgm:spPr/>
    </dgm:pt>
    <dgm:pt modelId="{26F5E6C2-886F-4566-9A14-F480CFCC98E6}" type="pres">
      <dgm:prSet presAssocID="{C2A4932D-3E9C-4F3F-B81E-2F90879E7DBE}" presName="composite" presStyleCnt="0"/>
      <dgm:spPr/>
    </dgm:pt>
    <dgm:pt modelId="{66549070-98EF-472A-93ED-D15A47DE276D}" type="pres">
      <dgm:prSet presAssocID="{C2A4932D-3E9C-4F3F-B81E-2F90879E7DBE}" presName="parTx" presStyleLbl="alignNode1" presStyleIdx="1" presStyleCnt="5">
        <dgm:presLayoutVars>
          <dgm:chMax val="0"/>
          <dgm:chPref val="0"/>
          <dgm:bulletEnabled val="1"/>
        </dgm:presLayoutVars>
      </dgm:prSet>
      <dgm:spPr/>
    </dgm:pt>
    <dgm:pt modelId="{FFED9252-8304-41ED-886D-C5A42F0DC91F}" type="pres">
      <dgm:prSet presAssocID="{C2A4932D-3E9C-4F3F-B81E-2F90879E7DBE}" presName="desTx" presStyleLbl="alignAccFollowNode1" presStyleIdx="1" presStyleCnt="5">
        <dgm:presLayoutVars>
          <dgm:bulletEnabled val="1"/>
        </dgm:presLayoutVars>
      </dgm:prSet>
      <dgm:spPr/>
    </dgm:pt>
    <dgm:pt modelId="{70CA11F6-D569-4A6D-B245-2C7AF55B475E}" type="pres">
      <dgm:prSet presAssocID="{BD197360-EEB6-4EF7-8AF5-9B4216019825}" presName="space" presStyleCnt="0"/>
      <dgm:spPr/>
    </dgm:pt>
    <dgm:pt modelId="{4ADFBCC5-5AB3-42EA-824A-34AC52A04FB4}" type="pres">
      <dgm:prSet presAssocID="{FF4549FA-89C7-4562-87A0-8520931BAC06}" presName="composite" presStyleCnt="0"/>
      <dgm:spPr/>
    </dgm:pt>
    <dgm:pt modelId="{E65F8D60-9977-475E-B737-852DCF856569}" type="pres">
      <dgm:prSet presAssocID="{FF4549FA-89C7-4562-87A0-8520931BAC06}" presName="parTx" presStyleLbl="alignNode1" presStyleIdx="2" presStyleCnt="5">
        <dgm:presLayoutVars>
          <dgm:chMax val="0"/>
          <dgm:chPref val="0"/>
          <dgm:bulletEnabled val="1"/>
        </dgm:presLayoutVars>
      </dgm:prSet>
      <dgm:spPr/>
    </dgm:pt>
    <dgm:pt modelId="{34439AF7-C61B-41D6-B54A-0376144A8E70}" type="pres">
      <dgm:prSet presAssocID="{FF4549FA-89C7-4562-87A0-8520931BAC06}" presName="desTx" presStyleLbl="alignAccFollowNode1" presStyleIdx="2" presStyleCnt="5">
        <dgm:presLayoutVars>
          <dgm:bulletEnabled val="1"/>
        </dgm:presLayoutVars>
      </dgm:prSet>
      <dgm:spPr/>
    </dgm:pt>
    <dgm:pt modelId="{F26CA7CD-DBF8-459F-A23E-5FB4E88D8463}" type="pres">
      <dgm:prSet presAssocID="{4F8B6935-4593-4412-9865-D6C02D05C6A9}" presName="space" presStyleCnt="0"/>
      <dgm:spPr/>
    </dgm:pt>
    <dgm:pt modelId="{86B715C8-505B-42E4-9A24-E0AF50709A6A}" type="pres">
      <dgm:prSet presAssocID="{F7EC5776-15AF-4DB6-B925-5C04AE362C22}" presName="composite" presStyleCnt="0"/>
      <dgm:spPr/>
    </dgm:pt>
    <dgm:pt modelId="{3A59C9D6-DB34-4590-85E7-96B6DE8F6335}" type="pres">
      <dgm:prSet presAssocID="{F7EC5776-15AF-4DB6-B925-5C04AE362C22}" presName="parTx" presStyleLbl="alignNode1" presStyleIdx="3" presStyleCnt="5">
        <dgm:presLayoutVars>
          <dgm:chMax val="0"/>
          <dgm:chPref val="0"/>
          <dgm:bulletEnabled val="1"/>
        </dgm:presLayoutVars>
      </dgm:prSet>
      <dgm:spPr/>
    </dgm:pt>
    <dgm:pt modelId="{66C7AC0B-508D-4A82-8D76-0A7A1C5F1234}" type="pres">
      <dgm:prSet presAssocID="{F7EC5776-15AF-4DB6-B925-5C04AE362C22}" presName="desTx" presStyleLbl="alignAccFollowNode1" presStyleIdx="3" presStyleCnt="5">
        <dgm:presLayoutVars>
          <dgm:bulletEnabled val="1"/>
        </dgm:presLayoutVars>
      </dgm:prSet>
      <dgm:spPr/>
    </dgm:pt>
    <dgm:pt modelId="{4FF7DDBC-0868-4FF6-A3CF-C135DE77858E}" type="pres">
      <dgm:prSet presAssocID="{4043AEA5-84C3-4DAE-9065-DC5572F2673D}" presName="space" presStyleCnt="0"/>
      <dgm:spPr/>
    </dgm:pt>
    <dgm:pt modelId="{BDAF3551-4864-4640-B30E-FD839EAB8E35}" type="pres">
      <dgm:prSet presAssocID="{A9CF6F25-2E7B-4AC3-A1BE-BA9293D70434}" presName="composite" presStyleCnt="0"/>
      <dgm:spPr/>
    </dgm:pt>
    <dgm:pt modelId="{82716C8B-5D62-4654-8816-2CC42E224228}" type="pres">
      <dgm:prSet presAssocID="{A9CF6F25-2E7B-4AC3-A1BE-BA9293D70434}" presName="parTx" presStyleLbl="alignNode1" presStyleIdx="4" presStyleCnt="5">
        <dgm:presLayoutVars>
          <dgm:chMax val="0"/>
          <dgm:chPref val="0"/>
          <dgm:bulletEnabled val="1"/>
        </dgm:presLayoutVars>
      </dgm:prSet>
      <dgm:spPr/>
    </dgm:pt>
    <dgm:pt modelId="{879709EF-F692-4188-B154-194D72B932C9}" type="pres">
      <dgm:prSet presAssocID="{A9CF6F25-2E7B-4AC3-A1BE-BA9293D70434}" presName="desTx" presStyleLbl="alignAccFollowNode1" presStyleIdx="4" presStyleCnt="5">
        <dgm:presLayoutVars>
          <dgm:bulletEnabled val="1"/>
        </dgm:presLayoutVars>
      </dgm:prSet>
      <dgm:spPr/>
    </dgm:pt>
  </dgm:ptLst>
  <dgm:cxnLst>
    <dgm:cxn modelId="{4DD78808-0E4F-4AC9-B59E-A7492DBF7438}" type="presOf" srcId="{511BBA74-A3D5-429C-810C-3666B9F09FA5}" destId="{879709EF-F692-4188-B154-194D72B932C9}" srcOrd="0" destOrd="1" presId="urn:microsoft.com/office/officeart/2005/8/layout/hList1"/>
    <dgm:cxn modelId="{71CC2B0F-2FF8-4ADA-8565-80CE70D4137D}" srcId="{C2A4932D-3E9C-4F3F-B81E-2F90879E7DBE}" destId="{68D6E3A4-578B-4FEC-931E-14BE7CF75BF4}" srcOrd="1" destOrd="0" parTransId="{4693CAD6-3003-4946-992C-64F651B7A21B}" sibTransId="{203A1151-46FA-42A9-BC56-089586E28298}"/>
    <dgm:cxn modelId="{405BD710-D594-4B23-8B6D-DE1937C16063}" type="presOf" srcId="{F7E6057B-DCA9-411B-ADCE-1F2D99D87326}" destId="{AF3EC7B2-BBC8-445B-919C-A5D043FA0EEF}" srcOrd="0" destOrd="0" presId="urn:microsoft.com/office/officeart/2005/8/layout/hList1"/>
    <dgm:cxn modelId="{CE467716-96FD-48C9-8559-2EDD358091E0}" type="presOf" srcId="{C2A4932D-3E9C-4F3F-B81E-2F90879E7DBE}" destId="{66549070-98EF-472A-93ED-D15A47DE276D}" srcOrd="0" destOrd="0" presId="urn:microsoft.com/office/officeart/2005/8/layout/hList1"/>
    <dgm:cxn modelId="{9E6D4721-9FCE-41A7-A3C1-CCE642202030}" srcId="{F7E6057B-DCA9-411B-ADCE-1F2D99D87326}" destId="{71529ABC-FB46-4C7A-9913-5A0864DE8B00}" srcOrd="2" destOrd="0" parTransId="{7A064C7A-CB4A-4B81-A1B2-2B10B424683B}" sibTransId="{0B1BAB99-9A26-44E1-870D-BCAE2DCF1265}"/>
    <dgm:cxn modelId="{A7B22427-AD5C-4C14-AC95-1323248A3070}" type="presOf" srcId="{79348EF2-3D2B-429B-BC3B-163C649EE399}" destId="{D2C6841F-0FCA-49F2-BDAF-FD2FBC7FA0D7}" srcOrd="0" destOrd="1" presId="urn:microsoft.com/office/officeart/2005/8/layout/hList1"/>
    <dgm:cxn modelId="{E10CD02A-B6D3-4B99-8FC9-3B28D01009EC}" type="presOf" srcId="{A9CF6F25-2E7B-4AC3-A1BE-BA9293D70434}" destId="{82716C8B-5D62-4654-8816-2CC42E224228}" srcOrd="0" destOrd="0" presId="urn:microsoft.com/office/officeart/2005/8/layout/hList1"/>
    <dgm:cxn modelId="{25B9773B-B597-461E-8F9B-070D5090462E}" type="presOf" srcId="{53407526-7CA2-4A76-9949-8067F46E0644}" destId="{E13B8CB9-B621-47A6-B421-DFD5859A4AED}" srcOrd="0" destOrd="0" presId="urn:microsoft.com/office/officeart/2005/8/layout/hList1"/>
    <dgm:cxn modelId="{4590D341-4EFC-4661-82E1-BF8D43C7FE28}" type="presOf" srcId="{FF4549FA-89C7-4562-87A0-8520931BAC06}" destId="{E65F8D60-9977-475E-B737-852DCF856569}" srcOrd="0" destOrd="0" presId="urn:microsoft.com/office/officeart/2005/8/layout/hList1"/>
    <dgm:cxn modelId="{C10CBA4D-8F14-4DBB-B075-1C5DBD44AB2C}" type="presOf" srcId="{71529ABC-FB46-4C7A-9913-5A0864DE8B00}" destId="{D2C6841F-0FCA-49F2-BDAF-FD2FBC7FA0D7}" srcOrd="0" destOrd="2" presId="urn:microsoft.com/office/officeart/2005/8/layout/hList1"/>
    <dgm:cxn modelId="{1C913B51-0742-4D81-AD33-C65D17F637CE}" srcId="{F7E6057B-DCA9-411B-ADCE-1F2D99D87326}" destId="{79348EF2-3D2B-429B-BC3B-163C649EE399}" srcOrd="1" destOrd="0" parTransId="{256DBE75-C405-4A7D-94E3-07CD9AD434EE}" sibTransId="{D178935F-E1AE-4453-827E-32B817CB5ABD}"/>
    <dgm:cxn modelId="{1D232B53-D620-4D2E-8E26-DD63739270D5}" srcId="{53407526-7CA2-4A76-9949-8067F46E0644}" destId="{F7EC5776-15AF-4DB6-B925-5C04AE362C22}" srcOrd="3" destOrd="0" parTransId="{017D3019-3DA2-4793-8CA7-93FF81973175}" sibTransId="{4043AEA5-84C3-4DAE-9065-DC5572F2673D}"/>
    <dgm:cxn modelId="{6F9DF354-3A35-4B77-900C-320B83A9CD65}" type="presOf" srcId="{8434FB6B-12AA-4F05-AD49-2462950FAF27}" destId="{34439AF7-C61B-41D6-B54A-0376144A8E70}" srcOrd="0" destOrd="0" presId="urn:microsoft.com/office/officeart/2005/8/layout/hList1"/>
    <dgm:cxn modelId="{1BFD2276-6142-4E45-83FB-1B4ADE2D76C5}" srcId="{F7E6057B-DCA9-411B-ADCE-1F2D99D87326}" destId="{58A26F01-801D-4609-85A9-5E5CDFA624EC}" srcOrd="0" destOrd="0" parTransId="{140AD3A7-7B87-4E10-ACE0-C892A8139F48}" sibTransId="{757EE7DA-CFA2-475E-B4DF-14C3171F4B68}"/>
    <dgm:cxn modelId="{9CECDB77-D83D-437E-97A8-77C2ACAA3CA6}" srcId="{53407526-7CA2-4A76-9949-8067F46E0644}" destId="{A9CF6F25-2E7B-4AC3-A1BE-BA9293D70434}" srcOrd="4" destOrd="0" parTransId="{84120D2E-746F-4F9B-9FFF-F884F1D9D3E0}" sibTransId="{5129F33F-72C5-46ED-81C8-A3FE516B8AD6}"/>
    <dgm:cxn modelId="{27C0B68D-03FA-4177-B8EE-7674FE077829}" type="presOf" srcId="{790B471D-24BE-479D-A3F2-9D51D833781B}" destId="{FFED9252-8304-41ED-886D-C5A42F0DC91F}" srcOrd="0" destOrd="0" presId="urn:microsoft.com/office/officeart/2005/8/layout/hList1"/>
    <dgm:cxn modelId="{5E833199-2AEF-41BC-83EC-A24BFE828AB2}" type="presOf" srcId="{58A26F01-801D-4609-85A9-5E5CDFA624EC}" destId="{D2C6841F-0FCA-49F2-BDAF-FD2FBC7FA0D7}" srcOrd="0" destOrd="0" presId="urn:microsoft.com/office/officeart/2005/8/layout/hList1"/>
    <dgm:cxn modelId="{BDB41E9F-3E50-46D0-BA5B-4CDA73E2F187}" type="presOf" srcId="{1D0F156C-AD08-4E40-A2DE-8C895F554410}" destId="{66C7AC0B-508D-4A82-8D76-0A7A1C5F1234}" srcOrd="0" destOrd="0" presId="urn:microsoft.com/office/officeart/2005/8/layout/hList1"/>
    <dgm:cxn modelId="{5A6B6AA1-1726-4E98-8BDC-506CE557F648}" srcId="{F7EC5776-15AF-4DB6-B925-5C04AE362C22}" destId="{758299DE-1E79-4CAC-AC3E-75389BABA46E}" srcOrd="1" destOrd="0" parTransId="{AF18D32E-1D86-47EE-9AC1-D458EA001876}" sibTransId="{6562A4CD-8275-4371-9D4C-DC07586C1EF8}"/>
    <dgm:cxn modelId="{EFC91EA7-0867-4FB6-8946-22D7900D9BA7}" srcId="{53407526-7CA2-4A76-9949-8067F46E0644}" destId="{F7E6057B-DCA9-411B-ADCE-1F2D99D87326}" srcOrd="0" destOrd="0" parTransId="{743921E2-5C66-4E96-9505-D4FC171690CC}" sibTransId="{7DF14778-FC7C-4C60-BC3C-CDE8B09961A5}"/>
    <dgm:cxn modelId="{962716BC-8592-442C-B4A9-F1EF17376EC6}" type="presOf" srcId="{758299DE-1E79-4CAC-AC3E-75389BABA46E}" destId="{66C7AC0B-508D-4A82-8D76-0A7A1C5F1234}" srcOrd="0" destOrd="1" presId="urn:microsoft.com/office/officeart/2005/8/layout/hList1"/>
    <dgm:cxn modelId="{C71049C0-437F-4D21-808C-B6A519C10DDA}" srcId="{C2A4932D-3E9C-4F3F-B81E-2F90879E7DBE}" destId="{790B471D-24BE-479D-A3F2-9D51D833781B}" srcOrd="0" destOrd="0" parTransId="{21026956-EC03-40E7-B81D-159FAF53B634}" sibTransId="{599CEACA-8CC9-430E-9B73-CDD46BEEFD72}"/>
    <dgm:cxn modelId="{F19AB8C6-745A-4B9D-94F2-BAA173728063}" srcId="{F7EC5776-15AF-4DB6-B925-5C04AE362C22}" destId="{1D0F156C-AD08-4E40-A2DE-8C895F554410}" srcOrd="0" destOrd="0" parTransId="{08A1DFE9-4F77-49B6-ACC2-C0946DD1E169}" sibTransId="{6F0E7044-5280-46AD-82D2-CD42465EE2EF}"/>
    <dgm:cxn modelId="{7B480DD9-5023-47A3-A0E4-C92C768AFD75}" srcId="{53407526-7CA2-4A76-9949-8067F46E0644}" destId="{C2A4932D-3E9C-4F3F-B81E-2F90879E7DBE}" srcOrd="1" destOrd="0" parTransId="{988003D6-2BEF-4C54-842E-2D3F95BD69F7}" sibTransId="{BD197360-EEB6-4EF7-8AF5-9B4216019825}"/>
    <dgm:cxn modelId="{C605FAE2-E136-4205-8E56-85886167F1B2}" srcId="{53407526-7CA2-4A76-9949-8067F46E0644}" destId="{FF4549FA-89C7-4562-87A0-8520931BAC06}" srcOrd="2" destOrd="0" parTransId="{AA15132E-0556-4F60-8A97-1D083AE71681}" sibTransId="{4F8B6935-4593-4412-9865-D6C02D05C6A9}"/>
    <dgm:cxn modelId="{B9F582E3-0F4F-4227-B41F-183100816402}" srcId="{FF4549FA-89C7-4562-87A0-8520931BAC06}" destId="{8434FB6B-12AA-4F05-AD49-2462950FAF27}" srcOrd="0" destOrd="0" parTransId="{FCFFE50C-AC53-4271-BB1F-5B52B9D44812}" sibTransId="{001C76BB-6C90-43AC-B279-8B2CEE5BAE39}"/>
    <dgm:cxn modelId="{B4FD98E8-3898-46F6-9DFE-41438BA3CA32}" type="presOf" srcId="{F7EC5776-15AF-4DB6-B925-5C04AE362C22}" destId="{3A59C9D6-DB34-4590-85E7-96B6DE8F6335}" srcOrd="0" destOrd="0" presId="urn:microsoft.com/office/officeart/2005/8/layout/hList1"/>
    <dgm:cxn modelId="{EB8590F0-23AD-4B12-9E45-1FB5D2C3F400}" type="presOf" srcId="{68D6E3A4-578B-4FEC-931E-14BE7CF75BF4}" destId="{FFED9252-8304-41ED-886D-C5A42F0DC91F}" srcOrd="0" destOrd="1" presId="urn:microsoft.com/office/officeart/2005/8/layout/hList1"/>
    <dgm:cxn modelId="{85D755F2-0202-43F3-9349-AA92FD5A30C0}" srcId="{A9CF6F25-2E7B-4AC3-A1BE-BA9293D70434}" destId="{511BBA74-A3D5-429C-810C-3666B9F09FA5}" srcOrd="1" destOrd="0" parTransId="{20319CE4-AB36-42CD-9A80-51ECF913E208}" sibTransId="{84249901-EA40-4AB9-858A-EDF84BB558B6}"/>
    <dgm:cxn modelId="{4336F8FA-8A37-4F8E-8136-AEA7C8ACB84C}" srcId="{A9CF6F25-2E7B-4AC3-A1BE-BA9293D70434}" destId="{4C9F02EC-DEC2-412B-B3E4-7036C4167789}" srcOrd="0" destOrd="0" parTransId="{6D38A0E0-06CF-48F4-858D-04A821CCF743}" sibTransId="{72D0A6CE-E5DD-4647-89D1-5BA8E38E8764}"/>
    <dgm:cxn modelId="{6BED3DFF-E5A2-46AD-9143-C27B3D0BEFC2}" type="presOf" srcId="{4C9F02EC-DEC2-412B-B3E4-7036C4167789}" destId="{879709EF-F692-4188-B154-194D72B932C9}" srcOrd="0" destOrd="0" presId="urn:microsoft.com/office/officeart/2005/8/layout/hList1"/>
    <dgm:cxn modelId="{D78F5435-3A34-40C8-ACB6-FDBA895E888A}" type="presParOf" srcId="{E13B8CB9-B621-47A6-B421-DFD5859A4AED}" destId="{18BF092D-6BFB-4686-A056-767749CE8E55}" srcOrd="0" destOrd="0" presId="urn:microsoft.com/office/officeart/2005/8/layout/hList1"/>
    <dgm:cxn modelId="{8C16086D-A7B5-4824-A6AE-60375CBD4AD1}" type="presParOf" srcId="{18BF092D-6BFB-4686-A056-767749CE8E55}" destId="{AF3EC7B2-BBC8-445B-919C-A5D043FA0EEF}" srcOrd="0" destOrd="0" presId="urn:microsoft.com/office/officeart/2005/8/layout/hList1"/>
    <dgm:cxn modelId="{85819D02-6492-485B-8BC3-0E396E2EF59C}" type="presParOf" srcId="{18BF092D-6BFB-4686-A056-767749CE8E55}" destId="{D2C6841F-0FCA-49F2-BDAF-FD2FBC7FA0D7}" srcOrd="1" destOrd="0" presId="urn:microsoft.com/office/officeart/2005/8/layout/hList1"/>
    <dgm:cxn modelId="{B8093175-E030-45AD-BEDC-64F7316A6005}" type="presParOf" srcId="{E13B8CB9-B621-47A6-B421-DFD5859A4AED}" destId="{4FDC0AC1-ADC8-4314-AFC9-5F791BAAB5B0}" srcOrd="1" destOrd="0" presId="urn:microsoft.com/office/officeart/2005/8/layout/hList1"/>
    <dgm:cxn modelId="{BE4375AA-9F65-4868-9A3E-1CC395F4761E}" type="presParOf" srcId="{E13B8CB9-B621-47A6-B421-DFD5859A4AED}" destId="{26F5E6C2-886F-4566-9A14-F480CFCC98E6}" srcOrd="2" destOrd="0" presId="urn:microsoft.com/office/officeart/2005/8/layout/hList1"/>
    <dgm:cxn modelId="{E8D33288-84EC-46C2-9792-9B159A5C8C65}" type="presParOf" srcId="{26F5E6C2-886F-4566-9A14-F480CFCC98E6}" destId="{66549070-98EF-472A-93ED-D15A47DE276D}" srcOrd="0" destOrd="0" presId="urn:microsoft.com/office/officeart/2005/8/layout/hList1"/>
    <dgm:cxn modelId="{9E3FA8B1-21D0-480E-9B40-A67149647CAD}" type="presParOf" srcId="{26F5E6C2-886F-4566-9A14-F480CFCC98E6}" destId="{FFED9252-8304-41ED-886D-C5A42F0DC91F}" srcOrd="1" destOrd="0" presId="urn:microsoft.com/office/officeart/2005/8/layout/hList1"/>
    <dgm:cxn modelId="{AE42000B-538A-44E1-A6CF-C4D53D4D052C}" type="presParOf" srcId="{E13B8CB9-B621-47A6-B421-DFD5859A4AED}" destId="{70CA11F6-D569-4A6D-B245-2C7AF55B475E}" srcOrd="3" destOrd="0" presId="urn:microsoft.com/office/officeart/2005/8/layout/hList1"/>
    <dgm:cxn modelId="{A10DCCBE-996A-499E-AF46-072AAC082B6C}" type="presParOf" srcId="{E13B8CB9-B621-47A6-B421-DFD5859A4AED}" destId="{4ADFBCC5-5AB3-42EA-824A-34AC52A04FB4}" srcOrd="4" destOrd="0" presId="urn:microsoft.com/office/officeart/2005/8/layout/hList1"/>
    <dgm:cxn modelId="{B0FC62C6-7600-4761-8B90-4299D21946F2}" type="presParOf" srcId="{4ADFBCC5-5AB3-42EA-824A-34AC52A04FB4}" destId="{E65F8D60-9977-475E-B737-852DCF856569}" srcOrd="0" destOrd="0" presId="urn:microsoft.com/office/officeart/2005/8/layout/hList1"/>
    <dgm:cxn modelId="{0F122082-4A55-4FD9-81F8-B2495A423516}" type="presParOf" srcId="{4ADFBCC5-5AB3-42EA-824A-34AC52A04FB4}" destId="{34439AF7-C61B-41D6-B54A-0376144A8E70}" srcOrd="1" destOrd="0" presId="urn:microsoft.com/office/officeart/2005/8/layout/hList1"/>
    <dgm:cxn modelId="{FF1B1091-2FEE-4934-AF70-BA825B8C3DF1}" type="presParOf" srcId="{E13B8CB9-B621-47A6-B421-DFD5859A4AED}" destId="{F26CA7CD-DBF8-459F-A23E-5FB4E88D8463}" srcOrd="5" destOrd="0" presId="urn:microsoft.com/office/officeart/2005/8/layout/hList1"/>
    <dgm:cxn modelId="{5ECC84CA-9465-43B2-BEAB-48F147AAAEB0}" type="presParOf" srcId="{E13B8CB9-B621-47A6-B421-DFD5859A4AED}" destId="{86B715C8-505B-42E4-9A24-E0AF50709A6A}" srcOrd="6" destOrd="0" presId="urn:microsoft.com/office/officeart/2005/8/layout/hList1"/>
    <dgm:cxn modelId="{EA963953-5E95-4939-BBFA-D009654DDB8C}" type="presParOf" srcId="{86B715C8-505B-42E4-9A24-E0AF50709A6A}" destId="{3A59C9D6-DB34-4590-85E7-96B6DE8F6335}" srcOrd="0" destOrd="0" presId="urn:microsoft.com/office/officeart/2005/8/layout/hList1"/>
    <dgm:cxn modelId="{B246A4F5-11B1-48A0-BA74-2B056B0FA743}" type="presParOf" srcId="{86B715C8-505B-42E4-9A24-E0AF50709A6A}" destId="{66C7AC0B-508D-4A82-8D76-0A7A1C5F1234}" srcOrd="1" destOrd="0" presId="urn:microsoft.com/office/officeart/2005/8/layout/hList1"/>
    <dgm:cxn modelId="{A13B9B51-1876-40B8-ADDD-A463F020CD85}" type="presParOf" srcId="{E13B8CB9-B621-47A6-B421-DFD5859A4AED}" destId="{4FF7DDBC-0868-4FF6-A3CF-C135DE77858E}" srcOrd="7" destOrd="0" presId="urn:microsoft.com/office/officeart/2005/8/layout/hList1"/>
    <dgm:cxn modelId="{D43F597C-C18D-4B46-A13C-7585164DA880}" type="presParOf" srcId="{E13B8CB9-B621-47A6-B421-DFD5859A4AED}" destId="{BDAF3551-4864-4640-B30E-FD839EAB8E35}" srcOrd="8" destOrd="0" presId="urn:microsoft.com/office/officeart/2005/8/layout/hList1"/>
    <dgm:cxn modelId="{74BB6546-759A-4E35-A678-1171AF64F922}" type="presParOf" srcId="{BDAF3551-4864-4640-B30E-FD839EAB8E35}" destId="{82716C8B-5D62-4654-8816-2CC42E224228}" srcOrd="0" destOrd="0" presId="urn:microsoft.com/office/officeart/2005/8/layout/hList1"/>
    <dgm:cxn modelId="{46A7A472-CF19-4641-9E1B-CD3486CD838A}" type="presParOf" srcId="{BDAF3551-4864-4640-B30E-FD839EAB8E35}" destId="{879709EF-F692-4188-B154-194D72B932C9}"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400862-67D5-4380-B62B-843EA20FFC11}" type="doc">
      <dgm:prSet loTypeId="urn:microsoft.com/office/officeart/2005/8/layout/vList2" loCatId="list" qsTypeId="urn:microsoft.com/office/officeart/2005/8/quickstyle/simple5" qsCatId="simple" csTypeId="urn:microsoft.com/office/officeart/2005/8/colors/colorful4" csCatId="colorful"/>
      <dgm:spPr/>
      <dgm:t>
        <a:bodyPr/>
        <a:lstStyle/>
        <a:p>
          <a:endParaRPr lang="en-KE"/>
        </a:p>
      </dgm:t>
    </dgm:pt>
    <dgm:pt modelId="{73357A22-8FB1-4ECB-8E74-B5D81D15C30C}">
      <dgm:prSet custT="1"/>
      <dgm:spPr/>
      <dgm:t>
        <a:bodyPr/>
        <a:lstStyle/>
        <a:p>
          <a:r>
            <a:rPr lang="en-US" sz="3500" b="1" dirty="0">
              <a:solidFill>
                <a:schemeClr val="tx1"/>
              </a:solidFill>
            </a:rPr>
            <a:t>Measurement of key risk exposures</a:t>
          </a:r>
          <a:endParaRPr lang="en-KE" sz="3500" b="1" dirty="0">
            <a:solidFill>
              <a:schemeClr val="tx1"/>
            </a:solidFill>
          </a:endParaRPr>
        </a:p>
      </dgm:t>
    </dgm:pt>
    <dgm:pt modelId="{7C5336D8-3FCE-4A3A-8908-B80B53E3E0F0}" type="parTrans" cxnId="{A75C85A4-8B90-4963-B918-77A9406559F2}">
      <dgm:prSet/>
      <dgm:spPr/>
      <dgm:t>
        <a:bodyPr/>
        <a:lstStyle/>
        <a:p>
          <a:endParaRPr lang="en-KE"/>
        </a:p>
      </dgm:t>
    </dgm:pt>
    <dgm:pt modelId="{3A1AD260-E8DF-499A-AB85-FE00CC378253}" type="sibTrans" cxnId="{A75C85A4-8B90-4963-B918-77A9406559F2}">
      <dgm:prSet/>
      <dgm:spPr/>
      <dgm:t>
        <a:bodyPr/>
        <a:lstStyle/>
        <a:p>
          <a:endParaRPr lang="en-KE"/>
        </a:p>
      </dgm:t>
    </dgm:pt>
    <dgm:pt modelId="{C8C8186D-E0B5-445E-8E9D-A1543733421F}" type="pres">
      <dgm:prSet presAssocID="{34400862-67D5-4380-B62B-843EA20FFC11}" presName="linear" presStyleCnt="0">
        <dgm:presLayoutVars>
          <dgm:animLvl val="lvl"/>
          <dgm:resizeHandles val="exact"/>
        </dgm:presLayoutVars>
      </dgm:prSet>
      <dgm:spPr/>
    </dgm:pt>
    <dgm:pt modelId="{5F7DA740-235A-4E5B-B4F3-21410B724DE6}" type="pres">
      <dgm:prSet presAssocID="{73357A22-8FB1-4ECB-8E74-B5D81D15C30C}" presName="parentText" presStyleLbl="node1" presStyleIdx="0" presStyleCnt="1">
        <dgm:presLayoutVars>
          <dgm:chMax val="0"/>
          <dgm:bulletEnabled val="1"/>
        </dgm:presLayoutVars>
      </dgm:prSet>
      <dgm:spPr/>
    </dgm:pt>
  </dgm:ptLst>
  <dgm:cxnLst>
    <dgm:cxn modelId="{799EA723-C5BD-447A-980B-B93248C63EE8}" type="presOf" srcId="{34400862-67D5-4380-B62B-843EA20FFC11}" destId="{C8C8186D-E0B5-445E-8E9D-A1543733421F}" srcOrd="0" destOrd="0" presId="urn:microsoft.com/office/officeart/2005/8/layout/vList2"/>
    <dgm:cxn modelId="{5D156251-0114-457A-BDFE-E45FB5A41B25}" type="presOf" srcId="{73357A22-8FB1-4ECB-8E74-B5D81D15C30C}" destId="{5F7DA740-235A-4E5B-B4F3-21410B724DE6}" srcOrd="0" destOrd="0" presId="urn:microsoft.com/office/officeart/2005/8/layout/vList2"/>
    <dgm:cxn modelId="{A75C85A4-8B90-4963-B918-77A9406559F2}" srcId="{34400862-67D5-4380-B62B-843EA20FFC11}" destId="{73357A22-8FB1-4ECB-8E74-B5D81D15C30C}" srcOrd="0" destOrd="0" parTransId="{7C5336D8-3FCE-4A3A-8908-B80B53E3E0F0}" sibTransId="{3A1AD260-E8DF-499A-AB85-FE00CC378253}"/>
    <dgm:cxn modelId="{748C2289-25BE-432D-A562-BDF6CA507EF4}" type="presParOf" srcId="{C8C8186D-E0B5-445E-8E9D-A1543733421F}" destId="{5F7DA740-235A-4E5B-B4F3-21410B724DE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54F6F5-C4F5-4944-9A5B-A45FC9A8E133}" type="doc">
      <dgm:prSet loTypeId="urn:microsoft.com/office/officeart/2008/layout/LinedList" loCatId="list" qsTypeId="urn:microsoft.com/office/officeart/2005/8/quickstyle/simple5" qsCatId="simple" csTypeId="urn:microsoft.com/office/officeart/2005/8/colors/accent2_3" csCatId="accent2" phldr="1"/>
      <dgm:spPr/>
      <dgm:t>
        <a:bodyPr/>
        <a:lstStyle/>
        <a:p>
          <a:endParaRPr lang="en-KE"/>
        </a:p>
      </dgm:t>
    </dgm:pt>
    <dgm:pt modelId="{83AC5AFB-B32B-4387-A88E-87676A329DD8}">
      <dgm:prSet/>
      <dgm:spPr/>
      <dgm:t>
        <a:bodyPr/>
        <a:lstStyle/>
        <a:p>
          <a:pPr algn="ctr"/>
          <a:r>
            <a:rPr lang="en-US" b="1" dirty="0"/>
            <a:t>Risk exposure in ALM is measured through asset-liability sensitivity to financial variables and through risk distribution </a:t>
          </a:r>
          <a:endParaRPr lang="en-KE" b="1" dirty="0"/>
        </a:p>
      </dgm:t>
    </dgm:pt>
    <dgm:pt modelId="{F70F69E3-0595-49D8-84A3-9215BD07BC15}" type="parTrans" cxnId="{222613C4-01BC-41CA-B0EF-5E6166E4885E}">
      <dgm:prSet/>
      <dgm:spPr/>
      <dgm:t>
        <a:bodyPr/>
        <a:lstStyle/>
        <a:p>
          <a:endParaRPr lang="en-KE"/>
        </a:p>
      </dgm:t>
    </dgm:pt>
    <dgm:pt modelId="{C1F721D3-A18A-451B-9E40-1A5C6E6FC3E3}" type="sibTrans" cxnId="{222613C4-01BC-41CA-B0EF-5E6166E4885E}">
      <dgm:prSet/>
      <dgm:spPr/>
      <dgm:t>
        <a:bodyPr/>
        <a:lstStyle/>
        <a:p>
          <a:endParaRPr lang="en-KE"/>
        </a:p>
      </dgm:t>
    </dgm:pt>
    <dgm:pt modelId="{6E48C5BE-7A07-4C81-A681-E2E02F6DF930}">
      <dgm:prSet/>
      <dgm:spPr/>
      <dgm:t>
        <a:bodyPr/>
        <a:lstStyle/>
        <a:p>
          <a:r>
            <a:rPr lang="en-US" b="1" dirty="0"/>
            <a:t>Methods of measuring risk exposure:</a:t>
          </a:r>
          <a:endParaRPr lang="en-KE" b="1" dirty="0"/>
        </a:p>
      </dgm:t>
    </dgm:pt>
    <dgm:pt modelId="{6BCD1228-0E55-4DB0-9001-81B28A03A2A1}" type="parTrans" cxnId="{7F7BE880-1099-4649-9B20-9C13AC37DF07}">
      <dgm:prSet/>
      <dgm:spPr/>
      <dgm:t>
        <a:bodyPr/>
        <a:lstStyle/>
        <a:p>
          <a:endParaRPr lang="en-KE"/>
        </a:p>
      </dgm:t>
    </dgm:pt>
    <dgm:pt modelId="{C7A767E6-5913-436D-9EA8-47E7287D9EBF}" type="sibTrans" cxnId="{7F7BE880-1099-4649-9B20-9C13AC37DF07}">
      <dgm:prSet/>
      <dgm:spPr/>
      <dgm:t>
        <a:bodyPr/>
        <a:lstStyle/>
        <a:p>
          <a:endParaRPr lang="en-KE"/>
        </a:p>
      </dgm:t>
    </dgm:pt>
    <dgm:pt modelId="{743C5084-9A48-4BEB-AAA7-03E77A62AEAD}">
      <dgm:prSet custT="1"/>
      <dgm:spPr/>
      <dgm:t>
        <a:bodyPr/>
        <a:lstStyle/>
        <a:p>
          <a:r>
            <a:rPr lang="en-US" sz="1500" b="0" dirty="0"/>
            <a:t>Calculating the sensitivity of the assets and liabilities to changes in financial variables: This can be done using traditional ALM metrics such as duration and convexity, the </a:t>
          </a:r>
          <a:r>
            <a:rPr lang="en-US" sz="1500" b="0" dirty="0" err="1"/>
            <a:t>greeks</a:t>
          </a:r>
          <a:r>
            <a:rPr lang="en-US" sz="1500" b="0" dirty="0"/>
            <a:t> or scenario testing. </a:t>
          </a:r>
          <a:endParaRPr lang="en-KE" sz="1500" dirty="0"/>
        </a:p>
      </dgm:t>
    </dgm:pt>
    <dgm:pt modelId="{F8DE0654-65D6-4C07-93D1-695045CB240E}" type="parTrans" cxnId="{D1B2948D-264F-49CF-8B4D-7B7C3F581417}">
      <dgm:prSet/>
      <dgm:spPr/>
      <dgm:t>
        <a:bodyPr/>
        <a:lstStyle/>
        <a:p>
          <a:endParaRPr lang="en-KE"/>
        </a:p>
      </dgm:t>
    </dgm:pt>
    <dgm:pt modelId="{4821099C-A470-470B-9011-51F776031815}" type="sibTrans" cxnId="{D1B2948D-264F-49CF-8B4D-7B7C3F581417}">
      <dgm:prSet/>
      <dgm:spPr/>
      <dgm:t>
        <a:bodyPr/>
        <a:lstStyle/>
        <a:p>
          <a:endParaRPr lang="en-KE"/>
        </a:p>
      </dgm:t>
    </dgm:pt>
    <dgm:pt modelId="{AD8AA162-BA7E-4311-AAE5-66586F28B689}">
      <dgm:prSet custT="1"/>
      <dgm:spPr/>
      <dgm:t>
        <a:bodyPr/>
        <a:lstStyle/>
        <a:p>
          <a:r>
            <a:rPr lang="en-US" sz="1500" b="0" dirty="0"/>
            <a:t>Sophisticated methods such as calculating the risk distribution of assets and liabilities: This is done using stochastic simulation and can be expressed using various measures such as value at risk (VAR) and conditional tail expectation (CTE). </a:t>
          </a:r>
          <a:endParaRPr lang="en-KE" sz="1500" dirty="0"/>
        </a:p>
      </dgm:t>
    </dgm:pt>
    <dgm:pt modelId="{B0D33D42-49F6-46D7-AB0D-7649C93B952A}" type="parTrans" cxnId="{863545C2-4931-44C7-BAA0-A97AE17DCD03}">
      <dgm:prSet/>
      <dgm:spPr/>
      <dgm:t>
        <a:bodyPr/>
        <a:lstStyle/>
        <a:p>
          <a:endParaRPr lang="en-KE"/>
        </a:p>
      </dgm:t>
    </dgm:pt>
    <dgm:pt modelId="{EBF4906E-2566-48B8-9C77-560DCC079305}" type="sibTrans" cxnId="{863545C2-4931-44C7-BAA0-A97AE17DCD03}">
      <dgm:prSet/>
      <dgm:spPr/>
      <dgm:t>
        <a:bodyPr/>
        <a:lstStyle/>
        <a:p>
          <a:endParaRPr lang="en-KE"/>
        </a:p>
      </dgm:t>
    </dgm:pt>
    <dgm:pt modelId="{E33F8D62-744B-46E2-8954-978E77CF014B}" type="pres">
      <dgm:prSet presAssocID="{BA54F6F5-C4F5-4944-9A5B-A45FC9A8E133}" presName="vert0" presStyleCnt="0">
        <dgm:presLayoutVars>
          <dgm:dir/>
          <dgm:animOne val="branch"/>
          <dgm:animLvl val="lvl"/>
        </dgm:presLayoutVars>
      </dgm:prSet>
      <dgm:spPr/>
    </dgm:pt>
    <dgm:pt modelId="{E3D3821A-7605-4FD0-9830-BF725434AA74}" type="pres">
      <dgm:prSet presAssocID="{83AC5AFB-B32B-4387-A88E-87676A329DD8}" presName="thickLine" presStyleLbl="alignNode1" presStyleIdx="0" presStyleCnt="2"/>
      <dgm:spPr/>
    </dgm:pt>
    <dgm:pt modelId="{E3ED3AB5-04FD-4504-B071-1809426A7C3A}" type="pres">
      <dgm:prSet presAssocID="{83AC5AFB-B32B-4387-A88E-87676A329DD8}" presName="horz1" presStyleCnt="0"/>
      <dgm:spPr/>
    </dgm:pt>
    <dgm:pt modelId="{678B8663-E283-4474-9891-92B957BFF311}" type="pres">
      <dgm:prSet presAssocID="{83AC5AFB-B32B-4387-A88E-87676A329DD8}" presName="tx1" presStyleLbl="revTx" presStyleIdx="0" presStyleCnt="4" custScaleX="500000" custScaleY="58095"/>
      <dgm:spPr/>
    </dgm:pt>
    <dgm:pt modelId="{27950228-8C62-4394-A1FF-52B7D04227A1}" type="pres">
      <dgm:prSet presAssocID="{83AC5AFB-B32B-4387-A88E-87676A329DD8}" presName="vert1" presStyleCnt="0"/>
      <dgm:spPr/>
    </dgm:pt>
    <dgm:pt modelId="{2477CC87-ED6C-4C51-AF38-8A4621025FE9}" type="pres">
      <dgm:prSet presAssocID="{6E48C5BE-7A07-4C81-A681-E2E02F6DF930}" presName="thickLine" presStyleLbl="alignNode1" presStyleIdx="1" presStyleCnt="2"/>
      <dgm:spPr/>
    </dgm:pt>
    <dgm:pt modelId="{329EAB36-EB6A-4727-9AB8-A7B20E7219DB}" type="pres">
      <dgm:prSet presAssocID="{6E48C5BE-7A07-4C81-A681-E2E02F6DF930}" presName="horz1" presStyleCnt="0"/>
      <dgm:spPr/>
    </dgm:pt>
    <dgm:pt modelId="{7B80885F-E377-42B3-9CBC-1179D5B3EEC9}" type="pres">
      <dgm:prSet presAssocID="{6E48C5BE-7A07-4C81-A681-E2E02F6DF930}" presName="tx1" presStyleLbl="revTx" presStyleIdx="1" presStyleCnt="4"/>
      <dgm:spPr/>
    </dgm:pt>
    <dgm:pt modelId="{D52F75EB-4C35-429E-AE10-DA0F2B01AE8A}" type="pres">
      <dgm:prSet presAssocID="{6E48C5BE-7A07-4C81-A681-E2E02F6DF930}" presName="vert1" presStyleCnt="0"/>
      <dgm:spPr/>
    </dgm:pt>
    <dgm:pt modelId="{B3D93B22-5FDF-4DDF-A8BD-4FD09E7D18D3}" type="pres">
      <dgm:prSet presAssocID="{743C5084-9A48-4BEB-AAA7-03E77A62AEAD}" presName="vertSpace2a" presStyleCnt="0"/>
      <dgm:spPr/>
    </dgm:pt>
    <dgm:pt modelId="{F349D941-1308-46F9-AAAC-0C45BD1F96F9}" type="pres">
      <dgm:prSet presAssocID="{743C5084-9A48-4BEB-AAA7-03E77A62AEAD}" presName="horz2" presStyleCnt="0"/>
      <dgm:spPr/>
    </dgm:pt>
    <dgm:pt modelId="{F6EDD0FC-956A-4169-B686-7E0784B9C5E1}" type="pres">
      <dgm:prSet presAssocID="{743C5084-9A48-4BEB-AAA7-03E77A62AEAD}" presName="horzSpace2" presStyleCnt="0"/>
      <dgm:spPr/>
    </dgm:pt>
    <dgm:pt modelId="{DB757C86-E29E-4849-8B57-DE79E6DB679E}" type="pres">
      <dgm:prSet presAssocID="{743C5084-9A48-4BEB-AAA7-03E77A62AEAD}" presName="tx2" presStyleLbl="revTx" presStyleIdx="2" presStyleCnt="4"/>
      <dgm:spPr/>
    </dgm:pt>
    <dgm:pt modelId="{6F1FF8BC-01C3-41DB-A786-D864E6829223}" type="pres">
      <dgm:prSet presAssocID="{743C5084-9A48-4BEB-AAA7-03E77A62AEAD}" presName="vert2" presStyleCnt="0"/>
      <dgm:spPr/>
    </dgm:pt>
    <dgm:pt modelId="{F87398AD-C903-4FE2-86F8-006A90783DE5}" type="pres">
      <dgm:prSet presAssocID="{743C5084-9A48-4BEB-AAA7-03E77A62AEAD}" presName="thinLine2b" presStyleLbl="callout" presStyleIdx="0" presStyleCnt="2"/>
      <dgm:spPr/>
    </dgm:pt>
    <dgm:pt modelId="{7EC00405-34C4-41CC-9435-7224A3D1DA31}" type="pres">
      <dgm:prSet presAssocID="{743C5084-9A48-4BEB-AAA7-03E77A62AEAD}" presName="vertSpace2b" presStyleCnt="0"/>
      <dgm:spPr/>
    </dgm:pt>
    <dgm:pt modelId="{70AD6E5A-E9BA-46DF-907E-E55747A898BB}" type="pres">
      <dgm:prSet presAssocID="{AD8AA162-BA7E-4311-AAE5-66586F28B689}" presName="horz2" presStyleCnt="0"/>
      <dgm:spPr/>
    </dgm:pt>
    <dgm:pt modelId="{70EDC9B7-71AE-4CE5-B328-457361B580DC}" type="pres">
      <dgm:prSet presAssocID="{AD8AA162-BA7E-4311-AAE5-66586F28B689}" presName="horzSpace2" presStyleCnt="0"/>
      <dgm:spPr/>
    </dgm:pt>
    <dgm:pt modelId="{EA0F9DFC-204B-41BF-B884-0EFCA269E339}" type="pres">
      <dgm:prSet presAssocID="{AD8AA162-BA7E-4311-AAE5-66586F28B689}" presName="tx2" presStyleLbl="revTx" presStyleIdx="3" presStyleCnt="4"/>
      <dgm:spPr/>
    </dgm:pt>
    <dgm:pt modelId="{001B6210-A577-4A06-AD24-2EAAB15DA76A}" type="pres">
      <dgm:prSet presAssocID="{AD8AA162-BA7E-4311-AAE5-66586F28B689}" presName="vert2" presStyleCnt="0"/>
      <dgm:spPr/>
    </dgm:pt>
    <dgm:pt modelId="{33D9590E-FE83-4100-87E2-38CFE11408AE}" type="pres">
      <dgm:prSet presAssocID="{AD8AA162-BA7E-4311-AAE5-66586F28B689}" presName="thinLine2b" presStyleLbl="callout" presStyleIdx="1" presStyleCnt="2"/>
      <dgm:spPr/>
    </dgm:pt>
    <dgm:pt modelId="{89C94651-5FD5-4F38-BAB1-02390FD2300E}" type="pres">
      <dgm:prSet presAssocID="{AD8AA162-BA7E-4311-AAE5-66586F28B689}" presName="vertSpace2b" presStyleCnt="0"/>
      <dgm:spPr/>
    </dgm:pt>
  </dgm:ptLst>
  <dgm:cxnLst>
    <dgm:cxn modelId="{9100B20A-FA55-47D5-98A0-3D260CCAEBAC}" type="presOf" srcId="{83AC5AFB-B32B-4387-A88E-87676A329DD8}" destId="{678B8663-E283-4474-9891-92B957BFF311}" srcOrd="0" destOrd="0" presId="urn:microsoft.com/office/officeart/2008/layout/LinedList"/>
    <dgm:cxn modelId="{38D50C37-761F-4680-92D4-96078A5771EA}" type="presOf" srcId="{BA54F6F5-C4F5-4944-9A5B-A45FC9A8E133}" destId="{E33F8D62-744B-46E2-8954-978E77CF014B}" srcOrd="0" destOrd="0" presId="urn:microsoft.com/office/officeart/2008/layout/LinedList"/>
    <dgm:cxn modelId="{7C256171-9846-412A-BC6A-8E6EAE8F73A6}" type="presOf" srcId="{6E48C5BE-7A07-4C81-A681-E2E02F6DF930}" destId="{7B80885F-E377-42B3-9CBC-1179D5B3EEC9}" srcOrd="0" destOrd="0" presId="urn:microsoft.com/office/officeart/2008/layout/LinedList"/>
    <dgm:cxn modelId="{7F7BE880-1099-4649-9B20-9C13AC37DF07}" srcId="{BA54F6F5-C4F5-4944-9A5B-A45FC9A8E133}" destId="{6E48C5BE-7A07-4C81-A681-E2E02F6DF930}" srcOrd="1" destOrd="0" parTransId="{6BCD1228-0E55-4DB0-9001-81B28A03A2A1}" sibTransId="{C7A767E6-5913-436D-9EA8-47E7287D9EBF}"/>
    <dgm:cxn modelId="{D1B2948D-264F-49CF-8B4D-7B7C3F581417}" srcId="{6E48C5BE-7A07-4C81-A681-E2E02F6DF930}" destId="{743C5084-9A48-4BEB-AAA7-03E77A62AEAD}" srcOrd="0" destOrd="0" parTransId="{F8DE0654-65D6-4C07-93D1-695045CB240E}" sibTransId="{4821099C-A470-470B-9011-51F776031815}"/>
    <dgm:cxn modelId="{C178E9A0-EB33-40C2-B26A-09407CEFC8BF}" type="presOf" srcId="{AD8AA162-BA7E-4311-AAE5-66586F28B689}" destId="{EA0F9DFC-204B-41BF-B884-0EFCA269E339}" srcOrd="0" destOrd="0" presId="urn:microsoft.com/office/officeart/2008/layout/LinedList"/>
    <dgm:cxn modelId="{863545C2-4931-44C7-BAA0-A97AE17DCD03}" srcId="{6E48C5BE-7A07-4C81-A681-E2E02F6DF930}" destId="{AD8AA162-BA7E-4311-AAE5-66586F28B689}" srcOrd="1" destOrd="0" parTransId="{B0D33D42-49F6-46D7-AB0D-7649C93B952A}" sibTransId="{EBF4906E-2566-48B8-9C77-560DCC079305}"/>
    <dgm:cxn modelId="{222613C4-01BC-41CA-B0EF-5E6166E4885E}" srcId="{BA54F6F5-C4F5-4944-9A5B-A45FC9A8E133}" destId="{83AC5AFB-B32B-4387-A88E-87676A329DD8}" srcOrd="0" destOrd="0" parTransId="{F70F69E3-0595-49D8-84A3-9215BD07BC15}" sibTransId="{C1F721D3-A18A-451B-9E40-1A5C6E6FC3E3}"/>
    <dgm:cxn modelId="{A343D1E9-66F4-40E9-BE54-81E5C7D47A3B}" type="presOf" srcId="{743C5084-9A48-4BEB-AAA7-03E77A62AEAD}" destId="{DB757C86-E29E-4849-8B57-DE79E6DB679E}" srcOrd="0" destOrd="0" presId="urn:microsoft.com/office/officeart/2008/layout/LinedList"/>
    <dgm:cxn modelId="{9A7AF3E0-3616-4957-AB31-FC2E439BF4FC}" type="presParOf" srcId="{E33F8D62-744B-46E2-8954-978E77CF014B}" destId="{E3D3821A-7605-4FD0-9830-BF725434AA74}" srcOrd="0" destOrd="0" presId="urn:microsoft.com/office/officeart/2008/layout/LinedList"/>
    <dgm:cxn modelId="{07B37906-419B-434F-800A-764C85C88FD2}" type="presParOf" srcId="{E33F8D62-744B-46E2-8954-978E77CF014B}" destId="{E3ED3AB5-04FD-4504-B071-1809426A7C3A}" srcOrd="1" destOrd="0" presId="urn:microsoft.com/office/officeart/2008/layout/LinedList"/>
    <dgm:cxn modelId="{A504ECE5-4200-46AF-B6C1-F631D0DF252E}" type="presParOf" srcId="{E3ED3AB5-04FD-4504-B071-1809426A7C3A}" destId="{678B8663-E283-4474-9891-92B957BFF311}" srcOrd="0" destOrd="0" presId="urn:microsoft.com/office/officeart/2008/layout/LinedList"/>
    <dgm:cxn modelId="{E15DC79D-F900-482B-9A69-9219DB7D5D70}" type="presParOf" srcId="{E3ED3AB5-04FD-4504-B071-1809426A7C3A}" destId="{27950228-8C62-4394-A1FF-52B7D04227A1}" srcOrd="1" destOrd="0" presId="urn:microsoft.com/office/officeart/2008/layout/LinedList"/>
    <dgm:cxn modelId="{7FA7DFDB-E61F-4AFC-9C07-E1AD8A1473AF}" type="presParOf" srcId="{E33F8D62-744B-46E2-8954-978E77CF014B}" destId="{2477CC87-ED6C-4C51-AF38-8A4621025FE9}" srcOrd="2" destOrd="0" presId="urn:microsoft.com/office/officeart/2008/layout/LinedList"/>
    <dgm:cxn modelId="{C119A447-0918-49B7-AA5F-884888F3B0FA}" type="presParOf" srcId="{E33F8D62-744B-46E2-8954-978E77CF014B}" destId="{329EAB36-EB6A-4727-9AB8-A7B20E7219DB}" srcOrd="3" destOrd="0" presId="urn:microsoft.com/office/officeart/2008/layout/LinedList"/>
    <dgm:cxn modelId="{58CF7DDA-FA89-4F59-BECC-097339F0C214}" type="presParOf" srcId="{329EAB36-EB6A-4727-9AB8-A7B20E7219DB}" destId="{7B80885F-E377-42B3-9CBC-1179D5B3EEC9}" srcOrd="0" destOrd="0" presId="urn:microsoft.com/office/officeart/2008/layout/LinedList"/>
    <dgm:cxn modelId="{12705597-6933-417D-B6DD-08B253B8549C}" type="presParOf" srcId="{329EAB36-EB6A-4727-9AB8-A7B20E7219DB}" destId="{D52F75EB-4C35-429E-AE10-DA0F2B01AE8A}" srcOrd="1" destOrd="0" presId="urn:microsoft.com/office/officeart/2008/layout/LinedList"/>
    <dgm:cxn modelId="{AF3CA2D3-F920-4523-8362-B0124AA2B187}" type="presParOf" srcId="{D52F75EB-4C35-429E-AE10-DA0F2B01AE8A}" destId="{B3D93B22-5FDF-4DDF-A8BD-4FD09E7D18D3}" srcOrd="0" destOrd="0" presId="urn:microsoft.com/office/officeart/2008/layout/LinedList"/>
    <dgm:cxn modelId="{22ECD0DC-9F0F-4FC2-98C2-FA0B4BC2FC14}" type="presParOf" srcId="{D52F75EB-4C35-429E-AE10-DA0F2B01AE8A}" destId="{F349D941-1308-46F9-AAAC-0C45BD1F96F9}" srcOrd="1" destOrd="0" presId="urn:microsoft.com/office/officeart/2008/layout/LinedList"/>
    <dgm:cxn modelId="{23DBED79-44B5-4DE6-A960-6D007BCDDED5}" type="presParOf" srcId="{F349D941-1308-46F9-AAAC-0C45BD1F96F9}" destId="{F6EDD0FC-956A-4169-B686-7E0784B9C5E1}" srcOrd="0" destOrd="0" presId="urn:microsoft.com/office/officeart/2008/layout/LinedList"/>
    <dgm:cxn modelId="{F67FA771-674A-463C-8FA8-AE7AEA3630A3}" type="presParOf" srcId="{F349D941-1308-46F9-AAAC-0C45BD1F96F9}" destId="{DB757C86-E29E-4849-8B57-DE79E6DB679E}" srcOrd="1" destOrd="0" presId="urn:microsoft.com/office/officeart/2008/layout/LinedList"/>
    <dgm:cxn modelId="{B624782C-58B2-48D5-BA1F-38D84B7618D7}" type="presParOf" srcId="{F349D941-1308-46F9-AAAC-0C45BD1F96F9}" destId="{6F1FF8BC-01C3-41DB-A786-D864E6829223}" srcOrd="2" destOrd="0" presId="urn:microsoft.com/office/officeart/2008/layout/LinedList"/>
    <dgm:cxn modelId="{8CD41724-2BF3-4439-9C19-0921713544EC}" type="presParOf" srcId="{D52F75EB-4C35-429E-AE10-DA0F2B01AE8A}" destId="{F87398AD-C903-4FE2-86F8-006A90783DE5}" srcOrd="2" destOrd="0" presId="urn:microsoft.com/office/officeart/2008/layout/LinedList"/>
    <dgm:cxn modelId="{5FD373FC-AB7C-4FF6-B10E-101A0E80ADBA}" type="presParOf" srcId="{D52F75EB-4C35-429E-AE10-DA0F2B01AE8A}" destId="{7EC00405-34C4-41CC-9435-7224A3D1DA31}" srcOrd="3" destOrd="0" presId="urn:microsoft.com/office/officeart/2008/layout/LinedList"/>
    <dgm:cxn modelId="{57ECD94F-3B86-4054-963B-15BFBE5094E8}" type="presParOf" srcId="{D52F75EB-4C35-429E-AE10-DA0F2B01AE8A}" destId="{70AD6E5A-E9BA-46DF-907E-E55747A898BB}" srcOrd="4" destOrd="0" presId="urn:microsoft.com/office/officeart/2008/layout/LinedList"/>
    <dgm:cxn modelId="{BF37926E-D546-4464-91DB-FFD0612C58D5}" type="presParOf" srcId="{70AD6E5A-E9BA-46DF-907E-E55747A898BB}" destId="{70EDC9B7-71AE-4CE5-B328-457361B580DC}" srcOrd="0" destOrd="0" presId="urn:microsoft.com/office/officeart/2008/layout/LinedList"/>
    <dgm:cxn modelId="{C6668899-AD77-4D2B-BF06-7BCBABFA82DF}" type="presParOf" srcId="{70AD6E5A-E9BA-46DF-907E-E55747A898BB}" destId="{EA0F9DFC-204B-41BF-B884-0EFCA269E339}" srcOrd="1" destOrd="0" presId="urn:microsoft.com/office/officeart/2008/layout/LinedList"/>
    <dgm:cxn modelId="{95416B2D-40A2-48FE-940D-A8708F775BF9}" type="presParOf" srcId="{70AD6E5A-E9BA-46DF-907E-E55747A898BB}" destId="{001B6210-A577-4A06-AD24-2EAAB15DA76A}" srcOrd="2" destOrd="0" presId="urn:microsoft.com/office/officeart/2008/layout/LinedList"/>
    <dgm:cxn modelId="{772E3F0B-41E5-475B-B50E-730E9478365C}" type="presParOf" srcId="{D52F75EB-4C35-429E-AE10-DA0F2B01AE8A}" destId="{33D9590E-FE83-4100-87E2-38CFE11408AE}" srcOrd="5" destOrd="0" presId="urn:microsoft.com/office/officeart/2008/layout/LinedList"/>
    <dgm:cxn modelId="{0BC01F14-1AD4-4B48-9C79-C7A7014D7443}" type="presParOf" srcId="{D52F75EB-4C35-429E-AE10-DA0F2B01AE8A}" destId="{89C94651-5FD5-4F38-BAB1-02390FD2300E}"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1825A63-4834-4204-9553-448A9D61183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KE"/>
        </a:p>
      </dgm:t>
    </dgm:pt>
    <dgm:pt modelId="{1BBED4BA-F1FB-406A-829E-64FEFA005062}">
      <dgm:prSet custT="1"/>
      <dgm:spPr/>
      <dgm:t>
        <a:bodyPr/>
        <a:lstStyle/>
        <a:p>
          <a:r>
            <a:rPr lang="en-US" sz="1600" b="1">
              <a:solidFill>
                <a:schemeClr val="tx1"/>
              </a:solidFill>
            </a:rPr>
            <a:t>Risk Metrics</a:t>
          </a:r>
          <a:endParaRPr lang="en-KE" sz="1600" b="1">
            <a:solidFill>
              <a:schemeClr val="tx1"/>
            </a:solidFill>
          </a:endParaRPr>
        </a:p>
      </dgm:t>
    </dgm:pt>
    <dgm:pt modelId="{067E0F4B-62EA-4518-AA2A-06BFF8F93AF7}" type="parTrans" cxnId="{6622A103-9D8C-4FE6-9D24-C56401515DD8}">
      <dgm:prSet/>
      <dgm:spPr/>
      <dgm:t>
        <a:bodyPr/>
        <a:lstStyle/>
        <a:p>
          <a:endParaRPr lang="en-KE"/>
        </a:p>
      </dgm:t>
    </dgm:pt>
    <dgm:pt modelId="{6159DB43-71D7-484B-9E7C-E6600CF65BA2}" type="sibTrans" cxnId="{6622A103-9D8C-4FE6-9D24-C56401515DD8}">
      <dgm:prSet/>
      <dgm:spPr/>
      <dgm:t>
        <a:bodyPr/>
        <a:lstStyle/>
        <a:p>
          <a:endParaRPr lang="en-KE"/>
        </a:p>
      </dgm:t>
    </dgm:pt>
    <dgm:pt modelId="{A9F27F10-5E1C-4590-A6CD-1C323556B074}">
      <dgm:prSet custT="1"/>
      <dgm:spPr/>
      <dgm:t>
        <a:bodyPr/>
        <a:lstStyle/>
        <a:p>
          <a:r>
            <a:rPr lang="en-US" sz="1400" dirty="0"/>
            <a:t>ALM metrics for longer duration portfolios include duration and convexity measures that capture the sensitivity of asset and liability cash flows to interest rate changes.</a:t>
          </a:r>
          <a:endParaRPr lang="en-KE" sz="1400" dirty="0"/>
        </a:p>
      </dgm:t>
    </dgm:pt>
    <dgm:pt modelId="{147E01BB-6695-4268-8CD7-7A6780F28D00}" type="parTrans" cxnId="{818DDAAD-6A67-44B1-9810-82AEC4E9C1A4}">
      <dgm:prSet/>
      <dgm:spPr/>
      <dgm:t>
        <a:bodyPr/>
        <a:lstStyle/>
        <a:p>
          <a:endParaRPr lang="en-KE"/>
        </a:p>
      </dgm:t>
    </dgm:pt>
    <dgm:pt modelId="{FD92941B-A67B-40BB-BC61-3B704F5D061D}" type="sibTrans" cxnId="{818DDAAD-6A67-44B1-9810-82AEC4E9C1A4}">
      <dgm:prSet/>
      <dgm:spPr/>
      <dgm:t>
        <a:bodyPr/>
        <a:lstStyle/>
        <a:p>
          <a:endParaRPr lang="en-KE"/>
        </a:p>
      </dgm:t>
    </dgm:pt>
    <dgm:pt modelId="{CBDFE890-3F42-4107-8449-CB6F6883F4EF}">
      <dgm:prSet custT="1"/>
      <dgm:spPr/>
      <dgm:t>
        <a:bodyPr/>
        <a:lstStyle/>
        <a:p>
          <a:r>
            <a:rPr lang="en-US" sz="1400" dirty="0"/>
            <a:t>However, these metrics may not always align with the insurer's desired interest rate risk exposure.</a:t>
          </a:r>
          <a:endParaRPr lang="en-KE" sz="1400" dirty="0"/>
        </a:p>
      </dgm:t>
    </dgm:pt>
    <dgm:pt modelId="{1146B2DC-1E78-4CA6-BB2B-A9744863A9B1}" type="parTrans" cxnId="{0011F431-4111-4B18-99B7-A3FEDFDC79BD}">
      <dgm:prSet/>
      <dgm:spPr/>
      <dgm:t>
        <a:bodyPr/>
        <a:lstStyle/>
        <a:p>
          <a:endParaRPr lang="en-KE"/>
        </a:p>
      </dgm:t>
    </dgm:pt>
    <dgm:pt modelId="{87A94FF6-3BA2-4C46-8711-F326B9483D32}" type="sibTrans" cxnId="{0011F431-4111-4B18-99B7-A3FEDFDC79BD}">
      <dgm:prSet/>
      <dgm:spPr/>
      <dgm:t>
        <a:bodyPr/>
        <a:lstStyle/>
        <a:p>
          <a:endParaRPr lang="en-KE"/>
        </a:p>
      </dgm:t>
    </dgm:pt>
    <dgm:pt modelId="{819F9700-3404-4DEA-9508-C09495818325}">
      <dgm:prSet custT="1"/>
      <dgm:spPr/>
      <dgm:t>
        <a:bodyPr/>
        <a:lstStyle/>
        <a:p>
          <a:r>
            <a:rPr lang="en-US" sz="1600" b="1">
              <a:solidFill>
                <a:schemeClr val="tx1"/>
              </a:solidFill>
            </a:rPr>
            <a:t>Scenario Testing</a:t>
          </a:r>
          <a:endParaRPr lang="en-KE" sz="1600" b="1">
            <a:solidFill>
              <a:schemeClr val="tx1"/>
            </a:solidFill>
          </a:endParaRPr>
        </a:p>
      </dgm:t>
    </dgm:pt>
    <dgm:pt modelId="{CE6E6522-7780-4F6C-BF6E-A4867E8A8264}" type="parTrans" cxnId="{7D2800E8-8E85-4E1B-9A43-8412BE5C5A6A}">
      <dgm:prSet/>
      <dgm:spPr/>
      <dgm:t>
        <a:bodyPr/>
        <a:lstStyle/>
        <a:p>
          <a:endParaRPr lang="en-KE"/>
        </a:p>
      </dgm:t>
    </dgm:pt>
    <dgm:pt modelId="{552D74E9-8410-4A07-AEA2-C98D32CBFACC}" type="sibTrans" cxnId="{7D2800E8-8E85-4E1B-9A43-8412BE5C5A6A}">
      <dgm:prSet/>
      <dgm:spPr/>
      <dgm:t>
        <a:bodyPr/>
        <a:lstStyle/>
        <a:p>
          <a:endParaRPr lang="en-KE"/>
        </a:p>
      </dgm:t>
    </dgm:pt>
    <dgm:pt modelId="{BDDC259F-0CB7-4C57-B7AF-A4977EEAFFD3}">
      <dgm:prSet custT="1"/>
      <dgm:spPr/>
      <dgm:t>
        <a:bodyPr/>
        <a:lstStyle/>
        <a:p>
          <a:r>
            <a:rPr lang="en-US" sz="1300" dirty="0"/>
            <a:t>In addition to risk metrics, deterministic scenarios are used to measure the impact of an instantaneous shock to the yield curve or other financial variables.</a:t>
          </a:r>
          <a:endParaRPr lang="en-KE" sz="1300" dirty="0"/>
        </a:p>
      </dgm:t>
    </dgm:pt>
    <dgm:pt modelId="{56B90337-FCE0-4829-B303-A7D8D722904B}" type="parTrans" cxnId="{92C6137B-BD14-4CAE-BCEB-F62C494153CC}">
      <dgm:prSet/>
      <dgm:spPr/>
      <dgm:t>
        <a:bodyPr/>
        <a:lstStyle/>
        <a:p>
          <a:endParaRPr lang="en-KE"/>
        </a:p>
      </dgm:t>
    </dgm:pt>
    <dgm:pt modelId="{91E2B021-935E-4E76-9803-E5F135F1B88B}" type="sibTrans" cxnId="{92C6137B-BD14-4CAE-BCEB-F62C494153CC}">
      <dgm:prSet/>
      <dgm:spPr/>
      <dgm:t>
        <a:bodyPr/>
        <a:lstStyle/>
        <a:p>
          <a:endParaRPr lang="en-KE"/>
        </a:p>
      </dgm:t>
    </dgm:pt>
    <dgm:pt modelId="{6B088465-B5E9-473D-990A-30905453BB68}">
      <dgm:prSet custT="1"/>
      <dgm:spPr/>
      <dgm:t>
        <a:bodyPr/>
        <a:lstStyle/>
        <a:p>
          <a:r>
            <a:rPr lang="en-US" sz="1300" dirty="0"/>
            <a:t>They also assess the effect of changes in interest rates or other variables over time, focusing on the overall scenario and its capital impacts.</a:t>
          </a:r>
          <a:endParaRPr lang="en-KE" sz="1300" dirty="0"/>
        </a:p>
      </dgm:t>
    </dgm:pt>
    <dgm:pt modelId="{ED6A35D5-0BCA-4F84-9C90-A6B59E32ABF1}" type="parTrans" cxnId="{26A9FD3D-9616-49A7-AEF7-1073A56F0A32}">
      <dgm:prSet/>
      <dgm:spPr/>
      <dgm:t>
        <a:bodyPr/>
        <a:lstStyle/>
        <a:p>
          <a:endParaRPr lang="en-KE"/>
        </a:p>
      </dgm:t>
    </dgm:pt>
    <dgm:pt modelId="{98D0C4AF-E364-4B75-A888-FADF0867D55F}" type="sibTrans" cxnId="{26A9FD3D-9616-49A7-AEF7-1073A56F0A32}">
      <dgm:prSet/>
      <dgm:spPr/>
      <dgm:t>
        <a:bodyPr/>
        <a:lstStyle/>
        <a:p>
          <a:endParaRPr lang="en-KE"/>
        </a:p>
      </dgm:t>
    </dgm:pt>
    <dgm:pt modelId="{F9F46C32-FC04-4928-9960-6423DD8B2351}">
      <dgm:prSet custT="1"/>
      <dgm:spPr/>
      <dgm:t>
        <a:bodyPr/>
        <a:lstStyle/>
        <a:p>
          <a:r>
            <a:rPr lang="en-US" sz="1600" b="1">
              <a:solidFill>
                <a:schemeClr val="tx1"/>
              </a:solidFill>
            </a:rPr>
            <a:t>Stochastic Analysis</a:t>
          </a:r>
          <a:endParaRPr lang="en-KE" sz="1600" b="1">
            <a:solidFill>
              <a:schemeClr val="tx1"/>
            </a:solidFill>
          </a:endParaRPr>
        </a:p>
      </dgm:t>
    </dgm:pt>
    <dgm:pt modelId="{63384951-2D31-4DCF-B986-3FE1D0D39926}" type="parTrans" cxnId="{A2896905-29E6-41C1-AE02-68F8C582C0D7}">
      <dgm:prSet/>
      <dgm:spPr/>
      <dgm:t>
        <a:bodyPr/>
        <a:lstStyle/>
        <a:p>
          <a:endParaRPr lang="en-KE"/>
        </a:p>
      </dgm:t>
    </dgm:pt>
    <dgm:pt modelId="{3CE39A54-B379-44CF-8CAB-C5FDBA93C35A}" type="sibTrans" cxnId="{A2896905-29E6-41C1-AE02-68F8C582C0D7}">
      <dgm:prSet/>
      <dgm:spPr/>
      <dgm:t>
        <a:bodyPr/>
        <a:lstStyle/>
        <a:p>
          <a:endParaRPr lang="en-KE"/>
        </a:p>
      </dgm:t>
    </dgm:pt>
    <dgm:pt modelId="{71164D98-9BB8-40E9-BC4E-ED7F3B334A24}">
      <dgm:prSet custT="1"/>
      <dgm:spPr/>
      <dgm:t>
        <a:bodyPr/>
        <a:lstStyle/>
        <a:p>
          <a:r>
            <a:rPr lang="en-US" sz="1300" dirty="0"/>
            <a:t>Stochastic simulation is used to generate a risk distribution for the assets, liabilities, and capital requirements using stochastically generated scenarios for interest rates, equity returns and other financial variables. </a:t>
          </a:r>
          <a:endParaRPr lang="en-KE" sz="1300" dirty="0"/>
        </a:p>
      </dgm:t>
    </dgm:pt>
    <dgm:pt modelId="{35C8A86C-1F2B-4487-95D1-DF2F5A5C5E49}" type="parTrans" cxnId="{A01BA687-5F59-4DBD-AF6D-FAAEE2CB5290}">
      <dgm:prSet/>
      <dgm:spPr/>
      <dgm:t>
        <a:bodyPr/>
        <a:lstStyle/>
        <a:p>
          <a:endParaRPr lang="en-KE"/>
        </a:p>
      </dgm:t>
    </dgm:pt>
    <dgm:pt modelId="{FAF204B1-E5E2-42B4-A8AA-E72044CF7899}" type="sibTrans" cxnId="{A01BA687-5F59-4DBD-AF6D-FAAEE2CB5290}">
      <dgm:prSet/>
      <dgm:spPr/>
      <dgm:t>
        <a:bodyPr/>
        <a:lstStyle/>
        <a:p>
          <a:endParaRPr lang="en-KE"/>
        </a:p>
      </dgm:t>
    </dgm:pt>
    <dgm:pt modelId="{36AF98C9-342D-4404-97E6-43EE64162D2E}">
      <dgm:prSet custT="1"/>
      <dgm:spPr/>
      <dgm:t>
        <a:bodyPr/>
        <a:lstStyle/>
        <a:p>
          <a:r>
            <a:rPr lang="en-US" sz="1600" b="1">
              <a:solidFill>
                <a:schemeClr val="tx1"/>
              </a:solidFill>
            </a:rPr>
            <a:t>Decision Support</a:t>
          </a:r>
          <a:endParaRPr lang="en-KE" sz="1600" b="1">
            <a:solidFill>
              <a:schemeClr val="tx1"/>
            </a:solidFill>
          </a:endParaRPr>
        </a:p>
      </dgm:t>
    </dgm:pt>
    <dgm:pt modelId="{EDC05871-228A-4DC4-9253-6296143CE423}" type="parTrans" cxnId="{62BA1B9E-17A3-4326-B8BB-3CF7788FD6BE}">
      <dgm:prSet/>
      <dgm:spPr/>
      <dgm:t>
        <a:bodyPr/>
        <a:lstStyle/>
        <a:p>
          <a:endParaRPr lang="en-KE"/>
        </a:p>
      </dgm:t>
    </dgm:pt>
    <dgm:pt modelId="{A1B492A9-1EE1-4750-938E-993FED260D4E}" type="sibTrans" cxnId="{62BA1B9E-17A3-4326-B8BB-3CF7788FD6BE}">
      <dgm:prSet/>
      <dgm:spPr/>
      <dgm:t>
        <a:bodyPr/>
        <a:lstStyle/>
        <a:p>
          <a:endParaRPr lang="en-KE"/>
        </a:p>
      </dgm:t>
    </dgm:pt>
    <dgm:pt modelId="{FABFCA51-EC30-4089-8986-FB351C83CA13}">
      <dgm:prSet custT="1"/>
      <dgm:spPr/>
      <dgm:t>
        <a:bodyPr/>
        <a:lstStyle/>
        <a:p>
          <a:r>
            <a:rPr lang="en-US" sz="1250" dirty="0"/>
            <a:t>ALM aids insurers in aligning risks with their risk appetite and ensuring appropriate compensation for assumed risks. </a:t>
          </a:r>
          <a:endParaRPr lang="en-KE" sz="1250" dirty="0"/>
        </a:p>
      </dgm:t>
    </dgm:pt>
    <dgm:pt modelId="{21E63D54-33B7-458F-99FA-7BC8328F2D72}" type="parTrans" cxnId="{0A6752A8-3F1D-4C15-ABD5-7216F0ADF8AA}">
      <dgm:prSet/>
      <dgm:spPr/>
      <dgm:t>
        <a:bodyPr/>
        <a:lstStyle/>
        <a:p>
          <a:endParaRPr lang="en-KE"/>
        </a:p>
      </dgm:t>
    </dgm:pt>
    <dgm:pt modelId="{FF6E2828-6334-4C36-A9E2-68A87EF4F3BD}" type="sibTrans" cxnId="{0A6752A8-3F1D-4C15-ABD5-7216F0ADF8AA}">
      <dgm:prSet/>
      <dgm:spPr/>
      <dgm:t>
        <a:bodyPr/>
        <a:lstStyle/>
        <a:p>
          <a:endParaRPr lang="en-KE"/>
        </a:p>
      </dgm:t>
    </dgm:pt>
    <dgm:pt modelId="{4F174B28-18B1-4CA6-910A-530269DCAC04}">
      <dgm:prSet custT="1"/>
      <dgm:spPr/>
      <dgm:t>
        <a:bodyPr/>
        <a:lstStyle/>
        <a:p>
          <a:r>
            <a:rPr lang="en-US" sz="1250" dirty="0"/>
            <a:t>As a part of strategic decision-making framework, ALM strategies control risk and achieve the company’s financial objectives by eliminating risks not compensated for and assuming those that provide highest risk adjusted return. </a:t>
          </a:r>
          <a:endParaRPr lang="en-KE" sz="1250" dirty="0"/>
        </a:p>
      </dgm:t>
    </dgm:pt>
    <dgm:pt modelId="{D6FEAAAF-4C65-47A7-BBC1-DCF8E9F733EE}" type="parTrans" cxnId="{D2F60DA8-EB9F-440D-B4B7-C4C98B8643C4}">
      <dgm:prSet/>
      <dgm:spPr/>
      <dgm:t>
        <a:bodyPr/>
        <a:lstStyle/>
        <a:p>
          <a:endParaRPr lang="en-KE"/>
        </a:p>
      </dgm:t>
    </dgm:pt>
    <dgm:pt modelId="{47F42297-CB77-4707-BBFB-0917B4B51148}" type="sibTrans" cxnId="{D2F60DA8-EB9F-440D-B4B7-C4C98B8643C4}">
      <dgm:prSet/>
      <dgm:spPr/>
      <dgm:t>
        <a:bodyPr/>
        <a:lstStyle/>
        <a:p>
          <a:endParaRPr lang="en-KE"/>
        </a:p>
      </dgm:t>
    </dgm:pt>
    <dgm:pt modelId="{AEFD2A93-BCF4-4EC0-84F9-0919C60D6625}" type="pres">
      <dgm:prSet presAssocID="{A1825A63-4834-4204-9553-448A9D611836}" presName="Name0" presStyleCnt="0">
        <dgm:presLayoutVars>
          <dgm:dir/>
          <dgm:animLvl val="lvl"/>
          <dgm:resizeHandles val="exact"/>
        </dgm:presLayoutVars>
      </dgm:prSet>
      <dgm:spPr/>
    </dgm:pt>
    <dgm:pt modelId="{9CF5F9C1-C884-4920-ACDE-02DBAE0C8C96}" type="pres">
      <dgm:prSet presAssocID="{1BBED4BA-F1FB-406A-829E-64FEFA005062}" presName="composite" presStyleCnt="0"/>
      <dgm:spPr/>
    </dgm:pt>
    <dgm:pt modelId="{E0A93F21-0D04-446D-A2F7-25964B98FDBC}" type="pres">
      <dgm:prSet presAssocID="{1BBED4BA-F1FB-406A-829E-64FEFA005062}" presName="parTx" presStyleLbl="alignNode1" presStyleIdx="0" presStyleCnt="4">
        <dgm:presLayoutVars>
          <dgm:chMax val="0"/>
          <dgm:chPref val="0"/>
          <dgm:bulletEnabled val="1"/>
        </dgm:presLayoutVars>
      </dgm:prSet>
      <dgm:spPr/>
    </dgm:pt>
    <dgm:pt modelId="{30489367-028E-4A22-95CD-CC472101840B}" type="pres">
      <dgm:prSet presAssocID="{1BBED4BA-F1FB-406A-829E-64FEFA005062}" presName="desTx" presStyleLbl="alignAccFollowNode1" presStyleIdx="0" presStyleCnt="4">
        <dgm:presLayoutVars>
          <dgm:bulletEnabled val="1"/>
        </dgm:presLayoutVars>
      </dgm:prSet>
      <dgm:spPr/>
    </dgm:pt>
    <dgm:pt modelId="{E00FF800-5AC2-45A7-98A9-16BD4967D73C}" type="pres">
      <dgm:prSet presAssocID="{6159DB43-71D7-484B-9E7C-E6600CF65BA2}" presName="space" presStyleCnt="0"/>
      <dgm:spPr/>
    </dgm:pt>
    <dgm:pt modelId="{4EB7EA36-98CB-472E-8F7A-B8A8A9781E64}" type="pres">
      <dgm:prSet presAssocID="{819F9700-3404-4DEA-9508-C09495818325}" presName="composite" presStyleCnt="0"/>
      <dgm:spPr/>
    </dgm:pt>
    <dgm:pt modelId="{8221AD68-6671-4C53-B111-8B0F7017633D}" type="pres">
      <dgm:prSet presAssocID="{819F9700-3404-4DEA-9508-C09495818325}" presName="parTx" presStyleLbl="alignNode1" presStyleIdx="1" presStyleCnt="4">
        <dgm:presLayoutVars>
          <dgm:chMax val="0"/>
          <dgm:chPref val="0"/>
          <dgm:bulletEnabled val="1"/>
        </dgm:presLayoutVars>
      </dgm:prSet>
      <dgm:spPr/>
    </dgm:pt>
    <dgm:pt modelId="{BEF56CC8-B9E3-450E-822A-69367DE350C3}" type="pres">
      <dgm:prSet presAssocID="{819F9700-3404-4DEA-9508-C09495818325}" presName="desTx" presStyleLbl="alignAccFollowNode1" presStyleIdx="1" presStyleCnt="4">
        <dgm:presLayoutVars>
          <dgm:bulletEnabled val="1"/>
        </dgm:presLayoutVars>
      </dgm:prSet>
      <dgm:spPr/>
    </dgm:pt>
    <dgm:pt modelId="{53BDD849-C70B-45BA-9301-70182AE83B3F}" type="pres">
      <dgm:prSet presAssocID="{552D74E9-8410-4A07-AEA2-C98D32CBFACC}" presName="space" presStyleCnt="0"/>
      <dgm:spPr/>
    </dgm:pt>
    <dgm:pt modelId="{71FC571D-018B-42F8-93F9-E5A72EC0A6E9}" type="pres">
      <dgm:prSet presAssocID="{F9F46C32-FC04-4928-9960-6423DD8B2351}" presName="composite" presStyleCnt="0"/>
      <dgm:spPr/>
    </dgm:pt>
    <dgm:pt modelId="{822D394D-84A8-4C7B-8978-7FF4A1696F44}" type="pres">
      <dgm:prSet presAssocID="{F9F46C32-FC04-4928-9960-6423DD8B2351}" presName="parTx" presStyleLbl="alignNode1" presStyleIdx="2" presStyleCnt="4">
        <dgm:presLayoutVars>
          <dgm:chMax val="0"/>
          <dgm:chPref val="0"/>
          <dgm:bulletEnabled val="1"/>
        </dgm:presLayoutVars>
      </dgm:prSet>
      <dgm:spPr/>
    </dgm:pt>
    <dgm:pt modelId="{BA02BDF4-0518-4075-9A1D-B339490C2C9B}" type="pres">
      <dgm:prSet presAssocID="{F9F46C32-FC04-4928-9960-6423DD8B2351}" presName="desTx" presStyleLbl="alignAccFollowNode1" presStyleIdx="2" presStyleCnt="4">
        <dgm:presLayoutVars>
          <dgm:bulletEnabled val="1"/>
        </dgm:presLayoutVars>
      </dgm:prSet>
      <dgm:spPr/>
    </dgm:pt>
    <dgm:pt modelId="{49E25655-E67D-4CC8-8E42-10EA6B544EA9}" type="pres">
      <dgm:prSet presAssocID="{3CE39A54-B379-44CF-8CAB-C5FDBA93C35A}" presName="space" presStyleCnt="0"/>
      <dgm:spPr/>
    </dgm:pt>
    <dgm:pt modelId="{57483E29-5EBB-44D6-933D-A9CC07EEEA26}" type="pres">
      <dgm:prSet presAssocID="{36AF98C9-342D-4404-97E6-43EE64162D2E}" presName="composite" presStyleCnt="0"/>
      <dgm:spPr/>
    </dgm:pt>
    <dgm:pt modelId="{7D4EE22D-9B6A-4A57-AF0D-53FFABCABE51}" type="pres">
      <dgm:prSet presAssocID="{36AF98C9-342D-4404-97E6-43EE64162D2E}" presName="parTx" presStyleLbl="alignNode1" presStyleIdx="3" presStyleCnt="4">
        <dgm:presLayoutVars>
          <dgm:chMax val="0"/>
          <dgm:chPref val="0"/>
          <dgm:bulletEnabled val="1"/>
        </dgm:presLayoutVars>
      </dgm:prSet>
      <dgm:spPr/>
    </dgm:pt>
    <dgm:pt modelId="{04CC6240-833C-4670-A6A2-DF7CA3611B6B}" type="pres">
      <dgm:prSet presAssocID="{36AF98C9-342D-4404-97E6-43EE64162D2E}" presName="desTx" presStyleLbl="alignAccFollowNode1" presStyleIdx="3" presStyleCnt="4">
        <dgm:presLayoutVars>
          <dgm:bulletEnabled val="1"/>
        </dgm:presLayoutVars>
      </dgm:prSet>
      <dgm:spPr/>
    </dgm:pt>
  </dgm:ptLst>
  <dgm:cxnLst>
    <dgm:cxn modelId="{6622A103-9D8C-4FE6-9D24-C56401515DD8}" srcId="{A1825A63-4834-4204-9553-448A9D611836}" destId="{1BBED4BA-F1FB-406A-829E-64FEFA005062}" srcOrd="0" destOrd="0" parTransId="{067E0F4B-62EA-4518-AA2A-06BFF8F93AF7}" sibTransId="{6159DB43-71D7-484B-9E7C-E6600CF65BA2}"/>
    <dgm:cxn modelId="{A2896905-29E6-41C1-AE02-68F8C582C0D7}" srcId="{A1825A63-4834-4204-9553-448A9D611836}" destId="{F9F46C32-FC04-4928-9960-6423DD8B2351}" srcOrd="2" destOrd="0" parTransId="{63384951-2D31-4DCF-B986-3FE1D0D39926}" sibTransId="{3CE39A54-B379-44CF-8CAB-C5FDBA93C35A}"/>
    <dgm:cxn modelId="{4AE7A519-2BEC-4EDC-A8D0-CA982B47FEED}" type="presOf" srcId="{6B088465-B5E9-473D-990A-30905453BB68}" destId="{BEF56CC8-B9E3-450E-822A-69367DE350C3}" srcOrd="0" destOrd="1" presId="urn:microsoft.com/office/officeart/2005/8/layout/hList1"/>
    <dgm:cxn modelId="{0011F431-4111-4B18-99B7-A3FEDFDC79BD}" srcId="{1BBED4BA-F1FB-406A-829E-64FEFA005062}" destId="{CBDFE890-3F42-4107-8449-CB6F6883F4EF}" srcOrd="1" destOrd="0" parTransId="{1146B2DC-1E78-4CA6-BB2B-A9744863A9B1}" sibTransId="{87A94FF6-3BA2-4C46-8711-F326B9483D32}"/>
    <dgm:cxn modelId="{26A9FD3D-9616-49A7-AEF7-1073A56F0A32}" srcId="{819F9700-3404-4DEA-9508-C09495818325}" destId="{6B088465-B5E9-473D-990A-30905453BB68}" srcOrd="1" destOrd="0" parTransId="{ED6A35D5-0BCA-4F84-9C90-A6B59E32ABF1}" sibTransId="{98D0C4AF-E364-4B75-A888-FADF0867D55F}"/>
    <dgm:cxn modelId="{5548103E-4608-4D15-87F8-3658730E23DB}" type="presOf" srcId="{1BBED4BA-F1FB-406A-829E-64FEFA005062}" destId="{E0A93F21-0D04-446D-A2F7-25964B98FDBC}" srcOrd="0" destOrd="0" presId="urn:microsoft.com/office/officeart/2005/8/layout/hList1"/>
    <dgm:cxn modelId="{D75D2B6C-5BD1-49F0-9A55-F24C6E440005}" type="presOf" srcId="{FABFCA51-EC30-4089-8986-FB351C83CA13}" destId="{04CC6240-833C-4670-A6A2-DF7CA3611B6B}" srcOrd="0" destOrd="0" presId="urn:microsoft.com/office/officeart/2005/8/layout/hList1"/>
    <dgm:cxn modelId="{957DDD78-2E59-4198-AECB-DFA76AD690C8}" type="presOf" srcId="{4F174B28-18B1-4CA6-910A-530269DCAC04}" destId="{04CC6240-833C-4670-A6A2-DF7CA3611B6B}" srcOrd="0" destOrd="1" presId="urn:microsoft.com/office/officeart/2005/8/layout/hList1"/>
    <dgm:cxn modelId="{D38B8A5A-83B8-4F4B-85F9-B5AF40DC236F}" type="presOf" srcId="{F9F46C32-FC04-4928-9960-6423DD8B2351}" destId="{822D394D-84A8-4C7B-8978-7FF4A1696F44}" srcOrd="0" destOrd="0" presId="urn:microsoft.com/office/officeart/2005/8/layout/hList1"/>
    <dgm:cxn modelId="{92C6137B-BD14-4CAE-BCEB-F62C494153CC}" srcId="{819F9700-3404-4DEA-9508-C09495818325}" destId="{BDDC259F-0CB7-4C57-B7AF-A4977EEAFFD3}" srcOrd="0" destOrd="0" parTransId="{56B90337-FCE0-4829-B303-A7D8D722904B}" sibTransId="{91E2B021-935E-4E76-9803-E5F135F1B88B}"/>
    <dgm:cxn modelId="{A01BA687-5F59-4DBD-AF6D-FAAEE2CB5290}" srcId="{F9F46C32-FC04-4928-9960-6423DD8B2351}" destId="{71164D98-9BB8-40E9-BC4E-ED7F3B334A24}" srcOrd="0" destOrd="0" parTransId="{35C8A86C-1F2B-4487-95D1-DF2F5A5C5E49}" sibTransId="{FAF204B1-E5E2-42B4-A8AA-E72044CF7899}"/>
    <dgm:cxn modelId="{9357718F-29BF-4397-BDC3-6D31F2889369}" type="presOf" srcId="{A1825A63-4834-4204-9553-448A9D611836}" destId="{AEFD2A93-BCF4-4EC0-84F9-0919C60D6625}" srcOrd="0" destOrd="0" presId="urn:microsoft.com/office/officeart/2005/8/layout/hList1"/>
    <dgm:cxn modelId="{62BA1B9E-17A3-4326-B8BB-3CF7788FD6BE}" srcId="{A1825A63-4834-4204-9553-448A9D611836}" destId="{36AF98C9-342D-4404-97E6-43EE64162D2E}" srcOrd="3" destOrd="0" parTransId="{EDC05871-228A-4DC4-9253-6296143CE423}" sibTransId="{A1B492A9-1EE1-4750-938E-993FED260D4E}"/>
    <dgm:cxn modelId="{D2F60DA8-EB9F-440D-B4B7-C4C98B8643C4}" srcId="{36AF98C9-342D-4404-97E6-43EE64162D2E}" destId="{4F174B28-18B1-4CA6-910A-530269DCAC04}" srcOrd="1" destOrd="0" parTransId="{D6FEAAAF-4C65-47A7-BBC1-DCF8E9F733EE}" sibTransId="{47F42297-CB77-4707-BBFB-0917B4B51148}"/>
    <dgm:cxn modelId="{0A6752A8-3F1D-4C15-ABD5-7216F0ADF8AA}" srcId="{36AF98C9-342D-4404-97E6-43EE64162D2E}" destId="{FABFCA51-EC30-4089-8986-FB351C83CA13}" srcOrd="0" destOrd="0" parTransId="{21E63D54-33B7-458F-99FA-7BC8328F2D72}" sibTransId="{FF6E2828-6334-4C36-A9E2-68A87EF4F3BD}"/>
    <dgm:cxn modelId="{B02078A8-00AE-45E3-BF08-FD68FF4F585C}" type="presOf" srcId="{36AF98C9-342D-4404-97E6-43EE64162D2E}" destId="{7D4EE22D-9B6A-4A57-AF0D-53FFABCABE51}" srcOrd="0" destOrd="0" presId="urn:microsoft.com/office/officeart/2005/8/layout/hList1"/>
    <dgm:cxn modelId="{818DDAAD-6A67-44B1-9810-82AEC4E9C1A4}" srcId="{1BBED4BA-F1FB-406A-829E-64FEFA005062}" destId="{A9F27F10-5E1C-4590-A6CD-1C323556B074}" srcOrd="0" destOrd="0" parTransId="{147E01BB-6695-4268-8CD7-7A6780F28D00}" sibTransId="{FD92941B-A67B-40BB-BC61-3B704F5D061D}"/>
    <dgm:cxn modelId="{183786BA-3D13-456F-86CB-F4AE26A13A73}" type="presOf" srcId="{BDDC259F-0CB7-4C57-B7AF-A4977EEAFFD3}" destId="{BEF56CC8-B9E3-450E-822A-69367DE350C3}" srcOrd="0" destOrd="0" presId="urn:microsoft.com/office/officeart/2005/8/layout/hList1"/>
    <dgm:cxn modelId="{2D900EDA-7E04-476D-8BBF-31C71FDAFE7B}" type="presOf" srcId="{CBDFE890-3F42-4107-8449-CB6F6883F4EF}" destId="{30489367-028E-4A22-95CD-CC472101840B}" srcOrd="0" destOrd="1" presId="urn:microsoft.com/office/officeart/2005/8/layout/hList1"/>
    <dgm:cxn modelId="{984706E0-54A9-46C9-8882-A72E166C07C2}" type="presOf" srcId="{71164D98-9BB8-40E9-BC4E-ED7F3B334A24}" destId="{BA02BDF4-0518-4075-9A1D-B339490C2C9B}" srcOrd="0" destOrd="0" presId="urn:microsoft.com/office/officeart/2005/8/layout/hList1"/>
    <dgm:cxn modelId="{7D2800E8-8E85-4E1B-9A43-8412BE5C5A6A}" srcId="{A1825A63-4834-4204-9553-448A9D611836}" destId="{819F9700-3404-4DEA-9508-C09495818325}" srcOrd="1" destOrd="0" parTransId="{CE6E6522-7780-4F6C-BF6E-A4867E8A8264}" sibTransId="{552D74E9-8410-4A07-AEA2-C98D32CBFACC}"/>
    <dgm:cxn modelId="{D5AF16F8-4B63-4443-9254-E1929492A7A0}" type="presOf" srcId="{819F9700-3404-4DEA-9508-C09495818325}" destId="{8221AD68-6671-4C53-B111-8B0F7017633D}" srcOrd="0" destOrd="0" presId="urn:microsoft.com/office/officeart/2005/8/layout/hList1"/>
    <dgm:cxn modelId="{B2D5DDF9-DF38-487F-8BFF-6BBB8B8B9B05}" type="presOf" srcId="{A9F27F10-5E1C-4590-A6CD-1C323556B074}" destId="{30489367-028E-4A22-95CD-CC472101840B}" srcOrd="0" destOrd="0" presId="urn:microsoft.com/office/officeart/2005/8/layout/hList1"/>
    <dgm:cxn modelId="{D9A567A3-11E5-4AFF-AACF-2A9EDFF2E04B}" type="presParOf" srcId="{AEFD2A93-BCF4-4EC0-84F9-0919C60D6625}" destId="{9CF5F9C1-C884-4920-ACDE-02DBAE0C8C96}" srcOrd="0" destOrd="0" presId="urn:microsoft.com/office/officeart/2005/8/layout/hList1"/>
    <dgm:cxn modelId="{86714F39-0C51-4369-9723-6334D7068B3D}" type="presParOf" srcId="{9CF5F9C1-C884-4920-ACDE-02DBAE0C8C96}" destId="{E0A93F21-0D04-446D-A2F7-25964B98FDBC}" srcOrd="0" destOrd="0" presId="urn:microsoft.com/office/officeart/2005/8/layout/hList1"/>
    <dgm:cxn modelId="{F9ED4EC7-73C1-4FCE-8B4E-B223FB9A6BFC}" type="presParOf" srcId="{9CF5F9C1-C884-4920-ACDE-02DBAE0C8C96}" destId="{30489367-028E-4A22-95CD-CC472101840B}" srcOrd="1" destOrd="0" presId="urn:microsoft.com/office/officeart/2005/8/layout/hList1"/>
    <dgm:cxn modelId="{974CABEF-F30A-49BE-9EB2-D7A1B09DE3B3}" type="presParOf" srcId="{AEFD2A93-BCF4-4EC0-84F9-0919C60D6625}" destId="{E00FF800-5AC2-45A7-98A9-16BD4967D73C}" srcOrd="1" destOrd="0" presId="urn:microsoft.com/office/officeart/2005/8/layout/hList1"/>
    <dgm:cxn modelId="{BD488DCB-C2A6-4574-89D2-3B20EABA063F}" type="presParOf" srcId="{AEFD2A93-BCF4-4EC0-84F9-0919C60D6625}" destId="{4EB7EA36-98CB-472E-8F7A-B8A8A9781E64}" srcOrd="2" destOrd="0" presId="urn:microsoft.com/office/officeart/2005/8/layout/hList1"/>
    <dgm:cxn modelId="{3580EF63-8A08-4986-B271-27A127AA07B1}" type="presParOf" srcId="{4EB7EA36-98CB-472E-8F7A-B8A8A9781E64}" destId="{8221AD68-6671-4C53-B111-8B0F7017633D}" srcOrd="0" destOrd="0" presId="urn:microsoft.com/office/officeart/2005/8/layout/hList1"/>
    <dgm:cxn modelId="{2619E875-E378-4A30-BA3F-5A56080B0FF7}" type="presParOf" srcId="{4EB7EA36-98CB-472E-8F7A-B8A8A9781E64}" destId="{BEF56CC8-B9E3-450E-822A-69367DE350C3}" srcOrd="1" destOrd="0" presId="urn:microsoft.com/office/officeart/2005/8/layout/hList1"/>
    <dgm:cxn modelId="{9F7BDAAA-5542-4E58-A96F-CA0CE56C24FB}" type="presParOf" srcId="{AEFD2A93-BCF4-4EC0-84F9-0919C60D6625}" destId="{53BDD849-C70B-45BA-9301-70182AE83B3F}" srcOrd="3" destOrd="0" presId="urn:microsoft.com/office/officeart/2005/8/layout/hList1"/>
    <dgm:cxn modelId="{D22EC8B3-A111-4A6F-9D79-D6BE90CC8E01}" type="presParOf" srcId="{AEFD2A93-BCF4-4EC0-84F9-0919C60D6625}" destId="{71FC571D-018B-42F8-93F9-E5A72EC0A6E9}" srcOrd="4" destOrd="0" presId="urn:microsoft.com/office/officeart/2005/8/layout/hList1"/>
    <dgm:cxn modelId="{3C522AD0-0F31-4FD7-B9B8-1A962E51BC72}" type="presParOf" srcId="{71FC571D-018B-42F8-93F9-E5A72EC0A6E9}" destId="{822D394D-84A8-4C7B-8978-7FF4A1696F44}" srcOrd="0" destOrd="0" presId="urn:microsoft.com/office/officeart/2005/8/layout/hList1"/>
    <dgm:cxn modelId="{250B135C-ED66-4033-901F-E3D232C17274}" type="presParOf" srcId="{71FC571D-018B-42F8-93F9-E5A72EC0A6E9}" destId="{BA02BDF4-0518-4075-9A1D-B339490C2C9B}" srcOrd="1" destOrd="0" presId="urn:microsoft.com/office/officeart/2005/8/layout/hList1"/>
    <dgm:cxn modelId="{405A0F86-778F-46B5-93A4-CC2780ED246B}" type="presParOf" srcId="{AEFD2A93-BCF4-4EC0-84F9-0919C60D6625}" destId="{49E25655-E67D-4CC8-8E42-10EA6B544EA9}" srcOrd="5" destOrd="0" presId="urn:microsoft.com/office/officeart/2005/8/layout/hList1"/>
    <dgm:cxn modelId="{CEF2900D-C178-46EE-BEFF-71508522ED8E}" type="presParOf" srcId="{AEFD2A93-BCF4-4EC0-84F9-0919C60D6625}" destId="{57483E29-5EBB-44D6-933D-A9CC07EEEA26}" srcOrd="6" destOrd="0" presId="urn:microsoft.com/office/officeart/2005/8/layout/hList1"/>
    <dgm:cxn modelId="{E09B0C75-4BCD-4CAC-84FD-69133E5ACCC6}" type="presParOf" srcId="{57483E29-5EBB-44D6-933D-A9CC07EEEA26}" destId="{7D4EE22D-9B6A-4A57-AF0D-53FFABCABE51}" srcOrd="0" destOrd="0" presId="urn:microsoft.com/office/officeart/2005/8/layout/hList1"/>
    <dgm:cxn modelId="{BF2A46B9-9223-4EFB-A6D5-3189DE390204}" type="presParOf" srcId="{57483E29-5EBB-44D6-933D-A9CC07EEEA26}" destId="{04CC6240-833C-4670-A6A2-DF7CA3611B6B}"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526E76A-EF51-40A0-9BE3-C90488AC8AC3}"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KE"/>
        </a:p>
      </dgm:t>
    </dgm:pt>
    <dgm:pt modelId="{79E8FE33-563C-454E-A2F9-6278A53326DD}">
      <dgm:prSet custT="1"/>
      <dgm:spPr/>
      <dgm:t>
        <a:bodyPr/>
        <a:lstStyle/>
        <a:p>
          <a:r>
            <a:rPr lang="en-US" sz="3500" b="1" dirty="0">
              <a:solidFill>
                <a:schemeClr val="tx1"/>
              </a:solidFill>
            </a:rPr>
            <a:t>ALM Strategies</a:t>
          </a:r>
          <a:endParaRPr lang="en-KE" sz="3500" b="1" dirty="0">
            <a:solidFill>
              <a:schemeClr val="tx1"/>
            </a:solidFill>
          </a:endParaRPr>
        </a:p>
      </dgm:t>
    </dgm:pt>
    <dgm:pt modelId="{435D6094-D678-49EE-B7CB-0C3699AABD33}" type="parTrans" cxnId="{CBC48EDA-D0B7-441A-84C6-CACD1A85AEF3}">
      <dgm:prSet/>
      <dgm:spPr/>
      <dgm:t>
        <a:bodyPr/>
        <a:lstStyle/>
        <a:p>
          <a:endParaRPr lang="en-KE"/>
        </a:p>
      </dgm:t>
    </dgm:pt>
    <dgm:pt modelId="{B2F7E204-C5AA-41F0-A263-6FCC3E53F6CE}" type="sibTrans" cxnId="{CBC48EDA-D0B7-441A-84C6-CACD1A85AEF3}">
      <dgm:prSet/>
      <dgm:spPr/>
      <dgm:t>
        <a:bodyPr/>
        <a:lstStyle/>
        <a:p>
          <a:endParaRPr lang="en-KE"/>
        </a:p>
      </dgm:t>
    </dgm:pt>
    <dgm:pt modelId="{4969D3EB-073C-4C27-8E6D-A4A872F6793F}" type="pres">
      <dgm:prSet presAssocID="{7526E76A-EF51-40A0-9BE3-C90488AC8AC3}" presName="linear" presStyleCnt="0">
        <dgm:presLayoutVars>
          <dgm:animLvl val="lvl"/>
          <dgm:resizeHandles val="exact"/>
        </dgm:presLayoutVars>
      </dgm:prSet>
      <dgm:spPr/>
    </dgm:pt>
    <dgm:pt modelId="{D5B2C346-235C-4865-BA08-1F932113B87E}" type="pres">
      <dgm:prSet presAssocID="{79E8FE33-563C-454E-A2F9-6278A53326DD}" presName="parentText" presStyleLbl="node1" presStyleIdx="0" presStyleCnt="1">
        <dgm:presLayoutVars>
          <dgm:chMax val="0"/>
          <dgm:bulletEnabled val="1"/>
        </dgm:presLayoutVars>
      </dgm:prSet>
      <dgm:spPr/>
    </dgm:pt>
  </dgm:ptLst>
  <dgm:cxnLst>
    <dgm:cxn modelId="{678B1D0A-CF09-47C0-A0DD-8A374E5B1E38}" type="presOf" srcId="{79E8FE33-563C-454E-A2F9-6278A53326DD}" destId="{D5B2C346-235C-4865-BA08-1F932113B87E}" srcOrd="0" destOrd="0" presId="urn:microsoft.com/office/officeart/2005/8/layout/vList2"/>
    <dgm:cxn modelId="{CBC48EDA-D0B7-441A-84C6-CACD1A85AEF3}" srcId="{7526E76A-EF51-40A0-9BE3-C90488AC8AC3}" destId="{79E8FE33-563C-454E-A2F9-6278A53326DD}" srcOrd="0" destOrd="0" parTransId="{435D6094-D678-49EE-B7CB-0C3699AABD33}" sibTransId="{B2F7E204-C5AA-41F0-A263-6FCC3E53F6CE}"/>
    <dgm:cxn modelId="{510B16FD-B81C-43E5-8AA0-97C92E8474A1}" type="presOf" srcId="{7526E76A-EF51-40A0-9BE3-C90488AC8AC3}" destId="{4969D3EB-073C-4C27-8E6D-A4A872F6793F}" srcOrd="0" destOrd="0" presId="urn:microsoft.com/office/officeart/2005/8/layout/vList2"/>
    <dgm:cxn modelId="{05ECB481-8487-4AAA-B596-2DE184EDC39E}" type="presParOf" srcId="{4969D3EB-073C-4C27-8E6D-A4A872F6793F}" destId="{D5B2C346-235C-4865-BA08-1F932113B87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FEE7309-ACB6-4B35-B7EF-8E52FABB5C6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KE"/>
        </a:p>
      </dgm:t>
    </dgm:pt>
    <dgm:pt modelId="{FAD69000-360C-4315-8E2D-FD675790BAFB}">
      <dgm:prSet custT="1">
        <dgm:style>
          <a:lnRef idx="2">
            <a:schemeClr val="accent4"/>
          </a:lnRef>
          <a:fillRef idx="1">
            <a:schemeClr val="lt1"/>
          </a:fillRef>
          <a:effectRef idx="0">
            <a:schemeClr val="accent4"/>
          </a:effectRef>
          <a:fontRef idx="minor">
            <a:schemeClr val="dk1"/>
          </a:fontRef>
        </dgm:style>
      </dgm:prSet>
      <dgm:spPr/>
      <dgm:t>
        <a:bodyPr/>
        <a:lstStyle/>
        <a:p>
          <a:r>
            <a:rPr lang="en-US" sz="1200" b="1" dirty="0">
              <a:solidFill>
                <a:schemeClr val="tx1"/>
              </a:solidFill>
            </a:rPr>
            <a:t>Insurers can use various ALM strategies to keep the risk exposure of assets backing liabilities within target limits</a:t>
          </a:r>
        </a:p>
        <a:p>
          <a:r>
            <a:rPr lang="en-US" sz="1200" b="0" dirty="0">
              <a:solidFill>
                <a:schemeClr val="tx1"/>
              </a:solidFill>
            </a:rPr>
            <a:t>Rebalancing in ALM for insurers is essential to align the asset portfolio with liabilities and maintain risk within target limits. However, frequent rebalancing can incur transaction costs, which can be significant in volatile markets. </a:t>
          </a:r>
          <a:endParaRPr lang="en-KE" sz="1200" dirty="0">
            <a:solidFill>
              <a:schemeClr val="tx1"/>
            </a:solidFill>
          </a:endParaRPr>
        </a:p>
        <a:p>
          <a:r>
            <a:rPr lang="en-US" sz="1200" b="0" dirty="0">
              <a:solidFill>
                <a:schemeClr val="tx1"/>
              </a:solidFill>
            </a:rPr>
            <a:t>Insurers must also consider challenges like illiquidity, accounting, and tax implications when deciding rebalancing frequency, balancing cost-efficiency with effective risk management.</a:t>
          </a:r>
          <a:r>
            <a:rPr lang="en-US" sz="1200" b="1" dirty="0">
              <a:solidFill>
                <a:schemeClr val="tx1"/>
              </a:solidFill>
            </a:rPr>
            <a:t> </a:t>
          </a:r>
          <a:endParaRPr lang="en-KE" sz="1200" b="1" dirty="0">
            <a:solidFill>
              <a:schemeClr val="tx1"/>
            </a:solidFill>
          </a:endParaRPr>
        </a:p>
      </dgm:t>
    </dgm:pt>
    <dgm:pt modelId="{C85B9D0A-D3CC-4378-A217-05C1126DEB10}" type="parTrans" cxnId="{0EF22A28-9059-4ABC-857F-B97D143501AA}">
      <dgm:prSet/>
      <dgm:spPr/>
      <dgm:t>
        <a:bodyPr/>
        <a:lstStyle/>
        <a:p>
          <a:endParaRPr lang="en-KE"/>
        </a:p>
      </dgm:t>
    </dgm:pt>
    <dgm:pt modelId="{586AF8B4-E555-483B-A820-F5FFB79A4AEE}" type="sibTrans" cxnId="{0EF22A28-9059-4ABC-857F-B97D143501AA}">
      <dgm:prSet/>
      <dgm:spPr/>
      <dgm:t>
        <a:bodyPr/>
        <a:lstStyle/>
        <a:p>
          <a:endParaRPr lang="en-KE"/>
        </a:p>
      </dgm:t>
    </dgm:pt>
    <dgm:pt modelId="{2D395C04-0314-49A2-A348-7BF18820A245}" type="pres">
      <dgm:prSet presAssocID="{7FEE7309-ACB6-4B35-B7EF-8E52FABB5C63}" presName="linear" presStyleCnt="0">
        <dgm:presLayoutVars>
          <dgm:animLvl val="lvl"/>
          <dgm:resizeHandles val="exact"/>
        </dgm:presLayoutVars>
      </dgm:prSet>
      <dgm:spPr/>
    </dgm:pt>
    <dgm:pt modelId="{08A167AD-2DED-4816-9173-E33837CB6941}" type="pres">
      <dgm:prSet presAssocID="{FAD69000-360C-4315-8E2D-FD675790BAFB}" presName="parentText" presStyleLbl="node1" presStyleIdx="0" presStyleCnt="1">
        <dgm:presLayoutVars>
          <dgm:chMax val="0"/>
          <dgm:bulletEnabled val="1"/>
        </dgm:presLayoutVars>
      </dgm:prSet>
      <dgm:spPr/>
    </dgm:pt>
  </dgm:ptLst>
  <dgm:cxnLst>
    <dgm:cxn modelId="{6D0B8A09-20D8-4FCF-9C98-364F56D9AFE3}" type="presOf" srcId="{FAD69000-360C-4315-8E2D-FD675790BAFB}" destId="{08A167AD-2DED-4816-9173-E33837CB6941}" srcOrd="0" destOrd="0" presId="urn:microsoft.com/office/officeart/2005/8/layout/vList2"/>
    <dgm:cxn modelId="{0EF22A28-9059-4ABC-857F-B97D143501AA}" srcId="{7FEE7309-ACB6-4B35-B7EF-8E52FABB5C63}" destId="{FAD69000-360C-4315-8E2D-FD675790BAFB}" srcOrd="0" destOrd="0" parTransId="{C85B9D0A-D3CC-4378-A217-05C1126DEB10}" sibTransId="{586AF8B4-E555-483B-A820-F5FFB79A4AEE}"/>
    <dgm:cxn modelId="{FA5403EB-5727-461A-87A1-DD28B4A8EF0C}" type="presOf" srcId="{7FEE7309-ACB6-4B35-B7EF-8E52FABB5C63}" destId="{2D395C04-0314-49A2-A348-7BF18820A245}" srcOrd="0" destOrd="0" presId="urn:microsoft.com/office/officeart/2005/8/layout/vList2"/>
    <dgm:cxn modelId="{C2B1F704-51CE-430E-A64A-40B08E0CCFEE}" type="presParOf" srcId="{2D395C04-0314-49A2-A348-7BF18820A245}" destId="{08A167AD-2DED-4816-9173-E33837CB694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FC456C0-AA7B-4D93-AA7E-F6BCE76FC87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KE"/>
        </a:p>
      </dgm:t>
    </dgm:pt>
    <dgm:pt modelId="{1D0ACBAE-9715-49F1-B685-A8D909410729}">
      <dgm:prSet>
        <dgm:style>
          <a:lnRef idx="2">
            <a:schemeClr val="accent2"/>
          </a:lnRef>
          <a:fillRef idx="1">
            <a:schemeClr val="lt1"/>
          </a:fillRef>
          <a:effectRef idx="0">
            <a:schemeClr val="accent2"/>
          </a:effectRef>
          <a:fontRef idx="minor">
            <a:schemeClr val="dk1"/>
          </a:fontRef>
        </dgm:style>
      </dgm:prSet>
      <dgm:spPr/>
      <dgm:t>
        <a:bodyPr/>
        <a:lstStyle/>
        <a:p>
          <a:pPr algn="l"/>
          <a:r>
            <a:rPr lang="en-US" b="1" dirty="0"/>
            <a:t>Execution of ALM strategies</a:t>
          </a:r>
          <a:endParaRPr lang="en-KE" b="1" dirty="0"/>
        </a:p>
      </dgm:t>
    </dgm:pt>
    <dgm:pt modelId="{DFBB068C-5EB4-4552-BCDA-568D9940BFFF}" type="parTrans" cxnId="{DB8D4CF8-6920-4789-848C-AAC299E8B181}">
      <dgm:prSet/>
      <dgm:spPr/>
      <dgm:t>
        <a:bodyPr/>
        <a:lstStyle/>
        <a:p>
          <a:endParaRPr lang="en-KE"/>
        </a:p>
      </dgm:t>
    </dgm:pt>
    <dgm:pt modelId="{4D923C05-692F-4305-B041-E339A2FC63E9}" type="sibTrans" cxnId="{DB8D4CF8-6920-4789-848C-AAC299E8B181}">
      <dgm:prSet/>
      <dgm:spPr/>
      <dgm:t>
        <a:bodyPr/>
        <a:lstStyle/>
        <a:p>
          <a:endParaRPr lang="en-KE"/>
        </a:p>
      </dgm:t>
    </dgm:pt>
    <dgm:pt modelId="{6A8E8A34-44DF-4080-A894-38965FBF20DE}">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dirty="0"/>
            <a:t>Liability-centric strategies</a:t>
          </a:r>
          <a:endParaRPr lang="en-KE" sz="1200" b="1" dirty="0"/>
        </a:p>
      </dgm:t>
    </dgm:pt>
    <dgm:pt modelId="{8BAB3844-135C-425F-A24C-61E57747C9EA}" type="parTrans" cxnId="{F775FE61-4375-422A-AD18-3EFDA4AC8562}">
      <dgm:prSet/>
      <dgm:spPr/>
      <dgm:t>
        <a:bodyPr/>
        <a:lstStyle/>
        <a:p>
          <a:endParaRPr lang="en-KE"/>
        </a:p>
      </dgm:t>
    </dgm:pt>
    <dgm:pt modelId="{05F38661-7473-4EA2-B0E0-902478930DCE}" type="sibTrans" cxnId="{F775FE61-4375-422A-AD18-3EFDA4AC8562}">
      <dgm:prSet/>
      <dgm:spPr/>
      <dgm:t>
        <a:bodyPr/>
        <a:lstStyle/>
        <a:p>
          <a:endParaRPr lang="en-KE"/>
        </a:p>
      </dgm:t>
    </dgm:pt>
    <dgm:pt modelId="{C08FBDB6-A5F2-4906-97FA-B3C2FEE6EBD5}">
      <dgm:prSet custT="1">
        <dgm:style>
          <a:lnRef idx="2">
            <a:schemeClr val="accent2"/>
          </a:lnRef>
          <a:fillRef idx="1">
            <a:schemeClr val="lt1"/>
          </a:fillRef>
          <a:effectRef idx="0">
            <a:schemeClr val="accent2"/>
          </a:effectRef>
          <a:fontRef idx="minor">
            <a:schemeClr val="dk1"/>
          </a:fontRef>
        </dgm:style>
      </dgm:prSet>
      <dgm:spPr/>
      <dgm:t>
        <a:bodyPr/>
        <a:lstStyle/>
        <a:p>
          <a:r>
            <a:rPr lang="en-US" sz="1150" b="1" dirty="0"/>
            <a:t>Segmentation: </a:t>
          </a:r>
          <a:r>
            <a:rPr lang="en-US" sz="1150" dirty="0"/>
            <a:t>Portfolio segmentation is about aligning specific assets to support distinct liability blocks or segments, aiding profitability measurement and pricing. However, it can be suboptimal for ALM. </a:t>
          </a:r>
          <a:endParaRPr lang="en-KE" sz="1150" dirty="0"/>
        </a:p>
      </dgm:t>
    </dgm:pt>
    <dgm:pt modelId="{D753DBD7-EC88-44D6-8FF4-4BB9AB5E667F}" type="parTrans" cxnId="{2354EAB7-B77F-42D5-8AF6-6BB4AEF92A7D}">
      <dgm:prSet/>
      <dgm:spPr/>
      <dgm:t>
        <a:bodyPr/>
        <a:lstStyle/>
        <a:p>
          <a:endParaRPr lang="en-KE"/>
        </a:p>
      </dgm:t>
    </dgm:pt>
    <dgm:pt modelId="{BD5DE058-9A9D-496E-91CB-24ECCE4F5913}" type="sibTrans" cxnId="{2354EAB7-B77F-42D5-8AF6-6BB4AEF92A7D}">
      <dgm:prSet/>
      <dgm:spPr/>
      <dgm:t>
        <a:bodyPr/>
        <a:lstStyle/>
        <a:p>
          <a:endParaRPr lang="en-KE"/>
        </a:p>
      </dgm:t>
    </dgm:pt>
    <dgm:pt modelId="{E099A164-C55E-4831-BF0F-A86B38E20A94}">
      <dgm:prSet custT="1">
        <dgm:style>
          <a:lnRef idx="2">
            <a:schemeClr val="accent2"/>
          </a:lnRef>
          <a:fillRef idx="1">
            <a:schemeClr val="lt1"/>
          </a:fillRef>
          <a:effectRef idx="0">
            <a:schemeClr val="accent2"/>
          </a:effectRef>
          <a:fontRef idx="minor">
            <a:schemeClr val="dk1"/>
          </a:fontRef>
        </dgm:style>
      </dgm:prSet>
      <dgm:spPr/>
      <dgm:t>
        <a:bodyPr/>
        <a:lstStyle/>
        <a:p>
          <a:r>
            <a:rPr lang="en-US" sz="1150" b="1" dirty="0"/>
            <a:t>Immunization: </a:t>
          </a:r>
          <a:r>
            <a:rPr lang="en-US" sz="1150" dirty="0"/>
            <a:t>In ALM, immunization is a strategy to shield economic surplus from interest rate changes by matching asset and liability durations, ensuring balanced impacts on both sides.</a:t>
          </a:r>
          <a:endParaRPr lang="en-KE" sz="1150" dirty="0"/>
        </a:p>
      </dgm:t>
    </dgm:pt>
    <dgm:pt modelId="{267A3037-E31C-4693-913B-3B2F96B281E8}" type="parTrans" cxnId="{CA115D6B-FFF4-43A1-9064-02E26567DDF8}">
      <dgm:prSet/>
      <dgm:spPr/>
      <dgm:t>
        <a:bodyPr/>
        <a:lstStyle/>
        <a:p>
          <a:endParaRPr lang="en-KE"/>
        </a:p>
      </dgm:t>
    </dgm:pt>
    <dgm:pt modelId="{29413584-D69F-44CC-931B-32146C567C22}" type="sibTrans" cxnId="{CA115D6B-FFF4-43A1-9064-02E26567DDF8}">
      <dgm:prSet/>
      <dgm:spPr/>
      <dgm:t>
        <a:bodyPr/>
        <a:lstStyle/>
        <a:p>
          <a:endParaRPr lang="en-KE"/>
        </a:p>
      </dgm:t>
    </dgm:pt>
    <dgm:pt modelId="{4F2B34A7-477E-47AD-A7BE-1E484883C410}">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dirty="0"/>
            <a:t>Portfolio strategies</a:t>
          </a:r>
          <a:endParaRPr lang="en-KE" sz="1200" b="1" dirty="0"/>
        </a:p>
      </dgm:t>
    </dgm:pt>
    <dgm:pt modelId="{0EE133CF-F26C-4B60-9684-F7BB62C5D246}" type="parTrans" cxnId="{B99F427C-1D6C-462A-BBFC-E4A571A9C000}">
      <dgm:prSet/>
      <dgm:spPr/>
      <dgm:t>
        <a:bodyPr/>
        <a:lstStyle/>
        <a:p>
          <a:endParaRPr lang="en-KE"/>
        </a:p>
      </dgm:t>
    </dgm:pt>
    <dgm:pt modelId="{A1BAAA2E-B557-4B63-92AB-0F135DDB98EB}" type="sibTrans" cxnId="{B99F427C-1D6C-462A-BBFC-E4A571A9C000}">
      <dgm:prSet/>
      <dgm:spPr/>
      <dgm:t>
        <a:bodyPr/>
        <a:lstStyle/>
        <a:p>
          <a:endParaRPr lang="en-KE"/>
        </a:p>
      </dgm:t>
    </dgm:pt>
    <dgm:pt modelId="{9BD15D70-5AF5-4226-9A85-0EC018E1003E}">
      <dgm:prSet custT="1">
        <dgm:style>
          <a:lnRef idx="2">
            <a:schemeClr val="accent2"/>
          </a:lnRef>
          <a:fillRef idx="1">
            <a:schemeClr val="lt1"/>
          </a:fillRef>
          <a:effectRef idx="0">
            <a:schemeClr val="accent2"/>
          </a:effectRef>
          <a:fontRef idx="minor">
            <a:schemeClr val="dk1"/>
          </a:fontRef>
        </dgm:style>
      </dgm:prSet>
      <dgm:spPr/>
      <dgm:t>
        <a:bodyPr/>
        <a:lstStyle/>
        <a:p>
          <a:r>
            <a:rPr lang="en-US" sz="1150" b="1" dirty="0"/>
            <a:t>Portfolio replication: </a:t>
          </a:r>
          <a:r>
            <a:rPr lang="en-US" sz="1150" dirty="0"/>
            <a:t>uses capital market instruments to mimic the cash flows or market value of insurance liabilities across various economic scenarios. </a:t>
          </a:r>
          <a:endParaRPr lang="en-KE" sz="1150" dirty="0"/>
        </a:p>
      </dgm:t>
    </dgm:pt>
    <dgm:pt modelId="{48B1FA96-6EF2-429E-B3DC-30D00ECACE41}" type="parTrans" cxnId="{2071FC94-9A41-498B-ADBF-9F53789B5F47}">
      <dgm:prSet/>
      <dgm:spPr/>
      <dgm:t>
        <a:bodyPr/>
        <a:lstStyle/>
        <a:p>
          <a:endParaRPr lang="en-KE"/>
        </a:p>
      </dgm:t>
    </dgm:pt>
    <dgm:pt modelId="{61827DE4-5F16-461B-9AF5-7669B6440E65}" type="sibTrans" cxnId="{2071FC94-9A41-498B-ADBF-9F53789B5F47}">
      <dgm:prSet/>
      <dgm:spPr/>
      <dgm:t>
        <a:bodyPr/>
        <a:lstStyle/>
        <a:p>
          <a:endParaRPr lang="en-KE"/>
        </a:p>
      </dgm:t>
    </dgm:pt>
    <dgm:pt modelId="{5A465DA3-5878-4585-817F-A051600F6953}">
      <dgm:prSet custT="1">
        <dgm:style>
          <a:lnRef idx="2">
            <a:schemeClr val="accent2"/>
          </a:lnRef>
          <a:fillRef idx="1">
            <a:schemeClr val="lt1"/>
          </a:fillRef>
          <a:effectRef idx="0">
            <a:schemeClr val="accent2"/>
          </a:effectRef>
          <a:fontRef idx="minor">
            <a:schemeClr val="dk1"/>
          </a:fontRef>
        </dgm:style>
      </dgm:prSet>
      <dgm:spPr/>
      <dgm:t>
        <a:bodyPr/>
        <a:lstStyle/>
        <a:p>
          <a:r>
            <a:rPr lang="en-US" sz="1150" b="1" dirty="0"/>
            <a:t>Carve out strategy: </a:t>
          </a:r>
          <a:r>
            <a:rPr lang="en-US" sz="1150" dirty="0"/>
            <a:t>Segregating a portion of assets or liabilities into a separate portfolio to manage specific risks or objectives independently. This approach allows targeted management of specific goals without affecting the broader portfolio</a:t>
          </a:r>
          <a:endParaRPr lang="en-KE" sz="1150" dirty="0"/>
        </a:p>
      </dgm:t>
    </dgm:pt>
    <dgm:pt modelId="{7FF95A00-140F-4E36-95A3-A58BC9C47CE0}" type="parTrans" cxnId="{76208D44-5EEB-4A32-B32E-6BE1D9C329E4}">
      <dgm:prSet/>
      <dgm:spPr/>
      <dgm:t>
        <a:bodyPr/>
        <a:lstStyle/>
        <a:p>
          <a:endParaRPr lang="en-KE"/>
        </a:p>
      </dgm:t>
    </dgm:pt>
    <dgm:pt modelId="{F5EC61F8-732E-424C-8CF3-F54D0C8AACE4}" type="sibTrans" cxnId="{76208D44-5EEB-4A32-B32E-6BE1D9C329E4}">
      <dgm:prSet/>
      <dgm:spPr/>
      <dgm:t>
        <a:bodyPr/>
        <a:lstStyle/>
        <a:p>
          <a:endParaRPr lang="en-KE"/>
        </a:p>
      </dgm:t>
    </dgm:pt>
    <dgm:pt modelId="{98B73F35-49DE-4085-A198-2E6130DD6DFD}">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dirty="0"/>
            <a:t>Risk transfer and hedging strategies</a:t>
          </a:r>
          <a:endParaRPr lang="en-KE" sz="1200" b="1" dirty="0"/>
        </a:p>
      </dgm:t>
    </dgm:pt>
    <dgm:pt modelId="{1ED79D27-47DA-4C5C-9D62-EAFC9DBE8C8C}" type="parTrans" cxnId="{AFA8CAF5-6F16-4CC9-B019-52A214DD5A94}">
      <dgm:prSet/>
      <dgm:spPr/>
      <dgm:t>
        <a:bodyPr/>
        <a:lstStyle/>
        <a:p>
          <a:endParaRPr lang="en-KE"/>
        </a:p>
      </dgm:t>
    </dgm:pt>
    <dgm:pt modelId="{1E5F47D8-D4F4-41CF-B371-5825A67840E5}" type="sibTrans" cxnId="{AFA8CAF5-6F16-4CC9-B019-52A214DD5A94}">
      <dgm:prSet/>
      <dgm:spPr/>
      <dgm:t>
        <a:bodyPr/>
        <a:lstStyle/>
        <a:p>
          <a:endParaRPr lang="en-KE"/>
        </a:p>
      </dgm:t>
    </dgm:pt>
    <dgm:pt modelId="{4CAF54D5-507A-48C1-8CB8-87D1D54A7C23}">
      <dgm:prSet custT="1">
        <dgm:style>
          <a:lnRef idx="2">
            <a:schemeClr val="accent2"/>
          </a:lnRef>
          <a:fillRef idx="1">
            <a:schemeClr val="lt1"/>
          </a:fillRef>
          <a:effectRef idx="0">
            <a:schemeClr val="accent2"/>
          </a:effectRef>
          <a:fontRef idx="minor">
            <a:schemeClr val="dk1"/>
          </a:fontRef>
        </dgm:style>
      </dgm:prSet>
      <dgm:spPr/>
      <dgm:t>
        <a:bodyPr/>
        <a:lstStyle/>
        <a:p>
          <a:r>
            <a:rPr lang="en-US" sz="1150" b="1" dirty="0"/>
            <a:t>Reinsurance: </a:t>
          </a:r>
          <a:r>
            <a:rPr lang="en-US" sz="1150" dirty="0"/>
            <a:t>It is used by some insurers to manage the risks associated with both the liabilities and the corresponding assets. </a:t>
          </a:r>
          <a:endParaRPr lang="en-KE" sz="1150" dirty="0"/>
        </a:p>
      </dgm:t>
    </dgm:pt>
    <dgm:pt modelId="{7C18DAB9-E5DB-4430-A80C-955AF74C2C99}" type="parTrans" cxnId="{596451D9-A157-44A3-86A3-C519544FB639}">
      <dgm:prSet/>
      <dgm:spPr/>
      <dgm:t>
        <a:bodyPr/>
        <a:lstStyle/>
        <a:p>
          <a:endParaRPr lang="en-KE"/>
        </a:p>
      </dgm:t>
    </dgm:pt>
    <dgm:pt modelId="{ABEE0560-D455-4155-A523-504E83C56360}" type="sibTrans" cxnId="{596451D9-A157-44A3-86A3-C519544FB639}">
      <dgm:prSet/>
      <dgm:spPr/>
      <dgm:t>
        <a:bodyPr/>
        <a:lstStyle/>
        <a:p>
          <a:endParaRPr lang="en-KE"/>
        </a:p>
      </dgm:t>
    </dgm:pt>
    <dgm:pt modelId="{E55742C9-CA67-4C51-96EF-ABADCF932283}">
      <dgm:prSet custT="1">
        <dgm:style>
          <a:lnRef idx="2">
            <a:schemeClr val="accent2"/>
          </a:lnRef>
          <a:fillRef idx="1">
            <a:schemeClr val="lt1"/>
          </a:fillRef>
          <a:effectRef idx="0">
            <a:schemeClr val="accent2"/>
          </a:effectRef>
          <a:fontRef idx="minor">
            <a:schemeClr val="dk1"/>
          </a:fontRef>
        </dgm:style>
      </dgm:prSet>
      <dgm:spPr/>
      <dgm:t>
        <a:bodyPr/>
        <a:lstStyle/>
        <a:p>
          <a:r>
            <a:rPr lang="en-US" sz="1150" b="1" dirty="0"/>
            <a:t>Interest rate swap overlay: </a:t>
          </a:r>
          <a:r>
            <a:rPr lang="en-US" sz="1150" dirty="0"/>
            <a:t>Interest rate swaps are used in ALM strategies to optimize risk by adjusting interest rate exposure and extending portfolio duration beyond the limits of cash assets.</a:t>
          </a:r>
          <a:endParaRPr lang="en-KE" sz="1150" dirty="0"/>
        </a:p>
      </dgm:t>
    </dgm:pt>
    <dgm:pt modelId="{65270B86-165F-4EF7-AE6B-26FA98E9B73A}" type="parTrans" cxnId="{206D8063-8A5A-4723-80FF-3F87088EB4BC}">
      <dgm:prSet/>
      <dgm:spPr/>
      <dgm:t>
        <a:bodyPr/>
        <a:lstStyle/>
        <a:p>
          <a:endParaRPr lang="en-KE"/>
        </a:p>
      </dgm:t>
    </dgm:pt>
    <dgm:pt modelId="{AA8FD62B-35BA-4EA7-B2F9-9113BE69DBBC}" type="sibTrans" cxnId="{206D8063-8A5A-4723-80FF-3F87088EB4BC}">
      <dgm:prSet/>
      <dgm:spPr/>
      <dgm:t>
        <a:bodyPr/>
        <a:lstStyle/>
        <a:p>
          <a:endParaRPr lang="en-KE"/>
        </a:p>
      </dgm:t>
    </dgm:pt>
    <dgm:pt modelId="{70F61C16-2EBC-41B6-9963-CFDC773F81F3}" type="pres">
      <dgm:prSet presAssocID="{FFC456C0-AA7B-4D93-AA7E-F6BCE76FC878}" presName="diagram" presStyleCnt="0">
        <dgm:presLayoutVars>
          <dgm:chPref val="1"/>
          <dgm:dir/>
          <dgm:animOne val="branch"/>
          <dgm:animLvl val="lvl"/>
          <dgm:resizeHandles/>
        </dgm:presLayoutVars>
      </dgm:prSet>
      <dgm:spPr/>
    </dgm:pt>
    <dgm:pt modelId="{7927F68A-31C1-48F3-BC41-D2D2FFB1F8B3}" type="pres">
      <dgm:prSet presAssocID="{1D0ACBAE-9715-49F1-B685-A8D909410729}" presName="root" presStyleCnt="0"/>
      <dgm:spPr/>
    </dgm:pt>
    <dgm:pt modelId="{F0894E31-E12F-464E-AE93-1552C0658154}" type="pres">
      <dgm:prSet presAssocID="{1D0ACBAE-9715-49F1-B685-A8D909410729}" presName="rootComposite" presStyleCnt="0"/>
      <dgm:spPr/>
    </dgm:pt>
    <dgm:pt modelId="{94A4C93D-8242-4FF5-97DB-CE7136DC661D}" type="pres">
      <dgm:prSet presAssocID="{1D0ACBAE-9715-49F1-B685-A8D909410729}" presName="rootText" presStyleLbl="node1" presStyleIdx="0" presStyleCnt="1" custScaleX="269909" custScaleY="69095"/>
      <dgm:spPr/>
    </dgm:pt>
    <dgm:pt modelId="{F467D428-AD70-4D21-98FC-550C2F5B4229}" type="pres">
      <dgm:prSet presAssocID="{1D0ACBAE-9715-49F1-B685-A8D909410729}" presName="rootConnector" presStyleLbl="node1" presStyleIdx="0" presStyleCnt="1"/>
      <dgm:spPr/>
    </dgm:pt>
    <dgm:pt modelId="{F0DD552A-8AF9-408D-9854-84DCF252A914}" type="pres">
      <dgm:prSet presAssocID="{1D0ACBAE-9715-49F1-B685-A8D909410729}" presName="childShape" presStyleCnt="0"/>
      <dgm:spPr/>
    </dgm:pt>
    <dgm:pt modelId="{891DC907-880C-4FD1-BBE6-CA406D98FEBE}" type="pres">
      <dgm:prSet presAssocID="{8BAB3844-135C-425F-A24C-61E57747C9EA}" presName="Name13" presStyleLbl="parChTrans1D2" presStyleIdx="0" presStyleCnt="3"/>
      <dgm:spPr/>
    </dgm:pt>
    <dgm:pt modelId="{3BE00146-7569-4C8E-804F-29926393999D}" type="pres">
      <dgm:prSet presAssocID="{6A8E8A34-44DF-4080-A894-38965FBF20DE}" presName="childText" presStyleLbl="bgAcc1" presStyleIdx="0" presStyleCnt="3" custScaleX="537163">
        <dgm:presLayoutVars>
          <dgm:bulletEnabled val="1"/>
        </dgm:presLayoutVars>
      </dgm:prSet>
      <dgm:spPr/>
    </dgm:pt>
    <dgm:pt modelId="{ADBCFA56-749A-40B6-B6A8-137327402479}" type="pres">
      <dgm:prSet presAssocID="{0EE133CF-F26C-4B60-9684-F7BB62C5D246}" presName="Name13" presStyleLbl="parChTrans1D2" presStyleIdx="1" presStyleCnt="3"/>
      <dgm:spPr/>
    </dgm:pt>
    <dgm:pt modelId="{1BE70299-88FD-4255-A32D-362473AFBEAB}" type="pres">
      <dgm:prSet presAssocID="{4F2B34A7-477E-47AD-A7BE-1E484883C410}" presName="childText" presStyleLbl="bgAcc1" presStyleIdx="1" presStyleCnt="3" custScaleX="534307">
        <dgm:presLayoutVars>
          <dgm:bulletEnabled val="1"/>
        </dgm:presLayoutVars>
      </dgm:prSet>
      <dgm:spPr/>
    </dgm:pt>
    <dgm:pt modelId="{02488B83-6D79-4050-9FB3-AB88A71A4A1C}" type="pres">
      <dgm:prSet presAssocID="{1ED79D27-47DA-4C5C-9D62-EAFC9DBE8C8C}" presName="Name13" presStyleLbl="parChTrans1D2" presStyleIdx="2" presStyleCnt="3"/>
      <dgm:spPr/>
    </dgm:pt>
    <dgm:pt modelId="{59EF1FD6-9CD6-441B-9DE6-03CF00C60D2E}" type="pres">
      <dgm:prSet presAssocID="{98B73F35-49DE-4085-A198-2E6130DD6DFD}" presName="childText" presStyleLbl="bgAcc1" presStyleIdx="2" presStyleCnt="3" custScaleX="537163">
        <dgm:presLayoutVars>
          <dgm:bulletEnabled val="1"/>
        </dgm:presLayoutVars>
      </dgm:prSet>
      <dgm:spPr/>
    </dgm:pt>
  </dgm:ptLst>
  <dgm:cxnLst>
    <dgm:cxn modelId="{F5558103-51F9-45B5-992B-A56F0119C243}" type="presOf" srcId="{0EE133CF-F26C-4B60-9684-F7BB62C5D246}" destId="{ADBCFA56-749A-40B6-B6A8-137327402479}" srcOrd="0" destOrd="0" presId="urn:microsoft.com/office/officeart/2005/8/layout/hierarchy3"/>
    <dgm:cxn modelId="{13AAD606-95AD-471D-9062-0AD23C217EFB}" type="presOf" srcId="{5A465DA3-5878-4585-817F-A051600F6953}" destId="{1BE70299-88FD-4255-A32D-362473AFBEAB}" srcOrd="0" destOrd="2" presId="urn:microsoft.com/office/officeart/2005/8/layout/hierarchy3"/>
    <dgm:cxn modelId="{72C6FA09-7201-41E8-9256-983D82B04FA2}" type="presOf" srcId="{1D0ACBAE-9715-49F1-B685-A8D909410729}" destId="{F467D428-AD70-4D21-98FC-550C2F5B4229}" srcOrd="1" destOrd="0" presId="urn:microsoft.com/office/officeart/2005/8/layout/hierarchy3"/>
    <dgm:cxn modelId="{00BDCC0A-83C1-4E71-9D43-917B0A382151}" type="presOf" srcId="{E099A164-C55E-4831-BF0F-A86B38E20A94}" destId="{3BE00146-7569-4C8E-804F-29926393999D}" srcOrd="0" destOrd="2" presId="urn:microsoft.com/office/officeart/2005/8/layout/hierarchy3"/>
    <dgm:cxn modelId="{ECB8913E-1B29-4435-A938-3EAED260F5F1}" type="presOf" srcId="{9BD15D70-5AF5-4226-9A85-0EC018E1003E}" destId="{1BE70299-88FD-4255-A32D-362473AFBEAB}" srcOrd="0" destOrd="1" presId="urn:microsoft.com/office/officeart/2005/8/layout/hierarchy3"/>
    <dgm:cxn modelId="{D55D455B-699F-4498-BEAC-8CEA4A34D3BB}" type="presOf" srcId="{E55742C9-CA67-4C51-96EF-ABADCF932283}" destId="{59EF1FD6-9CD6-441B-9DE6-03CF00C60D2E}" srcOrd="0" destOrd="2" presId="urn:microsoft.com/office/officeart/2005/8/layout/hierarchy3"/>
    <dgm:cxn modelId="{F775FE61-4375-422A-AD18-3EFDA4AC8562}" srcId="{1D0ACBAE-9715-49F1-B685-A8D909410729}" destId="{6A8E8A34-44DF-4080-A894-38965FBF20DE}" srcOrd="0" destOrd="0" parTransId="{8BAB3844-135C-425F-A24C-61E57747C9EA}" sibTransId="{05F38661-7473-4EA2-B0E0-902478930DCE}"/>
    <dgm:cxn modelId="{206D8063-8A5A-4723-80FF-3F87088EB4BC}" srcId="{98B73F35-49DE-4085-A198-2E6130DD6DFD}" destId="{E55742C9-CA67-4C51-96EF-ABADCF932283}" srcOrd="1" destOrd="0" parTransId="{65270B86-165F-4EF7-AE6B-26FA98E9B73A}" sibTransId="{AA8FD62B-35BA-4EA7-B2F9-9113BE69DBBC}"/>
    <dgm:cxn modelId="{0DFAC863-6F38-49ED-9F1B-32D5F6795ED6}" type="presOf" srcId="{98B73F35-49DE-4085-A198-2E6130DD6DFD}" destId="{59EF1FD6-9CD6-441B-9DE6-03CF00C60D2E}" srcOrd="0" destOrd="0" presId="urn:microsoft.com/office/officeart/2005/8/layout/hierarchy3"/>
    <dgm:cxn modelId="{76208D44-5EEB-4A32-B32E-6BE1D9C329E4}" srcId="{4F2B34A7-477E-47AD-A7BE-1E484883C410}" destId="{5A465DA3-5878-4585-817F-A051600F6953}" srcOrd="1" destOrd="0" parTransId="{7FF95A00-140F-4E36-95A3-A58BC9C47CE0}" sibTransId="{F5EC61F8-732E-424C-8CF3-F54D0C8AACE4}"/>
    <dgm:cxn modelId="{D47E2867-A8DC-43A1-BFE4-B12404E69DB9}" type="presOf" srcId="{4CAF54D5-507A-48C1-8CB8-87D1D54A7C23}" destId="{59EF1FD6-9CD6-441B-9DE6-03CF00C60D2E}" srcOrd="0" destOrd="1" presId="urn:microsoft.com/office/officeart/2005/8/layout/hierarchy3"/>
    <dgm:cxn modelId="{CA115D6B-FFF4-43A1-9064-02E26567DDF8}" srcId="{6A8E8A34-44DF-4080-A894-38965FBF20DE}" destId="{E099A164-C55E-4831-BF0F-A86B38E20A94}" srcOrd="1" destOrd="0" parTransId="{267A3037-E31C-4693-913B-3B2F96B281E8}" sibTransId="{29413584-D69F-44CC-931B-32146C567C22}"/>
    <dgm:cxn modelId="{238BCD74-05A8-4836-96F8-A95042225424}" type="presOf" srcId="{FFC456C0-AA7B-4D93-AA7E-F6BCE76FC878}" destId="{70F61C16-2EBC-41B6-9963-CFDC773F81F3}" srcOrd="0" destOrd="0" presId="urn:microsoft.com/office/officeart/2005/8/layout/hierarchy3"/>
    <dgm:cxn modelId="{B99F427C-1D6C-462A-BBFC-E4A571A9C000}" srcId="{1D0ACBAE-9715-49F1-B685-A8D909410729}" destId="{4F2B34A7-477E-47AD-A7BE-1E484883C410}" srcOrd="1" destOrd="0" parTransId="{0EE133CF-F26C-4B60-9684-F7BB62C5D246}" sibTransId="{A1BAAA2E-B557-4B63-92AB-0F135DDB98EB}"/>
    <dgm:cxn modelId="{2071FC94-9A41-498B-ADBF-9F53789B5F47}" srcId="{4F2B34A7-477E-47AD-A7BE-1E484883C410}" destId="{9BD15D70-5AF5-4226-9A85-0EC018E1003E}" srcOrd="0" destOrd="0" parTransId="{48B1FA96-6EF2-429E-B3DC-30D00ECACE41}" sibTransId="{61827DE4-5F16-461B-9AF5-7669B6440E65}"/>
    <dgm:cxn modelId="{D09B909B-45C6-4824-9BE5-73A09492903D}" type="presOf" srcId="{8BAB3844-135C-425F-A24C-61E57747C9EA}" destId="{891DC907-880C-4FD1-BBE6-CA406D98FEBE}" srcOrd="0" destOrd="0" presId="urn:microsoft.com/office/officeart/2005/8/layout/hierarchy3"/>
    <dgm:cxn modelId="{2354EAB7-B77F-42D5-8AF6-6BB4AEF92A7D}" srcId="{6A8E8A34-44DF-4080-A894-38965FBF20DE}" destId="{C08FBDB6-A5F2-4906-97FA-B3C2FEE6EBD5}" srcOrd="0" destOrd="0" parTransId="{D753DBD7-EC88-44D6-8FF4-4BB9AB5E667F}" sibTransId="{BD5DE058-9A9D-496E-91CB-24ECCE4F5913}"/>
    <dgm:cxn modelId="{C3A19AB9-D54A-4EA3-BDDB-00AF286FFD05}" type="presOf" srcId="{1D0ACBAE-9715-49F1-B685-A8D909410729}" destId="{94A4C93D-8242-4FF5-97DB-CE7136DC661D}" srcOrd="0" destOrd="0" presId="urn:microsoft.com/office/officeart/2005/8/layout/hierarchy3"/>
    <dgm:cxn modelId="{8C40C6D4-B08B-48A1-813A-395755A9B8C3}" type="presOf" srcId="{6A8E8A34-44DF-4080-A894-38965FBF20DE}" destId="{3BE00146-7569-4C8E-804F-29926393999D}" srcOrd="0" destOrd="0" presId="urn:microsoft.com/office/officeart/2005/8/layout/hierarchy3"/>
    <dgm:cxn modelId="{596451D9-A157-44A3-86A3-C519544FB639}" srcId="{98B73F35-49DE-4085-A198-2E6130DD6DFD}" destId="{4CAF54D5-507A-48C1-8CB8-87D1D54A7C23}" srcOrd="0" destOrd="0" parTransId="{7C18DAB9-E5DB-4430-A80C-955AF74C2C99}" sibTransId="{ABEE0560-D455-4155-A523-504E83C56360}"/>
    <dgm:cxn modelId="{9B1011DC-4696-4303-878A-7B605620F090}" type="presOf" srcId="{4F2B34A7-477E-47AD-A7BE-1E484883C410}" destId="{1BE70299-88FD-4255-A32D-362473AFBEAB}" srcOrd="0" destOrd="0" presId="urn:microsoft.com/office/officeart/2005/8/layout/hierarchy3"/>
    <dgm:cxn modelId="{45FD1FF0-D175-4CE1-BC0F-520BA7DD2891}" type="presOf" srcId="{1ED79D27-47DA-4C5C-9D62-EAFC9DBE8C8C}" destId="{02488B83-6D79-4050-9FB3-AB88A71A4A1C}" srcOrd="0" destOrd="0" presId="urn:microsoft.com/office/officeart/2005/8/layout/hierarchy3"/>
    <dgm:cxn modelId="{0577F8F2-7824-46AE-A16B-40F1811FD7B7}" type="presOf" srcId="{C08FBDB6-A5F2-4906-97FA-B3C2FEE6EBD5}" destId="{3BE00146-7569-4C8E-804F-29926393999D}" srcOrd="0" destOrd="1" presId="urn:microsoft.com/office/officeart/2005/8/layout/hierarchy3"/>
    <dgm:cxn modelId="{AFA8CAF5-6F16-4CC9-B019-52A214DD5A94}" srcId="{1D0ACBAE-9715-49F1-B685-A8D909410729}" destId="{98B73F35-49DE-4085-A198-2E6130DD6DFD}" srcOrd="2" destOrd="0" parTransId="{1ED79D27-47DA-4C5C-9D62-EAFC9DBE8C8C}" sibTransId="{1E5F47D8-D4F4-41CF-B371-5825A67840E5}"/>
    <dgm:cxn modelId="{DB8D4CF8-6920-4789-848C-AAC299E8B181}" srcId="{FFC456C0-AA7B-4D93-AA7E-F6BCE76FC878}" destId="{1D0ACBAE-9715-49F1-B685-A8D909410729}" srcOrd="0" destOrd="0" parTransId="{DFBB068C-5EB4-4552-BCDA-568D9940BFFF}" sibTransId="{4D923C05-692F-4305-B041-E339A2FC63E9}"/>
    <dgm:cxn modelId="{6DBF674A-FDCC-4F15-9ED1-A88F8E603055}" type="presParOf" srcId="{70F61C16-2EBC-41B6-9963-CFDC773F81F3}" destId="{7927F68A-31C1-48F3-BC41-D2D2FFB1F8B3}" srcOrd="0" destOrd="0" presId="urn:microsoft.com/office/officeart/2005/8/layout/hierarchy3"/>
    <dgm:cxn modelId="{A879F413-1131-4C5E-8DEE-B56240327BA2}" type="presParOf" srcId="{7927F68A-31C1-48F3-BC41-D2D2FFB1F8B3}" destId="{F0894E31-E12F-464E-AE93-1552C0658154}" srcOrd="0" destOrd="0" presId="urn:microsoft.com/office/officeart/2005/8/layout/hierarchy3"/>
    <dgm:cxn modelId="{23FC0D54-E684-4467-9D6C-F5EEBE882CE0}" type="presParOf" srcId="{F0894E31-E12F-464E-AE93-1552C0658154}" destId="{94A4C93D-8242-4FF5-97DB-CE7136DC661D}" srcOrd="0" destOrd="0" presId="urn:microsoft.com/office/officeart/2005/8/layout/hierarchy3"/>
    <dgm:cxn modelId="{522F0454-676A-411D-8158-1ED1BDACFA66}" type="presParOf" srcId="{F0894E31-E12F-464E-AE93-1552C0658154}" destId="{F467D428-AD70-4D21-98FC-550C2F5B4229}" srcOrd="1" destOrd="0" presId="urn:microsoft.com/office/officeart/2005/8/layout/hierarchy3"/>
    <dgm:cxn modelId="{96F33277-F3BF-43E4-B725-96CAD7157BDE}" type="presParOf" srcId="{7927F68A-31C1-48F3-BC41-D2D2FFB1F8B3}" destId="{F0DD552A-8AF9-408D-9854-84DCF252A914}" srcOrd="1" destOrd="0" presId="urn:microsoft.com/office/officeart/2005/8/layout/hierarchy3"/>
    <dgm:cxn modelId="{3F5B9FE4-0654-49F7-8590-D8FA9CDC4887}" type="presParOf" srcId="{F0DD552A-8AF9-408D-9854-84DCF252A914}" destId="{891DC907-880C-4FD1-BBE6-CA406D98FEBE}" srcOrd="0" destOrd="0" presId="urn:microsoft.com/office/officeart/2005/8/layout/hierarchy3"/>
    <dgm:cxn modelId="{5BEA0C66-B708-4C26-973A-E3AB64EDE684}" type="presParOf" srcId="{F0DD552A-8AF9-408D-9854-84DCF252A914}" destId="{3BE00146-7569-4C8E-804F-29926393999D}" srcOrd="1" destOrd="0" presId="urn:microsoft.com/office/officeart/2005/8/layout/hierarchy3"/>
    <dgm:cxn modelId="{1D058CE5-B8BF-490C-A2C9-8F627BDF571E}" type="presParOf" srcId="{F0DD552A-8AF9-408D-9854-84DCF252A914}" destId="{ADBCFA56-749A-40B6-B6A8-137327402479}" srcOrd="2" destOrd="0" presId="urn:microsoft.com/office/officeart/2005/8/layout/hierarchy3"/>
    <dgm:cxn modelId="{A3F7137D-6252-453E-BE56-D8C59A3928C6}" type="presParOf" srcId="{F0DD552A-8AF9-408D-9854-84DCF252A914}" destId="{1BE70299-88FD-4255-A32D-362473AFBEAB}" srcOrd="3" destOrd="0" presId="urn:microsoft.com/office/officeart/2005/8/layout/hierarchy3"/>
    <dgm:cxn modelId="{C8D12796-31CC-48C0-B001-4B25FBC631B7}" type="presParOf" srcId="{F0DD552A-8AF9-408D-9854-84DCF252A914}" destId="{02488B83-6D79-4050-9FB3-AB88A71A4A1C}" srcOrd="4" destOrd="0" presId="urn:microsoft.com/office/officeart/2005/8/layout/hierarchy3"/>
    <dgm:cxn modelId="{BB81EC2B-AFEC-4DF4-B24A-C8EE2C6EA72D}" type="presParOf" srcId="{F0DD552A-8AF9-408D-9854-84DCF252A914}" destId="{59EF1FD6-9CD6-441B-9DE6-03CF00C60D2E}" srcOrd="5"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EEDB989-D201-496C-BF50-DEB2D23BDA04}"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KE"/>
        </a:p>
      </dgm:t>
    </dgm:pt>
    <dgm:pt modelId="{A9AB7ED5-BC28-4439-AEF0-571FE40A0F58}">
      <dgm:prSet custT="1"/>
      <dgm:spPr/>
      <dgm:t>
        <a:bodyPr/>
        <a:lstStyle/>
        <a:p>
          <a:r>
            <a:rPr lang="en-US" sz="3200" b="1" dirty="0"/>
            <a:t>Specific ALM Challenges in an African Context (1/2)</a:t>
          </a:r>
          <a:endParaRPr lang="en-KE" sz="3200" b="1" dirty="0"/>
        </a:p>
      </dgm:t>
    </dgm:pt>
    <dgm:pt modelId="{E8F17DE2-C3A4-4B18-85E0-24EAC7A3E7FE}" type="parTrans" cxnId="{B0CA9587-94DA-48B2-A5B2-DE5A8688EFC7}">
      <dgm:prSet/>
      <dgm:spPr/>
      <dgm:t>
        <a:bodyPr/>
        <a:lstStyle/>
        <a:p>
          <a:endParaRPr lang="en-KE"/>
        </a:p>
      </dgm:t>
    </dgm:pt>
    <dgm:pt modelId="{7D877B3B-A24A-4E9A-9FBF-644A146E53B6}" type="sibTrans" cxnId="{B0CA9587-94DA-48B2-A5B2-DE5A8688EFC7}">
      <dgm:prSet/>
      <dgm:spPr/>
      <dgm:t>
        <a:bodyPr/>
        <a:lstStyle/>
        <a:p>
          <a:endParaRPr lang="en-KE"/>
        </a:p>
      </dgm:t>
    </dgm:pt>
    <dgm:pt modelId="{5B1D9FFD-D3E2-4A56-8108-F8A6AE2805E5}" type="pres">
      <dgm:prSet presAssocID="{EEEDB989-D201-496C-BF50-DEB2D23BDA04}" presName="linear" presStyleCnt="0">
        <dgm:presLayoutVars>
          <dgm:animLvl val="lvl"/>
          <dgm:resizeHandles val="exact"/>
        </dgm:presLayoutVars>
      </dgm:prSet>
      <dgm:spPr/>
    </dgm:pt>
    <dgm:pt modelId="{557EE143-C757-4D4A-AF50-0B56EA33564D}" type="pres">
      <dgm:prSet presAssocID="{A9AB7ED5-BC28-4439-AEF0-571FE40A0F58}" presName="parentText" presStyleLbl="node1" presStyleIdx="0" presStyleCnt="1" custScaleY="78097">
        <dgm:presLayoutVars>
          <dgm:chMax val="0"/>
          <dgm:bulletEnabled val="1"/>
        </dgm:presLayoutVars>
      </dgm:prSet>
      <dgm:spPr/>
    </dgm:pt>
  </dgm:ptLst>
  <dgm:cxnLst>
    <dgm:cxn modelId="{38884E1C-5B59-4778-9439-C12961CC161D}" type="presOf" srcId="{EEEDB989-D201-496C-BF50-DEB2D23BDA04}" destId="{5B1D9FFD-D3E2-4A56-8108-F8A6AE2805E5}" srcOrd="0" destOrd="0" presId="urn:microsoft.com/office/officeart/2005/8/layout/vList2"/>
    <dgm:cxn modelId="{95584574-740D-4B20-BCF0-B6A4576B8981}" type="presOf" srcId="{A9AB7ED5-BC28-4439-AEF0-571FE40A0F58}" destId="{557EE143-C757-4D4A-AF50-0B56EA33564D}" srcOrd="0" destOrd="0" presId="urn:microsoft.com/office/officeart/2005/8/layout/vList2"/>
    <dgm:cxn modelId="{B0CA9587-94DA-48B2-A5B2-DE5A8688EFC7}" srcId="{EEEDB989-D201-496C-BF50-DEB2D23BDA04}" destId="{A9AB7ED5-BC28-4439-AEF0-571FE40A0F58}" srcOrd="0" destOrd="0" parTransId="{E8F17DE2-C3A4-4B18-85E0-24EAC7A3E7FE}" sibTransId="{7D877B3B-A24A-4E9A-9FBF-644A146E53B6}"/>
    <dgm:cxn modelId="{7456E522-8828-415C-855D-3E4B9B3E4303}" type="presParOf" srcId="{5B1D9FFD-D3E2-4A56-8108-F8A6AE2805E5}" destId="{557EE143-C757-4D4A-AF50-0B56EA33564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38A8882-2053-48B5-9755-65CC94475708}"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KE"/>
        </a:p>
      </dgm:t>
    </dgm:pt>
    <dgm:pt modelId="{3CE2992B-FF9F-4CBC-9778-791EEE2957C3}">
      <dgm:prSet/>
      <dgm:spPr/>
      <dgm:t>
        <a:bodyPr/>
        <a:lstStyle/>
        <a:p>
          <a:pPr algn="ctr"/>
          <a:r>
            <a:rPr lang="en-US" b="1" dirty="0">
              <a:solidFill>
                <a:schemeClr val="tx1"/>
              </a:solidFill>
            </a:rPr>
            <a:t>“ALM is critical for long-term solvency and profitability, but in African markets, it can be a complex balancing act.”</a:t>
          </a:r>
          <a:endParaRPr lang="en-KE" b="1" dirty="0">
            <a:solidFill>
              <a:schemeClr val="tx1"/>
            </a:solidFill>
          </a:endParaRPr>
        </a:p>
      </dgm:t>
    </dgm:pt>
    <dgm:pt modelId="{A5B2A978-AEFC-4992-A709-81D76FF523E5}" type="parTrans" cxnId="{4B148E4E-08E6-4F5D-A14B-B88ACC159AB4}">
      <dgm:prSet/>
      <dgm:spPr/>
      <dgm:t>
        <a:bodyPr/>
        <a:lstStyle/>
        <a:p>
          <a:endParaRPr lang="en-KE"/>
        </a:p>
      </dgm:t>
    </dgm:pt>
    <dgm:pt modelId="{F516AF34-0329-4CE6-9BA6-B2B8C01B8F0B}" type="sibTrans" cxnId="{4B148E4E-08E6-4F5D-A14B-B88ACC159AB4}">
      <dgm:prSet/>
      <dgm:spPr/>
      <dgm:t>
        <a:bodyPr/>
        <a:lstStyle/>
        <a:p>
          <a:endParaRPr lang="en-KE"/>
        </a:p>
      </dgm:t>
    </dgm:pt>
    <dgm:pt modelId="{1551D14D-DC19-4BF8-BD52-576422FE81C9}" type="pres">
      <dgm:prSet presAssocID="{438A8882-2053-48B5-9755-65CC94475708}" presName="vert0" presStyleCnt="0">
        <dgm:presLayoutVars>
          <dgm:dir/>
          <dgm:animOne val="branch"/>
          <dgm:animLvl val="lvl"/>
        </dgm:presLayoutVars>
      </dgm:prSet>
      <dgm:spPr/>
    </dgm:pt>
    <dgm:pt modelId="{FE74A651-9401-432E-987C-C3AFBEBB44DB}" type="pres">
      <dgm:prSet presAssocID="{3CE2992B-FF9F-4CBC-9778-791EEE2957C3}" presName="thickLine" presStyleLbl="alignNode1" presStyleIdx="0" presStyleCnt="1" custLinFactNeighborX="0" custLinFactNeighborY="-15016"/>
      <dgm:spPr/>
    </dgm:pt>
    <dgm:pt modelId="{098BB26D-6943-4CE3-8BC9-132C881A987F}" type="pres">
      <dgm:prSet presAssocID="{3CE2992B-FF9F-4CBC-9778-791EEE2957C3}" presName="horz1" presStyleCnt="0"/>
      <dgm:spPr/>
    </dgm:pt>
    <dgm:pt modelId="{5E2F625D-D3D6-4FA2-A75F-CC0D4C72BBF0}" type="pres">
      <dgm:prSet presAssocID="{3CE2992B-FF9F-4CBC-9778-791EEE2957C3}" presName="tx1" presStyleLbl="revTx" presStyleIdx="0" presStyleCnt="1" custLinFactNeighborY="-25315"/>
      <dgm:spPr/>
    </dgm:pt>
    <dgm:pt modelId="{0CF65B61-8023-4AC3-BFDF-002264190306}" type="pres">
      <dgm:prSet presAssocID="{3CE2992B-FF9F-4CBC-9778-791EEE2957C3}" presName="vert1" presStyleCnt="0"/>
      <dgm:spPr/>
    </dgm:pt>
  </dgm:ptLst>
  <dgm:cxnLst>
    <dgm:cxn modelId="{E0C60C49-FB98-4CA1-8C4F-4E05D87D6C03}" type="presOf" srcId="{438A8882-2053-48B5-9755-65CC94475708}" destId="{1551D14D-DC19-4BF8-BD52-576422FE81C9}" srcOrd="0" destOrd="0" presId="urn:microsoft.com/office/officeart/2008/layout/LinedList"/>
    <dgm:cxn modelId="{4B148E4E-08E6-4F5D-A14B-B88ACC159AB4}" srcId="{438A8882-2053-48B5-9755-65CC94475708}" destId="{3CE2992B-FF9F-4CBC-9778-791EEE2957C3}" srcOrd="0" destOrd="0" parTransId="{A5B2A978-AEFC-4992-A709-81D76FF523E5}" sibTransId="{F516AF34-0329-4CE6-9BA6-B2B8C01B8F0B}"/>
    <dgm:cxn modelId="{F237C5A3-89FA-4A35-9BB2-7AEC8B2C4B7A}" type="presOf" srcId="{3CE2992B-FF9F-4CBC-9778-791EEE2957C3}" destId="{5E2F625D-D3D6-4FA2-A75F-CC0D4C72BBF0}" srcOrd="0" destOrd="0" presId="urn:microsoft.com/office/officeart/2008/layout/LinedList"/>
    <dgm:cxn modelId="{D9E068CD-2ECC-46C7-B9B0-A327D1F66FE9}" type="presParOf" srcId="{1551D14D-DC19-4BF8-BD52-576422FE81C9}" destId="{FE74A651-9401-432E-987C-C3AFBEBB44DB}" srcOrd="0" destOrd="0" presId="urn:microsoft.com/office/officeart/2008/layout/LinedList"/>
    <dgm:cxn modelId="{BFFEB55D-DF06-47E7-8713-6D4075513033}" type="presParOf" srcId="{1551D14D-DC19-4BF8-BD52-576422FE81C9}" destId="{098BB26D-6943-4CE3-8BC9-132C881A987F}" srcOrd="1" destOrd="0" presId="urn:microsoft.com/office/officeart/2008/layout/LinedList"/>
    <dgm:cxn modelId="{6EB174E9-25BD-4090-BA4F-D94FF059CCED}" type="presParOf" srcId="{098BB26D-6943-4CE3-8BC9-132C881A987F}" destId="{5E2F625D-D3D6-4FA2-A75F-CC0D4C72BBF0}" srcOrd="0" destOrd="0" presId="urn:microsoft.com/office/officeart/2008/layout/LinedList"/>
    <dgm:cxn modelId="{AB395D2F-0367-46F6-AB47-2E18510D5D6B}" type="presParOf" srcId="{098BB26D-6943-4CE3-8BC9-132C881A987F}" destId="{0CF65B61-8023-4AC3-BFDF-002264190306}"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65999-2D0D-4972-A95B-F0679230823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KE"/>
        </a:p>
      </dgm:t>
    </dgm:pt>
    <dgm:pt modelId="{489B45FA-9618-4ABE-B861-06CBEF4541C7}">
      <dgm:prSet>
        <dgm:style>
          <a:lnRef idx="2">
            <a:schemeClr val="accent2"/>
          </a:lnRef>
          <a:fillRef idx="1">
            <a:schemeClr val="lt1"/>
          </a:fillRef>
          <a:effectRef idx="0">
            <a:schemeClr val="accent2"/>
          </a:effectRef>
          <a:fontRef idx="minor">
            <a:schemeClr val="dk1"/>
          </a:fontRef>
        </dgm:style>
      </dgm:prSet>
      <dgm:spPr/>
      <dgm:t>
        <a:bodyPr/>
        <a:lstStyle/>
        <a:p>
          <a:r>
            <a:rPr lang="en-US" b="1" dirty="0"/>
            <a:t>Approach and Challenges in an African Context</a:t>
          </a:r>
          <a:endParaRPr lang="en-KE" b="1" dirty="0"/>
        </a:p>
      </dgm:t>
    </dgm:pt>
    <dgm:pt modelId="{DB1EE04F-CAB2-4EA7-9F2C-90D51B644F25}" type="parTrans" cxnId="{0589B912-6695-4F1D-8E33-F7183B97E005}">
      <dgm:prSet/>
      <dgm:spPr/>
      <dgm:t>
        <a:bodyPr/>
        <a:lstStyle/>
        <a:p>
          <a:endParaRPr lang="en-KE"/>
        </a:p>
      </dgm:t>
    </dgm:pt>
    <dgm:pt modelId="{4636E320-0CCA-4DF5-9A39-A05D537E3158}" type="sibTrans" cxnId="{0589B912-6695-4F1D-8E33-F7183B97E005}">
      <dgm:prSet/>
      <dgm:spPr/>
      <dgm:t>
        <a:bodyPr/>
        <a:lstStyle/>
        <a:p>
          <a:endParaRPr lang="en-KE"/>
        </a:p>
      </dgm:t>
    </dgm:pt>
    <dgm:pt modelId="{A80CA084-259C-4B6D-913D-973FC26354AD}" type="pres">
      <dgm:prSet presAssocID="{70B65999-2D0D-4972-A95B-F06792308239}" presName="Name0" presStyleCnt="0">
        <dgm:presLayoutVars>
          <dgm:chMax val="7"/>
          <dgm:dir/>
          <dgm:animLvl val="lvl"/>
          <dgm:resizeHandles val="exact"/>
        </dgm:presLayoutVars>
      </dgm:prSet>
      <dgm:spPr/>
    </dgm:pt>
    <dgm:pt modelId="{06E83948-DCE4-4C61-83C8-B2D5E8722A35}" type="pres">
      <dgm:prSet presAssocID="{489B45FA-9618-4ABE-B861-06CBEF4541C7}" presName="circle1" presStyleLbl="node1" presStyleIdx="0" presStyleCnt="1"/>
      <dgm:spPr/>
    </dgm:pt>
    <dgm:pt modelId="{77AA4470-5510-4BA5-A9C9-53B997778FCB}" type="pres">
      <dgm:prSet presAssocID="{489B45FA-9618-4ABE-B861-06CBEF4541C7}" presName="space" presStyleCnt="0"/>
      <dgm:spPr/>
    </dgm:pt>
    <dgm:pt modelId="{C7E9AAA0-C5EE-4670-AB44-D3554E42DD97}" type="pres">
      <dgm:prSet presAssocID="{489B45FA-9618-4ABE-B861-06CBEF4541C7}" presName="rect1" presStyleLbl="alignAcc1" presStyleIdx="0" presStyleCnt="1"/>
      <dgm:spPr/>
    </dgm:pt>
    <dgm:pt modelId="{82AFC60F-C5A3-4F19-BFDF-66FAA636287D}" type="pres">
      <dgm:prSet presAssocID="{489B45FA-9618-4ABE-B861-06CBEF4541C7}" presName="rect1ParTxNoCh" presStyleLbl="alignAcc1" presStyleIdx="0" presStyleCnt="1">
        <dgm:presLayoutVars>
          <dgm:chMax val="1"/>
          <dgm:bulletEnabled val="1"/>
        </dgm:presLayoutVars>
      </dgm:prSet>
      <dgm:spPr/>
    </dgm:pt>
  </dgm:ptLst>
  <dgm:cxnLst>
    <dgm:cxn modelId="{E60C680D-49D4-4F25-B2D2-61E9335DC7E8}" type="presOf" srcId="{489B45FA-9618-4ABE-B861-06CBEF4541C7}" destId="{C7E9AAA0-C5EE-4670-AB44-D3554E42DD97}" srcOrd="0" destOrd="0" presId="urn:microsoft.com/office/officeart/2005/8/layout/target3"/>
    <dgm:cxn modelId="{0589B912-6695-4F1D-8E33-F7183B97E005}" srcId="{70B65999-2D0D-4972-A95B-F06792308239}" destId="{489B45FA-9618-4ABE-B861-06CBEF4541C7}" srcOrd="0" destOrd="0" parTransId="{DB1EE04F-CAB2-4EA7-9F2C-90D51B644F25}" sibTransId="{4636E320-0CCA-4DF5-9A39-A05D537E3158}"/>
    <dgm:cxn modelId="{C699162E-0B4E-4D45-BF2D-D8D6936861EB}" type="presOf" srcId="{489B45FA-9618-4ABE-B861-06CBEF4541C7}" destId="{82AFC60F-C5A3-4F19-BFDF-66FAA636287D}" srcOrd="1" destOrd="0" presId="urn:microsoft.com/office/officeart/2005/8/layout/target3"/>
    <dgm:cxn modelId="{D56F3145-1AAE-459B-B1B4-88B2F7B7EA91}" type="presOf" srcId="{70B65999-2D0D-4972-A95B-F06792308239}" destId="{A80CA084-259C-4B6D-913D-973FC26354AD}" srcOrd="0" destOrd="0" presId="urn:microsoft.com/office/officeart/2005/8/layout/target3"/>
    <dgm:cxn modelId="{8A581399-809E-45F6-A0D0-50FB21AEE640}" type="presParOf" srcId="{A80CA084-259C-4B6D-913D-973FC26354AD}" destId="{06E83948-DCE4-4C61-83C8-B2D5E8722A35}" srcOrd="0" destOrd="0" presId="urn:microsoft.com/office/officeart/2005/8/layout/target3"/>
    <dgm:cxn modelId="{C7781D2E-DBFB-4A9D-B809-B184BE807C45}" type="presParOf" srcId="{A80CA084-259C-4B6D-913D-973FC26354AD}" destId="{77AA4470-5510-4BA5-A9C9-53B997778FCB}" srcOrd="1" destOrd="0" presId="urn:microsoft.com/office/officeart/2005/8/layout/target3"/>
    <dgm:cxn modelId="{C69DAC64-FA21-44D8-B8D0-F730FD37793B}" type="presParOf" srcId="{A80CA084-259C-4B6D-913D-973FC26354AD}" destId="{C7E9AAA0-C5EE-4670-AB44-D3554E42DD97}" srcOrd="2" destOrd="0" presId="urn:microsoft.com/office/officeart/2005/8/layout/target3"/>
    <dgm:cxn modelId="{7EFED3DE-426D-4619-B2D1-969445401719}" type="presParOf" srcId="{A80CA084-259C-4B6D-913D-973FC26354AD}" destId="{82AFC60F-C5A3-4F19-BFDF-66FAA636287D}"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9E36AEC-3673-41F7-8520-2ED135EF5C51}"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KE"/>
        </a:p>
      </dgm:t>
    </dgm:pt>
    <dgm:pt modelId="{80DA6AD6-3859-4486-A7E1-E95D57C104E7}">
      <dgm:prSet/>
      <dgm:spPr/>
      <dgm:t>
        <a:bodyPr/>
        <a:lstStyle/>
        <a:p>
          <a:r>
            <a:rPr lang="en-US" b="1" dirty="0"/>
            <a:t>Market Structure and Depth</a:t>
          </a:r>
          <a:endParaRPr lang="en-KE" b="1" dirty="0"/>
        </a:p>
      </dgm:t>
    </dgm:pt>
    <dgm:pt modelId="{B61490BE-5BB1-4FC6-A9C6-59BFD739586C}" type="parTrans" cxnId="{B56B87E2-C7C4-4794-ABDF-8EFD5D0A35C3}">
      <dgm:prSet/>
      <dgm:spPr/>
      <dgm:t>
        <a:bodyPr/>
        <a:lstStyle/>
        <a:p>
          <a:endParaRPr lang="en-KE"/>
        </a:p>
      </dgm:t>
    </dgm:pt>
    <dgm:pt modelId="{A9A7F2B1-AD9D-41CD-A775-DEBD85021C93}" type="sibTrans" cxnId="{B56B87E2-C7C4-4794-ABDF-8EFD5D0A35C3}">
      <dgm:prSet/>
      <dgm:spPr/>
      <dgm:t>
        <a:bodyPr/>
        <a:lstStyle/>
        <a:p>
          <a:endParaRPr lang="en-KE"/>
        </a:p>
      </dgm:t>
    </dgm:pt>
    <dgm:pt modelId="{2FF97D4E-6E1B-4F02-96E1-7DE68F51D4A6}">
      <dgm:prSet custT="1"/>
      <dgm:spPr/>
      <dgm:t>
        <a:bodyPr/>
        <a:lstStyle/>
        <a:p>
          <a:r>
            <a:rPr lang="en-US" sz="1400" dirty="0"/>
            <a:t>Limited long-duration instruments for duration matching</a:t>
          </a:r>
          <a:endParaRPr lang="en-KE" sz="1400" dirty="0"/>
        </a:p>
      </dgm:t>
    </dgm:pt>
    <dgm:pt modelId="{EDB3C108-E09D-44A3-ADD9-47417C24C0C8}" type="parTrans" cxnId="{84B6FEBB-1EA1-4FD4-A45C-D26097CF0E17}">
      <dgm:prSet/>
      <dgm:spPr/>
      <dgm:t>
        <a:bodyPr/>
        <a:lstStyle/>
        <a:p>
          <a:endParaRPr lang="en-KE"/>
        </a:p>
      </dgm:t>
    </dgm:pt>
    <dgm:pt modelId="{5CE67C04-8D0A-4F72-82CF-6F7E5E73DC00}" type="sibTrans" cxnId="{84B6FEBB-1EA1-4FD4-A45C-D26097CF0E17}">
      <dgm:prSet/>
      <dgm:spPr/>
      <dgm:t>
        <a:bodyPr/>
        <a:lstStyle/>
        <a:p>
          <a:endParaRPr lang="en-KE"/>
        </a:p>
      </dgm:t>
    </dgm:pt>
    <dgm:pt modelId="{DE8630E3-F5B4-41A6-975D-3652D97E7337}">
      <dgm:prSet custT="1"/>
      <dgm:spPr/>
      <dgm:t>
        <a:bodyPr/>
        <a:lstStyle/>
        <a:p>
          <a:r>
            <a:rPr lang="en-US" sz="1400" dirty="0"/>
            <a:t>Illiquid capital markets which hinder rebalancing</a:t>
          </a:r>
          <a:endParaRPr lang="en-KE" sz="1400" dirty="0"/>
        </a:p>
      </dgm:t>
    </dgm:pt>
    <dgm:pt modelId="{85B113FA-57C4-40AE-B620-991E2D620BFA}" type="parTrans" cxnId="{0AD029C5-4980-44F8-A47F-93F5B4D9C53A}">
      <dgm:prSet/>
      <dgm:spPr/>
      <dgm:t>
        <a:bodyPr/>
        <a:lstStyle/>
        <a:p>
          <a:endParaRPr lang="en-KE"/>
        </a:p>
      </dgm:t>
    </dgm:pt>
    <dgm:pt modelId="{882E7349-DCBD-4BC4-8C9A-D4AB5104C92E}" type="sibTrans" cxnId="{0AD029C5-4980-44F8-A47F-93F5B4D9C53A}">
      <dgm:prSet/>
      <dgm:spPr/>
      <dgm:t>
        <a:bodyPr/>
        <a:lstStyle/>
        <a:p>
          <a:endParaRPr lang="en-KE"/>
        </a:p>
      </dgm:t>
    </dgm:pt>
    <dgm:pt modelId="{CF01817D-3488-4C74-929C-3681A9E78157}">
      <dgm:prSet custT="1"/>
      <dgm:spPr/>
      <dgm:t>
        <a:bodyPr/>
        <a:lstStyle/>
        <a:p>
          <a:r>
            <a:rPr lang="en-US" sz="1400" dirty="0"/>
            <a:t>Absence and cost of derivatives </a:t>
          </a:r>
          <a:endParaRPr lang="en-KE" sz="1400" dirty="0"/>
        </a:p>
      </dgm:t>
    </dgm:pt>
    <dgm:pt modelId="{E2906099-1AEF-4C75-8234-B83D5A2C5F5E}" type="parTrans" cxnId="{DD7B59BB-A5C0-4757-9408-4B228C654905}">
      <dgm:prSet/>
      <dgm:spPr/>
      <dgm:t>
        <a:bodyPr/>
        <a:lstStyle/>
        <a:p>
          <a:endParaRPr lang="en-KE"/>
        </a:p>
      </dgm:t>
    </dgm:pt>
    <dgm:pt modelId="{D1C3D954-9B34-46BC-8895-2527BD5D5775}" type="sibTrans" cxnId="{DD7B59BB-A5C0-4757-9408-4B228C654905}">
      <dgm:prSet/>
      <dgm:spPr/>
      <dgm:t>
        <a:bodyPr/>
        <a:lstStyle/>
        <a:p>
          <a:endParaRPr lang="en-KE"/>
        </a:p>
      </dgm:t>
    </dgm:pt>
    <dgm:pt modelId="{14FAEFE3-7224-472D-A435-1176276D26ED}">
      <dgm:prSet/>
      <dgm:spPr/>
      <dgm:t>
        <a:bodyPr/>
        <a:lstStyle/>
        <a:p>
          <a:r>
            <a:rPr lang="en-US" b="1" dirty="0"/>
            <a:t>Specific Sovereign Risks</a:t>
          </a:r>
          <a:endParaRPr lang="en-KE" b="1" dirty="0"/>
        </a:p>
      </dgm:t>
    </dgm:pt>
    <dgm:pt modelId="{6D57B80F-00C2-4C66-AB3E-37BB9387FBF6}" type="parTrans" cxnId="{A74EF0B3-78BA-4F13-BC7E-4E574F2AB36C}">
      <dgm:prSet/>
      <dgm:spPr/>
      <dgm:t>
        <a:bodyPr/>
        <a:lstStyle/>
        <a:p>
          <a:endParaRPr lang="en-KE"/>
        </a:p>
      </dgm:t>
    </dgm:pt>
    <dgm:pt modelId="{A5ECA333-B936-442C-88E2-D2EF075A4B23}" type="sibTrans" cxnId="{A74EF0B3-78BA-4F13-BC7E-4E574F2AB36C}">
      <dgm:prSet/>
      <dgm:spPr/>
      <dgm:t>
        <a:bodyPr/>
        <a:lstStyle/>
        <a:p>
          <a:endParaRPr lang="en-KE"/>
        </a:p>
      </dgm:t>
    </dgm:pt>
    <dgm:pt modelId="{14C57B15-8E85-4FED-A83D-F19F3B1A282D}">
      <dgm:prSet custT="1"/>
      <dgm:spPr/>
      <dgm:t>
        <a:bodyPr/>
        <a:lstStyle/>
        <a:p>
          <a:r>
            <a:rPr lang="en-US" sz="1400" dirty="0"/>
            <a:t>Default risks</a:t>
          </a:r>
          <a:endParaRPr lang="en-KE" sz="1400" dirty="0"/>
        </a:p>
      </dgm:t>
    </dgm:pt>
    <dgm:pt modelId="{80F55FAE-72F3-4F3B-9EB8-0837BA968CAC}" type="parTrans" cxnId="{E8D243FD-012A-4AD6-B0E3-9814905D5269}">
      <dgm:prSet/>
      <dgm:spPr/>
      <dgm:t>
        <a:bodyPr/>
        <a:lstStyle/>
        <a:p>
          <a:endParaRPr lang="en-KE"/>
        </a:p>
      </dgm:t>
    </dgm:pt>
    <dgm:pt modelId="{AE3714D5-E2EE-4137-A29C-1D0A82CA5097}" type="sibTrans" cxnId="{E8D243FD-012A-4AD6-B0E3-9814905D5269}">
      <dgm:prSet/>
      <dgm:spPr/>
      <dgm:t>
        <a:bodyPr/>
        <a:lstStyle/>
        <a:p>
          <a:endParaRPr lang="en-KE"/>
        </a:p>
      </dgm:t>
    </dgm:pt>
    <dgm:pt modelId="{0E8D636E-FCA5-4BA5-A2BF-8397F2F7B81C}">
      <dgm:prSet/>
      <dgm:spPr/>
      <dgm:t>
        <a:bodyPr/>
        <a:lstStyle/>
        <a:p>
          <a:r>
            <a:rPr lang="en-US" b="1" dirty="0"/>
            <a:t>Data and Modelling Risks</a:t>
          </a:r>
          <a:endParaRPr lang="en-KE" b="1" dirty="0"/>
        </a:p>
      </dgm:t>
    </dgm:pt>
    <dgm:pt modelId="{8D30F504-4B38-4410-8F8B-E112A99F03F6}" type="parTrans" cxnId="{8CC8D09A-8883-4FC7-B3A2-3E2FD51BDF7F}">
      <dgm:prSet/>
      <dgm:spPr/>
      <dgm:t>
        <a:bodyPr/>
        <a:lstStyle/>
        <a:p>
          <a:endParaRPr lang="en-KE"/>
        </a:p>
      </dgm:t>
    </dgm:pt>
    <dgm:pt modelId="{9517387C-9388-4CDF-AD19-018311DB5A2E}" type="sibTrans" cxnId="{8CC8D09A-8883-4FC7-B3A2-3E2FD51BDF7F}">
      <dgm:prSet/>
      <dgm:spPr/>
      <dgm:t>
        <a:bodyPr/>
        <a:lstStyle/>
        <a:p>
          <a:endParaRPr lang="en-KE"/>
        </a:p>
      </dgm:t>
    </dgm:pt>
    <dgm:pt modelId="{4613AA21-FA9E-45A9-B2E7-DCD60D4BDE85}">
      <dgm:prSet custT="1"/>
      <dgm:spPr/>
      <dgm:t>
        <a:bodyPr/>
        <a:lstStyle/>
        <a:p>
          <a:r>
            <a:rPr lang="en-US" sz="1400" dirty="0"/>
            <a:t>Inadequate access to reliable, granular data</a:t>
          </a:r>
          <a:endParaRPr lang="en-KE" sz="1400" dirty="0"/>
        </a:p>
      </dgm:t>
    </dgm:pt>
    <dgm:pt modelId="{0FBDAA7E-824C-4395-9F95-5D4EE9CEBFE8}" type="parTrans" cxnId="{253D0FC0-F825-46C3-A094-08A8FE333B6A}">
      <dgm:prSet/>
      <dgm:spPr/>
      <dgm:t>
        <a:bodyPr/>
        <a:lstStyle/>
        <a:p>
          <a:endParaRPr lang="en-KE"/>
        </a:p>
      </dgm:t>
    </dgm:pt>
    <dgm:pt modelId="{DE7C49D7-79DD-4DD1-9D56-8B511F31AE86}" type="sibTrans" cxnId="{253D0FC0-F825-46C3-A094-08A8FE333B6A}">
      <dgm:prSet/>
      <dgm:spPr/>
      <dgm:t>
        <a:bodyPr/>
        <a:lstStyle/>
        <a:p>
          <a:endParaRPr lang="en-KE"/>
        </a:p>
      </dgm:t>
    </dgm:pt>
    <dgm:pt modelId="{915F9394-720E-4A87-AF7F-8608AF663AC6}">
      <dgm:prSet custT="1"/>
      <dgm:spPr/>
      <dgm:t>
        <a:bodyPr/>
        <a:lstStyle/>
        <a:p>
          <a:r>
            <a:rPr lang="en-US" sz="1400" dirty="0"/>
            <a:t>Shortage of actuarial and modeling expertise</a:t>
          </a:r>
          <a:endParaRPr lang="en-KE" sz="1400" dirty="0"/>
        </a:p>
      </dgm:t>
    </dgm:pt>
    <dgm:pt modelId="{E90C0F21-7408-408C-9AC6-3E26B22A80AC}" type="parTrans" cxnId="{C013CCEC-50A4-4D34-8847-74CA67ADF277}">
      <dgm:prSet/>
      <dgm:spPr/>
      <dgm:t>
        <a:bodyPr/>
        <a:lstStyle/>
        <a:p>
          <a:endParaRPr lang="en-KE"/>
        </a:p>
      </dgm:t>
    </dgm:pt>
    <dgm:pt modelId="{5DB095DF-8EC2-4718-AA3E-14A47E9BA773}" type="sibTrans" cxnId="{C013CCEC-50A4-4D34-8847-74CA67ADF277}">
      <dgm:prSet/>
      <dgm:spPr/>
      <dgm:t>
        <a:bodyPr/>
        <a:lstStyle/>
        <a:p>
          <a:endParaRPr lang="en-KE"/>
        </a:p>
      </dgm:t>
    </dgm:pt>
    <dgm:pt modelId="{CA96E319-81CD-4CD8-A0C9-2A454B77BFFD}">
      <dgm:prSet custT="1"/>
      <dgm:spPr/>
      <dgm:t>
        <a:bodyPr/>
        <a:lstStyle/>
        <a:p>
          <a:r>
            <a:rPr lang="en-US" sz="1400" dirty="0"/>
            <a:t>Currency mismatches increase FX risk</a:t>
          </a:r>
          <a:endParaRPr lang="en-KE" sz="1400" dirty="0"/>
        </a:p>
      </dgm:t>
    </dgm:pt>
    <dgm:pt modelId="{44E8043C-7AB7-4BDF-B7B3-9BDDA2900B5E}" type="parTrans" cxnId="{0FA9FC84-F234-4896-AB3C-A6E85878473D}">
      <dgm:prSet/>
      <dgm:spPr/>
      <dgm:t>
        <a:bodyPr/>
        <a:lstStyle/>
        <a:p>
          <a:endParaRPr lang="en-US"/>
        </a:p>
      </dgm:t>
    </dgm:pt>
    <dgm:pt modelId="{675489CC-4A29-4137-B41A-1783869006C0}" type="sibTrans" cxnId="{0FA9FC84-F234-4896-AB3C-A6E85878473D}">
      <dgm:prSet/>
      <dgm:spPr/>
      <dgm:t>
        <a:bodyPr/>
        <a:lstStyle/>
        <a:p>
          <a:endParaRPr lang="en-US"/>
        </a:p>
      </dgm:t>
    </dgm:pt>
    <dgm:pt modelId="{22DA656C-F1A4-4B00-B479-4299F41E6322}">
      <dgm:prSet custT="1"/>
      <dgm:spPr/>
      <dgm:t>
        <a:bodyPr/>
        <a:lstStyle/>
        <a:p>
          <a:r>
            <a:rPr lang="en-US" sz="1400" dirty="0"/>
            <a:t>Exposure to macro-economic shocks- Inflation Rates (including hyper inflationary conditions ), Politics etc.</a:t>
          </a:r>
          <a:endParaRPr lang="en-KE" sz="1400" dirty="0"/>
        </a:p>
      </dgm:t>
    </dgm:pt>
    <dgm:pt modelId="{8DA409B8-037B-4C9D-9C34-D25A6DE2E5E9}" type="parTrans" cxnId="{350DDE8F-72E4-453B-991B-FF7337BCD03D}">
      <dgm:prSet/>
      <dgm:spPr/>
      <dgm:t>
        <a:bodyPr/>
        <a:lstStyle/>
        <a:p>
          <a:endParaRPr lang="en-US"/>
        </a:p>
      </dgm:t>
    </dgm:pt>
    <dgm:pt modelId="{072A630F-9E1E-42C7-BA25-BB71DE4E5880}" type="sibTrans" cxnId="{350DDE8F-72E4-453B-991B-FF7337BCD03D}">
      <dgm:prSet/>
      <dgm:spPr/>
      <dgm:t>
        <a:bodyPr/>
        <a:lstStyle/>
        <a:p>
          <a:endParaRPr lang="en-US"/>
        </a:p>
      </dgm:t>
    </dgm:pt>
    <dgm:pt modelId="{02A917EB-1CEF-459F-9C4D-18BE82ACC444}">
      <dgm:prSet custT="1"/>
      <dgm:spPr/>
      <dgm:t>
        <a:bodyPr/>
        <a:lstStyle/>
        <a:p>
          <a:r>
            <a:rPr lang="en-US" sz="1400" dirty="0"/>
            <a:t>Limited capacity for stress testing and scenario analysis</a:t>
          </a:r>
          <a:endParaRPr lang="en-KE" sz="1400" dirty="0"/>
        </a:p>
      </dgm:t>
    </dgm:pt>
    <dgm:pt modelId="{111CC29A-3E31-4575-BEEF-5608C3F1D6F0}" type="parTrans" cxnId="{17047D9E-90B7-423A-93EC-D826BA65EF85}">
      <dgm:prSet/>
      <dgm:spPr/>
      <dgm:t>
        <a:bodyPr/>
        <a:lstStyle/>
        <a:p>
          <a:endParaRPr lang="en-US"/>
        </a:p>
      </dgm:t>
    </dgm:pt>
    <dgm:pt modelId="{55768CCC-6398-4EA2-9229-35BC143101CE}" type="sibTrans" cxnId="{17047D9E-90B7-423A-93EC-D826BA65EF85}">
      <dgm:prSet/>
      <dgm:spPr/>
      <dgm:t>
        <a:bodyPr/>
        <a:lstStyle/>
        <a:p>
          <a:endParaRPr lang="en-US"/>
        </a:p>
      </dgm:t>
    </dgm:pt>
    <dgm:pt modelId="{D8A89B0E-9A96-46D2-90AF-490D4753CC9D}">
      <dgm:prSet/>
      <dgm:spPr/>
      <dgm:t>
        <a:bodyPr/>
        <a:lstStyle/>
        <a:p>
          <a:r>
            <a:rPr lang="en-US" b="1" dirty="0"/>
            <a:t>Regulatory and Accounting Pressures</a:t>
          </a:r>
          <a:endParaRPr lang="en-KE" b="1" dirty="0"/>
        </a:p>
      </dgm:t>
    </dgm:pt>
    <dgm:pt modelId="{05693371-BB6D-4006-97ED-0846680681FE}" type="parTrans" cxnId="{458060E8-DCB6-41DF-ABCD-2CE1E493BDF0}">
      <dgm:prSet/>
      <dgm:spPr/>
      <dgm:t>
        <a:bodyPr/>
        <a:lstStyle/>
        <a:p>
          <a:endParaRPr lang="en-US"/>
        </a:p>
      </dgm:t>
    </dgm:pt>
    <dgm:pt modelId="{7C8582A5-07AC-403A-8F50-DC8C11711235}" type="sibTrans" cxnId="{458060E8-DCB6-41DF-ABCD-2CE1E493BDF0}">
      <dgm:prSet/>
      <dgm:spPr/>
      <dgm:t>
        <a:bodyPr/>
        <a:lstStyle/>
        <a:p>
          <a:endParaRPr lang="en-US"/>
        </a:p>
      </dgm:t>
    </dgm:pt>
    <dgm:pt modelId="{6EB9AAC8-1218-4C13-8E75-E35EE28F0968}">
      <dgm:prSet custT="1"/>
      <dgm:spPr/>
      <dgm:t>
        <a:bodyPr/>
        <a:lstStyle/>
        <a:p>
          <a:r>
            <a:rPr lang="en-US" sz="1400" dirty="0"/>
            <a:t>Evolving solvency regimes across jurisdictions</a:t>
          </a:r>
          <a:endParaRPr lang="en-KE" sz="1400" dirty="0"/>
        </a:p>
      </dgm:t>
    </dgm:pt>
    <dgm:pt modelId="{4F7EFD29-9630-4230-9EE6-F70660511C19}" type="parTrans" cxnId="{F24BF58D-584F-4FC3-9D2B-CF10997FF664}">
      <dgm:prSet/>
      <dgm:spPr/>
      <dgm:t>
        <a:bodyPr/>
        <a:lstStyle/>
        <a:p>
          <a:endParaRPr lang="en-US"/>
        </a:p>
      </dgm:t>
    </dgm:pt>
    <dgm:pt modelId="{6C8896F7-5245-492F-98E2-706C06EE4DE6}" type="sibTrans" cxnId="{F24BF58D-584F-4FC3-9D2B-CF10997FF664}">
      <dgm:prSet/>
      <dgm:spPr/>
      <dgm:t>
        <a:bodyPr/>
        <a:lstStyle/>
        <a:p>
          <a:endParaRPr lang="en-US"/>
        </a:p>
      </dgm:t>
    </dgm:pt>
    <dgm:pt modelId="{F3692C46-9133-4ECD-8D46-19E6B77B125D}">
      <dgm:prSet custT="1"/>
      <dgm:spPr/>
      <dgm:t>
        <a:bodyPr/>
        <a:lstStyle/>
        <a:p>
          <a:r>
            <a:rPr lang="en-US" sz="1400" dirty="0"/>
            <a:t>IFRS 17 has introduced volatility and complexity</a:t>
          </a:r>
          <a:endParaRPr lang="en-KE" sz="1400" dirty="0"/>
        </a:p>
      </dgm:t>
    </dgm:pt>
    <dgm:pt modelId="{120DB04D-28BD-4FAB-97A9-59017F458304}" type="parTrans" cxnId="{399856E7-5EF8-430E-8252-A57B2D43F3B3}">
      <dgm:prSet/>
      <dgm:spPr/>
      <dgm:t>
        <a:bodyPr/>
        <a:lstStyle/>
        <a:p>
          <a:endParaRPr lang="en-US"/>
        </a:p>
      </dgm:t>
    </dgm:pt>
    <dgm:pt modelId="{C6F8FAF8-820A-4B6D-AB9F-C7B52AC2AB74}" type="sibTrans" cxnId="{399856E7-5EF8-430E-8252-A57B2D43F3B3}">
      <dgm:prSet/>
      <dgm:spPr/>
      <dgm:t>
        <a:bodyPr/>
        <a:lstStyle/>
        <a:p>
          <a:endParaRPr lang="en-US"/>
        </a:p>
      </dgm:t>
    </dgm:pt>
    <dgm:pt modelId="{1C4AF93B-A452-496B-8978-52B0886E9119}">
      <dgm:prSet custT="1"/>
      <dgm:spPr/>
      <dgm:t>
        <a:bodyPr/>
        <a:lstStyle/>
        <a:p>
          <a:r>
            <a:rPr lang="en-US" sz="1400" dirty="0"/>
            <a:t>Regulatory uncertainty has affected long-term planning in some jurisdictions (E.g. countries transitioning to new regulatory requirements)</a:t>
          </a:r>
          <a:endParaRPr lang="en-KE" sz="1400" dirty="0"/>
        </a:p>
      </dgm:t>
    </dgm:pt>
    <dgm:pt modelId="{0C9E63DE-99BA-4FF2-9CFA-976F7E4B3B4F}" type="parTrans" cxnId="{5176D2D4-D685-42A2-8A6D-FE3ABD332DA2}">
      <dgm:prSet/>
      <dgm:spPr/>
      <dgm:t>
        <a:bodyPr/>
        <a:lstStyle/>
        <a:p>
          <a:endParaRPr lang="en-US"/>
        </a:p>
      </dgm:t>
    </dgm:pt>
    <dgm:pt modelId="{3022FC6A-43D6-49FF-8AF2-F9F47BD1099A}" type="sibTrans" cxnId="{5176D2D4-D685-42A2-8A6D-FE3ABD332DA2}">
      <dgm:prSet/>
      <dgm:spPr/>
      <dgm:t>
        <a:bodyPr/>
        <a:lstStyle/>
        <a:p>
          <a:endParaRPr lang="en-US"/>
        </a:p>
      </dgm:t>
    </dgm:pt>
    <dgm:pt modelId="{4FDDCCDD-9A93-43F3-AFF1-EDE914A37EEF}" type="pres">
      <dgm:prSet presAssocID="{39E36AEC-3673-41F7-8520-2ED135EF5C51}" presName="vert0" presStyleCnt="0">
        <dgm:presLayoutVars>
          <dgm:dir/>
          <dgm:animOne val="branch"/>
          <dgm:animLvl val="lvl"/>
        </dgm:presLayoutVars>
      </dgm:prSet>
      <dgm:spPr/>
    </dgm:pt>
    <dgm:pt modelId="{AB209A83-AC23-4499-BC7B-B7C465F41246}" type="pres">
      <dgm:prSet presAssocID="{80DA6AD6-3859-4486-A7E1-E95D57C104E7}" presName="thickLine" presStyleLbl="alignNode1" presStyleIdx="0" presStyleCnt="4"/>
      <dgm:spPr/>
    </dgm:pt>
    <dgm:pt modelId="{7854A548-5C4E-401C-AC73-CCEC1CA9BB71}" type="pres">
      <dgm:prSet presAssocID="{80DA6AD6-3859-4486-A7E1-E95D57C104E7}" presName="horz1" presStyleCnt="0"/>
      <dgm:spPr/>
    </dgm:pt>
    <dgm:pt modelId="{A6B19B3F-1515-4DBF-9A62-4CDFC7C1C5CE}" type="pres">
      <dgm:prSet presAssocID="{80DA6AD6-3859-4486-A7E1-E95D57C104E7}" presName="tx1" presStyleLbl="revTx" presStyleIdx="0" presStyleCnt="16"/>
      <dgm:spPr/>
    </dgm:pt>
    <dgm:pt modelId="{A01F51FC-68C1-4CF6-88ED-664167082908}" type="pres">
      <dgm:prSet presAssocID="{80DA6AD6-3859-4486-A7E1-E95D57C104E7}" presName="vert1" presStyleCnt="0"/>
      <dgm:spPr/>
    </dgm:pt>
    <dgm:pt modelId="{DD8F0AE1-18F2-46F7-AE33-09EC7E1868E4}" type="pres">
      <dgm:prSet presAssocID="{2FF97D4E-6E1B-4F02-96E1-7DE68F51D4A6}" presName="vertSpace2a" presStyleCnt="0"/>
      <dgm:spPr/>
    </dgm:pt>
    <dgm:pt modelId="{6BE943AA-D0B9-4997-AF0E-6F766EDF40A5}" type="pres">
      <dgm:prSet presAssocID="{2FF97D4E-6E1B-4F02-96E1-7DE68F51D4A6}" presName="horz2" presStyleCnt="0"/>
      <dgm:spPr/>
    </dgm:pt>
    <dgm:pt modelId="{BD1C77B3-2834-4E5C-B392-A43EE7AE6E0E}" type="pres">
      <dgm:prSet presAssocID="{2FF97D4E-6E1B-4F02-96E1-7DE68F51D4A6}" presName="horzSpace2" presStyleCnt="0"/>
      <dgm:spPr/>
    </dgm:pt>
    <dgm:pt modelId="{6D8FC798-8643-4BF4-BB5C-15ABCF38539A}" type="pres">
      <dgm:prSet presAssocID="{2FF97D4E-6E1B-4F02-96E1-7DE68F51D4A6}" presName="tx2" presStyleLbl="revTx" presStyleIdx="1" presStyleCnt="16"/>
      <dgm:spPr/>
    </dgm:pt>
    <dgm:pt modelId="{080780E3-20DE-4E90-846F-9297A6702794}" type="pres">
      <dgm:prSet presAssocID="{2FF97D4E-6E1B-4F02-96E1-7DE68F51D4A6}" presName="vert2" presStyleCnt="0"/>
      <dgm:spPr/>
    </dgm:pt>
    <dgm:pt modelId="{F238E26A-CF87-4306-B7BD-1602311D4DE2}" type="pres">
      <dgm:prSet presAssocID="{2FF97D4E-6E1B-4F02-96E1-7DE68F51D4A6}" presName="thinLine2b" presStyleLbl="callout" presStyleIdx="0" presStyleCnt="12"/>
      <dgm:spPr/>
    </dgm:pt>
    <dgm:pt modelId="{4C124D69-CFCE-480D-AE44-4F62BEC98AEB}" type="pres">
      <dgm:prSet presAssocID="{2FF97D4E-6E1B-4F02-96E1-7DE68F51D4A6}" presName="vertSpace2b" presStyleCnt="0"/>
      <dgm:spPr/>
    </dgm:pt>
    <dgm:pt modelId="{7C3EE403-CA55-4714-8215-4CC523AF0617}" type="pres">
      <dgm:prSet presAssocID="{DE8630E3-F5B4-41A6-975D-3652D97E7337}" presName="horz2" presStyleCnt="0"/>
      <dgm:spPr/>
    </dgm:pt>
    <dgm:pt modelId="{03F0F81C-A45A-426A-84D9-C8BDA6978005}" type="pres">
      <dgm:prSet presAssocID="{DE8630E3-F5B4-41A6-975D-3652D97E7337}" presName="horzSpace2" presStyleCnt="0"/>
      <dgm:spPr/>
    </dgm:pt>
    <dgm:pt modelId="{3426C262-D9F7-434B-B1A2-1A24AB45973A}" type="pres">
      <dgm:prSet presAssocID="{DE8630E3-F5B4-41A6-975D-3652D97E7337}" presName="tx2" presStyleLbl="revTx" presStyleIdx="2" presStyleCnt="16"/>
      <dgm:spPr/>
    </dgm:pt>
    <dgm:pt modelId="{202AEB34-5C46-43DF-B793-A21727880099}" type="pres">
      <dgm:prSet presAssocID="{DE8630E3-F5B4-41A6-975D-3652D97E7337}" presName="vert2" presStyleCnt="0"/>
      <dgm:spPr/>
    </dgm:pt>
    <dgm:pt modelId="{F4A87905-5021-4748-B6FB-5E72390CCCD5}" type="pres">
      <dgm:prSet presAssocID="{DE8630E3-F5B4-41A6-975D-3652D97E7337}" presName="thinLine2b" presStyleLbl="callout" presStyleIdx="1" presStyleCnt="12"/>
      <dgm:spPr/>
    </dgm:pt>
    <dgm:pt modelId="{FCD7F71C-CC5E-459A-9979-7C2C0B683B64}" type="pres">
      <dgm:prSet presAssocID="{DE8630E3-F5B4-41A6-975D-3652D97E7337}" presName="vertSpace2b" presStyleCnt="0"/>
      <dgm:spPr/>
    </dgm:pt>
    <dgm:pt modelId="{EC875333-1D40-4827-ACC6-A5BDA2C9C0C6}" type="pres">
      <dgm:prSet presAssocID="{CF01817D-3488-4C74-929C-3681A9E78157}" presName="horz2" presStyleCnt="0"/>
      <dgm:spPr/>
    </dgm:pt>
    <dgm:pt modelId="{C142CA7A-BFCC-4A11-8E49-58475E09473F}" type="pres">
      <dgm:prSet presAssocID="{CF01817D-3488-4C74-929C-3681A9E78157}" presName="horzSpace2" presStyleCnt="0"/>
      <dgm:spPr/>
    </dgm:pt>
    <dgm:pt modelId="{9FBAC86A-E241-4C9A-8921-A90407F1D585}" type="pres">
      <dgm:prSet presAssocID="{CF01817D-3488-4C74-929C-3681A9E78157}" presName="tx2" presStyleLbl="revTx" presStyleIdx="3" presStyleCnt="16"/>
      <dgm:spPr/>
    </dgm:pt>
    <dgm:pt modelId="{F841AA5B-A0E9-4917-8A38-519834E81615}" type="pres">
      <dgm:prSet presAssocID="{CF01817D-3488-4C74-929C-3681A9E78157}" presName="vert2" presStyleCnt="0"/>
      <dgm:spPr/>
    </dgm:pt>
    <dgm:pt modelId="{05F71EF0-DC6B-414C-B48B-3AC279AD4DB0}" type="pres">
      <dgm:prSet presAssocID="{CF01817D-3488-4C74-929C-3681A9E78157}" presName="thinLine2b" presStyleLbl="callout" presStyleIdx="2" presStyleCnt="12"/>
      <dgm:spPr/>
    </dgm:pt>
    <dgm:pt modelId="{4CA0EA1D-92E5-4EF5-ADA7-95F0BCD699AD}" type="pres">
      <dgm:prSet presAssocID="{CF01817D-3488-4C74-929C-3681A9E78157}" presName="vertSpace2b" presStyleCnt="0"/>
      <dgm:spPr/>
    </dgm:pt>
    <dgm:pt modelId="{BCADAD1D-CAA4-4170-9158-3DDAE7150543}" type="pres">
      <dgm:prSet presAssocID="{CA96E319-81CD-4CD8-A0C9-2A454B77BFFD}" presName="horz2" presStyleCnt="0"/>
      <dgm:spPr/>
    </dgm:pt>
    <dgm:pt modelId="{481BA435-4766-4413-BCA7-53D1C179C517}" type="pres">
      <dgm:prSet presAssocID="{CA96E319-81CD-4CD8-A0C9-2A454B77BFFD}" presName="horzSpace2" presStyleCnt="0"/>
      <dgm:spPr/>
    </dgm:pt>
    <dgm:pt modelId="{498B57B3-BE02-46C4-87DD-C572A491B63B}" type="pres">
      <dgm:prSet presAssocID="{CA96E319-81CD-4CD8-A0C9-2A454B77BFFD}" presName="tx2" presStyleLbl="revTx" presStyleIdx="4" presStyleCnt="16"/>
      <dgm:spPr/>
    </dgm:pt>
    <dgm:pt modelId="{E6794A98-EFFF-482A-987F-1B570A4BEE60}" type="pres">
      <dgm:prSet presAssocID="{CA96E319-81CD-4CD8-A0C9-2A454B77BFFD}" presName="vert2" presStyleCnt="0"/>
      <dgm:spPr/>
    </dgm:pt>
    <dgm:pt modelId="{CE6BF472-32B5-47B6-B148-4957554036C4}" type="pres">
      <dgm:prSet presAssocID="{CA96E319-81CD-4CD8-A0C9-2A454B77BFFD}" presName="thinLine2b" presStyleLbl="callout" presStyleIdx="3" presStyleCnt="12"/>
      <dgm:spPr/>
    </dgm:pt>
    <dgm:pt modelId="{53D5AB37-FF40-4FE6-A32D-5D3976DEEF7B}" type="pres">
      <dgm:prSet presAssocID="{CA96E319-81CD-4CD8-A0C9-2A454B77BFFD}" presName="vertSpace2b" presStyleCnt="0"/>
      <dgm:spPr/>
    </dgm:pt>
    <dgm:pt modelId="{6EEAFD5E-C7CC-4A4E-8392-793455873AC1}" type="pres">
      <dgm:prSet presAssocID="{14FAEFE3-7224-472D-A435-1176276D26ED}" presName="thickLine" presStyleLbl="alignNode1" presStyleIdx="1" presStyleCnt="4"/>
      <dgm:spPr/>
    </dgm:pt>
    <dgm:pt modelId="{0F3853B8-C45E-4311-A5E5-A68256B9EDDB}" type="pres">
      <dgm:prSet presAssocID="{14FAEFE3-7224-472D-A435-1176276D26ED}" presName="horz1" presStyleCnt="0"/>
      <dgm:spPr/>
    </dgm:pt>
    <dgm:pt modelId="{A50CFBB2-4642-4391-AD9E-8314A08BE774}" type="pres">
      <dgm:prSet presAssocID="{14FAEFE3-7224-472D-A435-1176276D26ED}" presName="tx1" presStyleLbl="revTx" presStyleIdx="5" presStyleCnt="16" custScaleY="69868"/>
      <dgm:spPr/>
    </dgm:pt>
    <dgm:pt modelId="{6C749D08-C356-42EA-9DB5-2F7ADF77933F}" type="pres">
      <dgm:prSet presAssocID="{14FAEFE3-7224-472D-A435-1176276D26ED}" presName="vert1" presStyleCnt="0"/>
      <dgm:spPr/>
    </dgm:pt>
    <dgm:pt modelId="{20C16B31-5212-40D8-B687-5CE044B4739E}" type="pres">
      <dgm:prSet presAssocID="{14C57B15-8E85-4FED-A83D-F19F3B1A282D}" presName="vertSpace2a" presStyleCnt="0"/>
      <dgm:spPr/>
    </dgm:pt>
    <dgm:pt modelId="{B6D3064F-74A9-453C-BE2B-28CD924CDDFC}" type="pres">
      <dgm:prSet presAssocID="{14C57B15-8E85-4FED-A83D-F19F3B1A282D}" presName="horz2" presStyleCnt="0"/>
      <dgm:spPr/>
    </dgm:pt>
    <dgm:pt modelId="{E885F383-0C1A-4B8C-889A-827A1939DFC7}" type="pres">
      <dgm:prSet presAssocID="{14C57B15-8E85-4FED-A83D-F19F3B1A282D}" presName="horzSpace2" presStyleCnt="0"/>
      <dgm:spPr/>
    </dgm:pt>
    <dgm:pt modelId="{B669CAE5-8477-4FEB-A847-48774D352DFE}" type="pres">
      <dgm:prSet presAssocID="{14C57B15-8E85-4FED-A83D-F19F3B1A282D}" presName="tx2" presStyleLbl="revTx" presStyleIdx="6" presStyleCnt="16" custScaleY="27414"/>
      <dgm:spPr/>
    </dgm:pt>
    <dgm:pt modelId="{6DDF77DF-9D69-4337-BCFF-062D74703FBB}" type="pres">
      <dgm:prSet presAssocID="{14C57B15-8E85-4FED-A83D-F19F3B1A282D}" presName="vert2" presStyleCnt="0"/>
      <dgm:spPr/>
    </dgm:pt>
    <dgm:pt modelId="{A13BA973-9FC9-4D37-B66E-622B3726BCEB}" type="pres">
      <dgm:prSet presAssocID="{14C57B15-8E85-4FED-A83D-F19F3B1A282D}" presName="thinLine2b" presStyleLbl="callout" presStyleIdx="4" presStyleCnt="12"/>
      <dgm:spPr/>
    </dgm:pt>
    <dgm:pt modelId="{8699B359-58A9-4D8E-AD16-6E004658B1BC}" type="pres">
      <dgm:prSet presAssocID="{14C57B15-8E85-4FED-A83D-F19F3B1A282D}" presName="vertSpace2b" presStyleCnt="0"/>
      <dgm:spPr/>
    </dgm:pt>
    <dgm:pt modelId="{5A6008E9-383B-4417-AA51-FF527B0D2A66}" type="pres">
      <dgm:prSet presAssocID="{22DA656C-F1A4-4B00-B479-4299F41E6322}" presName="horz2" presStyleCnt="0"/>
      <dgm:spPr/>
    </dgm:pt>
    <dgm:pt modelId="{DE027F25-DFD6-4660-94DE-D84CC695E5A8}" type="pres">
      <dgm:prSet presAssocID="{22DA656C-F1A4-4B00-B479-4299F41E6322}" presName="horzSpace2" presStyleCnt="0"/>
      <dgm:spPr/>
    </dgm:pt>
    <dgm:pt modelId="{CE146898-1529-42EF-904B-6DD165DD0AC0}" type="pres">
      <dgm:prSet presAssocID="{22DA656C-F1A4-4B00-B479-4299F41E6322}" presName="tx2" presStyleLbl="revTx" presStyleIdx="7" presStyleCnt="16" custScaleY="44151"/>
      <dgm:spPr/>
    </dgm:pt>
    <dgm:pt modelId="{D21B7671-7CFB-4687-97D4-5B066DB93A4A}" type="pres">
      <dgm:prSet presAssocID="{22DA656C-F1A4-4B00-B479-4299F41E6322}" presName="vert2" presStyleCnt="0"/>
      <dgm:spPr/>
    </dgm:pt>
    <dgm:pt modelId="{01248494-1833-43B3-922A-0A520D53FCF0}" type="pres">
      <dgm:prSet presAssocID="{22DA656C-F1A4-4B00-B479-4299F41E6322}" presName="thinLine2b" presStyleLbl="callout" presStyleIdx="5" presStyleCnt="12"/>
      <dgm:spPr/>
    </dgm:pt>
    <dgm:pt modelId="{8CCCC2B2-B7A2-481E-BB47-A6E5AF16037A}" type="pres">
      <dgm:prSet presAssocID="{22DA656C-F1A4-4B00-B479-4299F41E6322}" presName="vertSpace2b" presStyleCnt="0"/>
      <dgm:spPr/>
    </dgm:pt>
    <dgm:pt modelId="{C6C49DD1-A082-4887-B3B9-A44CBCD870D4}" type="pres">
      <dgm:prSet presAssocID="{0E8D636E-FCA5-4BA5-A2BF-8397F2F7B81C}" presName="thickLine" presStyleLbl="alignNode1" presStyleIdx="2" presStyleCnt="4"/>
      <dgm:spPr/>
    </dgm:pt>
    <dgm:pt modelId="{9585B51C-E385-4D82-815C-FB9AA45B33BB}" type="pres">
      <dgm:prSet presAssocID="{0E8D636E-FCA5-4BA5-A2BF-8397F2F7B81C}" presName="horz1" presStyleCnt="0"/>
      <dgm:spPr/>
    </dgm:pt>
    <dgm:pt modelId="{509652D2-A0FC-4204-8C64-B4A5153AE32C}" type="pres">
      <dgm:prSet presAssocID="{0E8D636E-FCA5-4BA5-A2BF-8397F2F7B81C}" presName="tx1" presStyleLbl="revTx" presStyleIdx="8" presStyleCnt="16"/>
      <dgm:spPr/>
    </dgm:pt>
    <dgm:pt modelId="{21908AE0-9254-4C28-AA3F-E4F71F6DE715}" type="pres">
      <dgm:prSet presAssocID="{0E8D636E-FCA5-4BA5-A2BF-8397F2F7B81C}" presName="vert1" presStyleCnt="0"/>
      <dgm:spPr/>
    </dgm:pt>
    <dgm:pt modelId="{FD8296E7-6785-4976-AB02-9C8E1A8E2713}" type="pres">
      <dgm:prSet presAssocID="{4613AA21-FA9E-45A9-B2E7-DCD60D4BDE85}" presName="vertSpace2a" presStyleCnt="0"/>
      <dgm:spPr/>
    </dgm:pt>
    <dgm:pt modelId="{10E97D15-5F96-478A-AA0C-E2271143CC98}" type="pres">
      <dgm:prSet presAssocID="{4613AA21-FA9E-45A9-B2E7-DCD60D4BDE85}" presName="horz2" presStyleCnt="0"/>
      <dgm:spPr/>
    </dgm:pt>
    <dgm:pt modelId="{24C5E5E2-E086-4728-8B40-F31123AD664C}" type="pres">
      <dgm:prSet presAssocID="{4613AA21-FA9E-45A9-B2E7-DCD60D4BDE85}" presName="horzSpace2" presStyleCnt="0"/>
      <dgm:spPr/>
    </dgm:pt>
    <dgm:pt modelId="{6A6CD5F0-B555-4453-8518-30A2B468222F}" type="pres">
      <dgm:prSet presAssocID="{4613AA21-FA9E-45A9-B2E7-DCD60D4BDE85}" presName="tx2" presStyleLbl="revTx" presStyleIdx="9" presStyleCnt="16"/>
      <dgm:spPr/>
    </dgm:pt>
    <dgm:pt modelId="{63FFA9A3-04FA-4FC0-B0B1-2D5876209AE1}" type="pres">
      <dgm:prSet presAssocID="{4613AA21-FA9E-45A9-B2E7-DCD60D4BDE85}" presName="vert2" presStyleCnt="0"/>
      <dgm:spPr/>
    </dgm:pt>
    <dgm:pt modelId="{68505D97-D40B-4D93-9F38-061F552DF2E1}" type="pres">
      <dgm:prSet presAssocID="{4613AA21-FA9E-45A9-B2E7-DCD60D4BDE85}" presName="thinLine2b" presStyleLbl="callout" presStyleIdx="6" presStyleCnt="12"/>
      <dgm:spPr/>
    </dgm:pt>
    <dgm:pt modelId="{DEEAE114-EF54-49A6-B2E4-43950433904C}" type="pres">
      <dgm:prSet presAssocID="{4613AA21-FA9E-45A9-B2E7-DCD60D4BDE85}" presName="vertSpace2b" presStyleCnt="0"/>
      <dgm:spPr/>
    </dgm:pt>
    <dgm:pt modelId="{5F4D1B02-55E9-4D63-8BF2-32DDC2DA9B7D}" type="pres">
      <dgm:prSet presAssocID="{915F9394-720E-4A87-AF7F-8608AF663AC6}" presName="horz2" presStyleCnt="0"/>
      <dgm:spPr/>
    </dgm:pt>
    <dgm:pt modelId="{8121350B-F37C-4E29-9DE2-4F3BC85BE17A}" type="pres">
      <dgm:prSet presAssocID="{915F9394-720E-4A87-AF7F-8608AF663AC6}" presName="horzSpace2" presStyleCnt="0"/>
      <dgm:spPr/>
    </dgm:pt>
    <dgm:pt modelId="{B2DF5036-B590-4056-8F18-0FF5252520A4}" type="pres">
      <dgm:prSet presAssocID="{915F9394-720E-4A87-AF7F-8608AF663AC6}" presName="tx2" presStyleLbl="revTx" presStyleIdx="10" presStyleCnt="16"/>
      <dgm:spPr/>
    </dgm:pt>
    <dgm:pt modelId="{BD1F5E9A-FCF6-4B98-9A4C-147D21DEFE66}" type="pres">
      <dgm:prSet presAssocID="{915F9394-720E-4A87-AF7F-8608AF663AC6}" presName="vert2" presStyleCnt="0"/>
      <dgm:spPr/>
    </dgm:pt>
    <dgm:pt modelId="{CE0D9448-0C96-4E5B-B862-E75D4C93545D}" type="pres">
      <dgm:prSet presAssocID="{915F9394-720E-4A87-AF7F-8608AF663AC6}" presName="thinLine2b" presStyleLbl="callout" presStyleIdx="7" presStyleCnt="12"/>
      <dgm:spPr/>
    </dgm:pt>
    <dgm:pt modelId="{87126011-DB4C-479C-BB56-A869A0190C1A}" type="pres">
      <dgm:prSet presAssocID="{915F9394-720E-4A87-AF7F-8608AF663AC6}" presName="vertSpace2b" presStyleCnt="0"/>
      <dgm:spPr/>
    </dgm:pt>
    <dgm:pt modelId="{E36F2573-E355-42EA-B0BD-3A54C6FC133B}" type="pres">
      <dgm:prSet presAssocID="{02A917EB-1CEF-459F-9C4D-18BE82ACC444}" presName="horz2" presStyleCnt="0"/>
      <dgm:spPr/>
    </dgm:pt>
    <dgm:pt modelId="{4573A582-D80B-4923-A5F9-0F77C5B9A6F0}" type="pres">
      <dgm:prSet presAssocID="{02A917EB-1CEF-459F-9C4D-18BE82ACC444}" presName="horzSpace2" presStyleCnt="0"/>
      <dgm:spPr/>
    </dgm:pt>
    <dgm:pt modelId="{C3C615D0-3BC2-490C-AB00-68D5A0215E25}" type="pres">
      <dgm:prSet presAssocID="{02A917EB-1CEF-459F-9C4D-18BE82ACC444}" presName="tx2" presStyleLbl="revTx" presStyleIdx="11" presStyleCnt="16"/>
      <dgm:spPr/>
    </dgm:pt>
    <dgm:pt modelId="{F6B03B56-FF73-4C0B-B2AC-AA8A31E4125D}" type="pres">
      <dgm:prSet presAssocID="{02A917EB-1CEF-459F-9C4D-18BE82ACC444}" presName="vert2" presStyleCnt="0"/>
      <dgm:spPr/>
    </dgm:pt>
    <dgm:pt modelId="{409A396B-6407-4B2A-A78D-DBAA6199378E}" type="pres">
      <dgm:prSet presAssocID="{02A917EB-1CEF-459F-9C4D-18BE82ACC444}" presName="thinLine2b" presStyleLbl="callout" presStyleIdx="8" presStyleCnt="12"/>
      <dgm:spPr/>
    </dgm:pt>
    <dgm:pt modelId="{00BC9078-EB27-4751-A0B8-83AD38D65B19}" type="pres">
      <dgm:prSet presAssocID="{02A917EB-1CEF-459F-9C4D-18BE82ACC444}" presName="vertSpace2b" presStyleCnt="0"/>
      <dgm:spPr/>
    </dgm:pt>
    <dgm:pt modelId="{CCE6DAB7-2CCF-4677-A593-035BED75570A}" type="pres">
      <dgm:prSet presAssocID="{D8A89B0E-9A96-46D2-90AF-490D4753CC9D}" presName="thickLine" presStyleLbl="alignNode1" presStyleIdx="3" presStyleCnt="4"/>
      <dgm:spPr/>
    </dgm:pt>
    <dgm:pt modelId="{222D963A-8FBE-44A0-8DED-8C33C2751535}" type="pres">
      <dgm:prSet presAssocID="{D8A89B0E-9A96-46D2-90AF-490D4753CC9D}" presName="horz1" presStyleCnt="0"/>
      <dgm:spPr/>
    </dgm:pt>
    <dgm:pt modelId="{8D8ED8E8-4F13-43C3-8021-2DC094FD9F18}" type="pres">
      <dgm:prSet presAssocID="{D8A89B0E-9A96-46D2-90AF-490D4753CC9D}" presName="tx1" presStyleLbl="revTx" presStyleIdx="12" presStyleCnt="16"/>
      <dgm:spPr/>
    </dgm:pt>
    <dgm:pt modelId="{F733ABA7-39C2-4BFC-8241-5F3E92020544}" type="pres">
      <dgm:prSet presAssocID="{D8A89B0E-9A96-46D2-90AF-490D4753CC9D}" presName="vert1" presStyleCnt="0"/>
      <dgm:spPr/>
    </dgm:pt>
    <dgm:pt modelId="{73E2BA57-22DF-4891-A521-BB4124476311}" type="pres">
      <dgm:prSet presAssocID="{6EB9AAC8-1218-4C13-8E75-E35EE28F0968}" presName="vertSpace2a" presStyleCnt="0"/>
      <dgm:spPr/>
    </dgm:pt>
    <dgm:pt modelId="{F53F1047-9A95-46C2-B84D-D856BA4A7969}" type="pres">
      <dgm:prSet presAssocID="{6EB9AAC8-1218-4C13-8E75-E35EE28F0968}" presName="horz2" presStyleCnt="0"/>
      <dgm:spPr/>
    </dgm:pt>
    <dgm:pt modelId="{5EFC50D7-98A5-4709-9C1F-5EB7ED98EC2C}" type="pres">
      <dgm:prSet presAssocID="{6EB9AAC8-1218-4C13-8E75-E35EE28F0968}" presName="horzSpace2" presStyleCnt="0"/>
      <dgm:spPr/>
    </dgm:pt>
    <dgm:pt modelId="{1FA12DB7-E2B1-45BD-B813-6242B9AE46C1}" type="pres">
      <dgm:prSet presAssocID="{6EB9AAC8-1218-4C13-8E75-E35EE28F0968}" presName="tx2" presStyleLbl="revTx" presStyleIdx="13" presStyleCnt="16"/>
      <dgm:spPr/>
    </dgm:pt>
    <dgm:pt modelId="{A7CA8053-1FFA-449A-BD97-056CB9A43DFA}" type="pres">
      <dgm:prSet presAssocID="{6EB9AAC8-1218-4C13-8E75-E35EE28F0968}" presName="vert2" presStyleCnt="0"/>
      <dgm:spPr/>
    </dgm:pt>
    <dgm:pt modelId="{2CCEC8A0-01FD-45DC-A714-6A12BDE97657}" type="pres">
      <dgm:prSet presAssocID="{6EB9AAC8-1218-4C13-8E75-E35EE28F0968}" presName="thinLine2b" presStyleLbl="callout" presStyleIdx="9" presStyleCnt="12"/>
      <dgm:spPr/>
    </dgm:pt>
    <dgm:pt modelId="{4FE6C3C4-4CE3-4EB2-BB06-41F1C0760509}" type="pres">
      <dgm:prSet presAssocID="{6EB9AAC8-1218-4C13-8E75-E35EE28F0968}" presName="vertSpace2b" presStyleCnt="0"/>
      <dgm:spPr/>
    </dgm:pt>
    <dgm:pt modelId="{0D20E405-6D4D-40E0-A07E-1B23BE0D0125}" type="pres">
      <dgm:prSet presAssocID="{F3692C46-9133-4ECD-8D46-19E6B77B125D}" presName="horz2" presStyleCnt="0"/>
      <dgm:spPr/>
    </dgm:pt>
    <dgm:pt modelId="{13466E87-11DA-4CF4-B4E6-3241988CFCA2}" type="pres">
      <dgm:prSet presAssocID="{F3692C46-9133-4ECD-8D46-19E6B77B125D}" presName="horzSpace2" presStyleCnt="0"/>
      <dgm:spPr/>
    </dgm:pt>
    <dgm:pt modelId="{173652AE-3425-4970-B88A-5B462F1FBA1B}" type="pres">
      <dgm:prSet presAssocID="{F3692C46-9133-4ECD-8D46-19E6B77B125D}" presName="tx2" presStyleLbl="revTx" presStyleIdx="14" presStyleCnt="16"/>
      <dgm:spPr/>
    </dgm:pt>
    <dgm:pt modelId="{F3EFB02D-C82E-4230-8994-ADEB6A68BE15}" type="pres">
      <dgm:prSet presAssocID="{F3692C46-9133-4ECD-8D46-19E6B77B125D}" presName="vert2" presStyleCnt="0"/>
      <dgm:spPr/>
    </dgm:pt>
    <dgm:pt modelId="{0B467318-64B9-4F55-ABAD-382BB15F83B4}" type="pres">
      <dgm:prSet presAssocID="{F3692C46-9133-4ECD-8D46-19E6B77B125D}" presName="thinLine2b" presStyleLbl="callout" presStyleIdx="10" presStyleCnt="12"/>
      <dgm:spPr/>
    </dgm:pt>
    <dgm:pt modelId="{C16304D9-5809-4287-8679-E702F4CCC27F}" type="pres">
      <dgm:prSet presAssocID="{F3692C46-9133-4ECD-8D46-19E6B77B125D}" presName="vertSpace2b" presStyleCnt="0"/>
      <dgm:spPr/>
    </dgm:pt>
    <dgm:pt modelId="{57FB9444-BC43-4334-A03B-522A430BCC98}" type="pres">
      <dgm:prSet presAssocID="{1C4AF93B-A452-496B-8978-52B0886E9119}" presName="horz2" presStyleCnt="0"/>
      <dgm:spPr/>
    </dgm:pt>
    <dgm:pt modelId="{B35F412E-03F1-4BB8-98F0-7CEA1B1FE93A}" type="pres">
      <dgm:prSet presAssocID="{1C4AF93B-A452-496B-8978-52B0886E9119}" presName="horzSpace2" presStyleCnt="0"/>
      <dgm:spPr/>
    </dgm:pt>
    <dgm:pt modelId="{A9208AB1-AD24-4CBB-9F5A-EA71C92DE6C0}" type="pres">
      <dgm:prSet presAssocID="{1C4AF93B-A452-496B-8978-52B0886E9119}" presName="tx2" presStyleLbl="revTx" presStyleIdx="15" presStyleCnt="16" custScaleY="176787"/>
      <dgm:spPr/>
    </dgm:pt>
    <dgm:pt modelId="{0DE31502-8D6B-4F34-8216-87B59D406337}" type="pres">
      <dgm:prSet presAssocID="{1C4AF93B-A452-496B-8978-52B0886E9119}" presName="vert2" presStyleCnt="0"/>
      <dgm:spPr/>
    </dgm:pt>
    <dgm:pt modelId="{AC5A7884-3233-4C3E-B617-3FEBBB81AB6E}" type="pres">
      <dgm:prSet presAssocID="{1C4AF93B-A452-496B-8978-52B0886E9119}" presName="thinLine2b" presStyleLbl="callout" presStyleIdx="11" presStyleCnt="12"/>
      <dgm:spPr/>
    </dgm:pt>
    <dgm:pt modelId="{542DDFD7-13E9-4369-B434-44C7FE197D00}" type="pres">
      <dgm:prSet presAssocID="{1C4AF93B-A452-496B-8978-52B0886E9119}" presName="vertSpace2b" presStyleCnt="0"/>
      <dgm:spPr/>
    </dgm:pt>
  </dgm:ptLst>
  <dgm:cxnLst>
    <dgm:cxn modelId="{7261680A-102D-4AD7-82AA-D1B17DF5F608}" type="presOf" srcId="{02A917EB-1CEF-459F-9C4D-18BE82ACC444}" destId="{C3C615D0-3BC2-490C-AB00-68D5A0215E25}" srcOrd="0" destOrd="0" presId="urn:microsoft.com/office/officeart/2008/layout/LinedList"/>
    <dgm:cxn modelId="{BA6CB51B-7BFE-4EDB-8BFD-47A2A051089F}" type="presOf" srcId="{80DA6AD6-3859-4486-A7E1-E95D57C104E7}" destId="{A6B19B3F-1515-4DBF-9A62-4CDFC7C1C5CE}" srcOrd="0" destOrd="0" presId="urn:microsoft.com/office/officeart/2008/layout/LinedList"/>
    <dgm:cxn modelId="{D9CDEA2F-CDD5-437E-A692-38BCA2D288A3}" type="presOf" srcId="{F3692C46-9133-4ECD-8D46-19E6B77B125D}" destId="{173652AE-3425-4970-B88A-5B462F1FBA1B}" srcOrd="0" destOrd="0" presId="urn:microsoft.com/office/officeart/2008/layout/LinedList"/>
    <dgm:cxn modelId="{889AE932-1277-44DB-B10C-8E4A342EF61F}" type="presOf" srcId="{22DA656C-F1A4-4B00-B479-4299F41E6322}" destId="{CE146898-1529-42EF-904B-6DD165DD0AC0}" srcOrd="0" destOrd="0" presId="urn:microsoft.com/office/officeart/2008/layout/LinedList"/>
    <dgm:cxn modelId="{599E4760-8899-4EB4-9AC8-A2A31583EB41}" type="presOf" srcId="{4613AA21-FA9E-45A9-B2E7-DCD60D4BDE85}" destId="{6A6CD5F0-B555-4453-8518-30A2B468222F}" srcOrd="0" destOrd="0" presId="urn:microsoft.com/office/officeart/2008/layout/LinedList"/>
    <dgm:cxn modelId="{3BEE4E69-AC86-4044-996A-11F2057E4E47}" type="presOf" srcId="{14C57B15-8E85-4FED-A83D-F19F3B1A282D}" destId="{B669CAE5-8477-4FEB-A847-48774D352DFE}" srcOrd="0" destOrd="0" presId="urn:microsoft.com/office/officeart/2008/layout/LinedList"/>
    <dgm:cxn modelId="{6E2ED36A-02A8-4E12-8F52-47BDF3A2158B}" type="presOf" srcId="{915F9394-720E-4A87-AF7F-8608AF663AC6}" destId="{B2DF5036-B590-4056-8F18-0FF5252520A4}" srcOrd="0" destOrd="0" presId="urn:microsoft.com/office/officeart/2008/layout/LinedList"/>
    <dgm:cxn modelId="{DD25C678-B0DC-439B-9B09-EA56D9F94D6E}" type="presOf" srcId="{39E36AEC-3673-41F7-8520-2ED135EF5C51}" destId="{4FDDCCDD-9A93-43F3-AFF1-EDE914A37EEF}" srcOrd="0" destOrd="0" presId="urn:microsoft.com/office/officeart/2008/layout/LinedList"/>
    <dgm:cxn modelId="{DB81E478-A457-404F-908A-54CA4EA8D519}" type="presOf" srcId="{0E8D636E-FCA5-4BA5-A2BF-8397F2F7B81C}" destId="{509652D2-A0FC-4204-8C64-B4A5153AE32C}" srcOrd="0" destOrd="0" presId="urn:microsoft.com/office/officeart/2008/layout/LinedList"/>
    <dgm:cxn modelId="{0FA9FC84-F234-4896-AB3C-A6E85878473D}" srcId="{80DA6AD6-3859-4486-A7E1-E95D57C104E7}" destId="{CA96E319-81CD-4CD8-A0C9-2A454B77BFFD}" srcOrd="3" destOrd="0" parTransId="{44E8043C-7AB7-4BDF-B7B3-9BDDA2900B5E}" sibTransId="{675489CC-4A29-4137-B41A-1783869006C0}"/>
    <dgm:cxn modelId="{F24BF58D-584F-4FC3-9D2B-CF10997FF664}" srcId="{D8A89B0E-9A96-46D2-90AF-490D4753CC9D}" destId="{6EB9AAC8-1218-4C13-8E75-E35EE28F0968}" srcOrd="0" destOrd="0" parTransId="{4F7EFD29-9630-4230-9EE6-F70660511C19}" sibTransId="{6C8896F7-5245-492F-98E2-706C06EE4DE6}"/>
    <dgm:cxn modelId="{350DDE8F-72E4-453B-991B-FF7337BCD03D}" srcId="{14FAEFE3-7224-472D-A435-1176276D26ED}" destId="{22DA656C-F1A4-4B00-B479-4299F41E6322}" srcOrd="1" destOrd="0" parTransId="{8DA409B8-037B-4C9D-9C34-D25A6DE2E5E9}" sibTransId="{072A630F-9E1E-42C7-BA25-BB71DE4E5880}"/>
    <dgm:cxn modelId="{8CC8D09A-8883-4FC7-B3A2-3E2FD51BDF7F}" srcId="{39E36AEC-3673-41F7-8520-2ED135EF5C51}" destId="{0E8D636E-FCA5-4BA5-A2BF-8397F2F7B81C}" srcOrd="2" destOrd="0" parTransId="{8D30F504-4B38-4410-8F8B-E112A99F03F6}" sibTransId="{9517387C-9388-4CDF-AD19-018311DB5A2E}"/>
    <dgm:cxn modelId="{17047D9E-90B7-423A-93EC-D826BA65EF85}" srcId="{0E8D636E-FCA5-4BA5-A2BF-8397F2F7B81C}" destId="{02A917EB-1CEF-459F-9C4D-18BE82ACC444}" srcOrd="2" destOrd="0" parTransId="{111CC29A-3E31-4575-BEEF-5608C3F1D6F0}" sibTransId="{55768CCC-6398-4EA2-9229-35BC143101CE}"/>
    <dgm:cxn modelId="{914C0CA7-FC4F-4FBA-B789-F4374DFD506A}" type="presOf" srcId="{6EB9AAC8-1218-4C13-8E75-E35EE28F0968}" destId="{1FA12DB7-E2B1-45BD-B813-6242B9AE46C1}" srcOrd="0" destOrd="0" presId="urn:microsoft.com/office/officeart/2008/layout/LinedList"/>
    <dgm:cxn modelId="{61439EA9-95AA-441A-98C0-D5EA90AC8F61}" type="presOf" srcId="{2FF97D4E-6E1B-4F02-96E1-7DE68F51D4A6}" destId="{6D8FC798-8643-4BF4-BB5C-15ABCF38539A}" srcOrd="0" destOrd="0" presId="urn:microsoft.com/office/officeart/2008/layout/LinedList"/>
    <dgm:cxn modelId="{4B4956B1-FEBD-4723-9822-C941AB2E416F}" type="presOf" srcId="{CF01817D-3488-4C74-929C-3681A9E78157}" destId="{9FBAC86A-E241-4C9A-8921-A90407F1D585}" srcOrd="0" destOrd="0" presId="urn:microsoft.com/office/officeart/2008/layout/LinedList"/>
    <dgm:cxn modelId="{A74EF0B3-78BA-4F13-BC7E-4E574F2AB36C}" srcId="{39E36AEC-3673-41F7-8520-2ED135EF5C51}" destId="{14FAEFE3-7224-472D-A435-1176276D26ED}" srcOrd="1" destOrd="0" parTransId="{6D57B80F-00C2-4C66-AB3E-37BB9387FBF6}" sibTransId="{A5ECA333-B936-442C-88E2-D2EF075A4B23}"/>
    <dgm:cxn modelId="{04A0E1B6-A354-4ECE-BD1C-696F7E66BF27}" type="presOf" srcId="{D8A89B0E-9A96-46D2-90AF-490D4753CC9D}" destId="{8D8ED8E8-4F13-43C3-8021-2DC094FD9F18}" srcOrd="0" destOrd="0" presId="urn:microsoft.com/office/officeart/2008/layout/LinedList"/>
    <dgm:cxn modelId="{DD7B59BB-A5C0-4757-9408-4B228C654905}" srcId="{80DA6AD6-3859-4486-A7E1-E95D57C104E7}" destId="{CF01817D-3488-4C74-929C-3681A9E78157}" srcOrd="2" destOrd="0" parTransId="{E2906099-1AEF-4C75-8234-B83D5A2C5F5E}" sibTransId="{D1C3D954-9B34-46BC-8895-2527BD5D5775}"/>
    <dgm:cxn modelId="{664ED3BB-27F6-42B1-9FB3-7296C136C7F5}" type="presOf" srcId="{1C4AF93B-A452-496B-8978-52B0886E9119}" destId="{A9208AB1-AD24-4CBB-9F5A-EA71C92DE6C0}" srcOrd="0" destOrd="0" presId="urn:microsoft.com/office/officeart/2008/layout/LinedList"/>
    <dgm:cxn modelId="{84B6FEBB-1EA1-4FD4-A45C-D26097CF0E17}" srcId="{80DA6AD6-3859-4486-A7E1-E95D57C104E7}" destId="{2FF97D4E-6E1B-4F02-96E1-7DE68F51D4A6}" srcOrd="0" destOrd="0" parTransId="{EDB3C108-E09D-44A3-ADD9-47417C24C0C8}" sibTransId="{5CE67C04-8D0A-4F72-82CF-6F7E5E73DC00}"/>
    <dgm:cxn modelId="{BD11D6BD-78CF-4B9A-B852-1AB182278001}" type="presOf" srcId="{DE8630E3-F5B4-41A6-975D-3652D97E7337}" destId="{3426C262-D9F7-434B-B1A2-1A24AB45973A}" srcOrd="0" destOrd="0" presId="urn:microsoft.com/office/officeart/2008/layout/LinedList"/>
    <dgm:cxn modelId="{253D0FC0-F825-46C3-A094-08A8FE333B6A}" srcId="{0E8D636E-FCA5-4BA5-A2BF-8397F2F7B81C}" destId="{4613AA21-FA9E-45A9-B2E7-DCD60D4BDE85}" srcOrd="0" destOrd="0" parTransId="{0FBDAA7E-824C-4395-9F95-5D4EE9CEBFE8}" sibTransId="{DE7C49D7-79DD-4DD1-9D56-8B511F31AE86}"/>
    <dgm:cxn modelId="{0AD029C5-4980-44F8-A47F-93F5B4D9C53A}" srcId="{80DA6AD6-3859-4486-A7E1-E95D57C104E7}" destId="{DE8630E3-F5B4-41A6-975D-3652D97E7337}" srcOrd="1" destOrd="0" parTransId="{85B113FA-57C4-40AE-B620-991E2D620BFA}" sibTransId="{882E7349-DCBD-4BC4-8C9A-D4AB5104C92E}"/>
    <dgm:cxn modelId="{D2EC68CE-D23F-4799-8E13-47AA139D6AEB}" type="presOf" srcId="{14FAEFE3-7224-472D-A435-1176276D26ED}" destId="{A50CFBB2-4642-4391-AD9E-8314A08BE774}" srcOrd="0" destOrd="0" presId="urn:microsoft.com/office/officeart/2008/layout/LinedList"/>
    <dgm:cxn modelId="{BF46CED4-6608-412C-8816-F4BAE5C4E6C3}" type="presOf" srcId="{CA96E319-81CD-4CD8-A0C9-2A454B77BFFD}" destId="{498B57B3-BE02-46C4-87DD-C572A491B63B}" srcOrd="0" destOrd="0" presId="urn:microsoft.com/office/officeart/2008/layout/LinedList"/>
    <dgm:cxn modelId="{5176D2D4-D685-42A2-8A6D-FE3ABD332DA2}" srcId="{D8A89B0E-9A96-46D2-90AF-490D4753CC9D}" destId="{1C4AF93B-A452-496B-8978-52B0886E9119}" srcOrd="2" destOrd="0" parTransId="{0C9E63DE-99BA-4FF2-9CFA-976F7E4B3B4F}" sibTransId="{3022FC6A-43D6-49FF-8AF2-F9F47BD1099A}"/>
    <dgm:cxn modelId="{B56B87E2-C7C4-4794-ABDF-8EFD5D0A35C3}" srcId="{39E36AEC-3673-41F7-8520-2ED135EF5C51}" destId="{80DA6AD6-3859-4486-A7E1-E95D57C104E7}" srcOrd="0" destOrd="0" parTransId="{B61490BE-5BB1-4FC6-A9C6-59BFD739586C}" sibTransId="{A9A7F2B1-AD9D-41CD-A775-DEBD85021C93}"/>
    <dgm:cxn modelId="{399856E7-5EF8-430E-8252-A57B2D43F3B3}" srcId="{D8A89B0E-9A96-46D2-90AF-490D4753CC9D}" destId="{F3692C46-9133-4ECD-8D46-19E6B77B125D}" srcOrd="1" destOrd="0" parTransId="{120DB04D-28BD-4FAB-97A9-59017F458304}" sibTransId="{C6F8FAF8-820A-4B6D-AB9F-C7B52AC2AB74}"/>
    <dgm:cxn modelId="{458060E8-DCB6-41DF-ABCD-2CE1E493BDF0}" srcId="{39E36AEC-3673-41F7-8520-2ED135EF5C51}" destId="{D8A89B0E-9A96-46D2-90AF-490D4753CC9D}" srcOrd="3" destOrd="0" parTransId="{05693371-BB6D-4006-97ED-0846680681FE}" sibTransId="{7C8582A5-07AC-403A-8F50-DC8C11711235}"/>
    <dgm:cxn modelId="{C013CCEC-50A4-4D34-8847-74CA67ADF277}" srcId="{0E8D636E-FCA5-4BA5-A2BF-8397F2F7B81C}" destId="{915F9394-720E-4A87-AF7F-8608AF663AC6}" srcOrd="1" destOrd="0" parTransId="{E90C0F21-7408-408C-9AC6-3E26B22A80AC}" sibTransId="{5DB095DF-8EC2-4718-AA3E-14A47E9BA773}"/>
    <dgm:cxn modelId="{E8D243FD-012A-4AD6-B0E3-9814905D5269}" srcId="{14FAEFE3-7224-472D-A435-1176276D26ED}" destId="{14C57B15-8E85-4FED-A83D-F19F3B1A282D}" srcOrd="0" destOrd="0" parTransId="{80F55FAE-72F3-4F3B-9EB8-0837BA968CAC}" sibTransId="{AE3714D5-E2EE-4137-A29C-1D0A82CA5097}"/>
    <dgm:cxn modelId="{49AB2D7E-BDB4-40A1-A5E1-AD555AC59798}" type="presParOf" srcId="{4FDDCCDD-9A93-43F3-AFF1-EDE914A37EEF}" destId="{AB209A83-AC23-4499-BC7B-B7C465F41246}" srcOrd="0" destOrd="0" presId="urn:microsoft.com/office/officeart/2008/layout/LinedList"/>
    <dgm:cxn modelId="{908B9FD1-9AF9-46BF-8B55-496FB4A011A3}" type="presParOf" srcId="{4FDDCCDD-9A93-43F3-AFF1-EDE914A37EEF}" destId="{7854A548-5C4E-401C-AC73-CCEC1CA9BB71}" srcOrd="1" destOrd="0" presId="urn:microsoft.com/office/officeart/2008/layout/LinedList"/>
    <dgm:cxn modelId="{3D168B2D-07D5-4413-AEAA-BECF15E0A790}" type="presParOf" srcId="{7854A548-5C4E-401C-AC73-CCEC1CA9BB71}" destId="{A6B19B3F-1515-4DBF-9A62-4CDFC7C1C5CE}" srcOrd="0" destOrd="0" presId="urn:microsoft.com/office/officeart/2008/layout/LinedList"/>
    <dgm:cxn modelId="{2A73FECA-4507-42B0-AB1F-551A25C1C984}" type="presParOf" srcId="{7854A548-5C4E-401C-AC73-CCEC1CA9BB71}" destId="{A01F51FC-68C1-4CF6-88ED-664167082908}" srcOrd="1" destOrd="0" presId="urn:microsoft.com/office/officeart/2008/layout/LinedList"/>
    <dgm:cxn modelId="{636BE7DF-2BE1-45E8-AC02-2BD0E85DE0C6}" type="presParOf" srcId="{A01F51FC-68C1-4CF6-88ED-664167082908}" destId="{DD8F0AE1-18F2-46F7-AE33-09EC7E1868E4}" srcOrd="0" destOrd="0" presId="urn:microsoft.com/office/officeart/2008/layout/LinedList"/>
    <dgm:cxn modelId="{6A936255-8FB7-40B9-9830-78293DA4BCE5}" type="presParOf" srcId="{A01F51FC-68C1-4CF6-88ED-664167082908}" destId="{6BE943AA-D0B9-4997-AF0E-6F766EDF40A5}" srcOrd="1" destOrd="0" presId="urn:microsoft.com/office/officeart/2008/layout/LinedList"/>
    <dgm:cxn modelId="{DAE74730-E4E4-4A9A-8057-D8E588B71DAC}" type="presParOf" srcId="{6BE943AA-D0B9-4997-AF0E-6F766EDF40A5}" destId="{BD1C77B3-2834-4E5C-B392-A43EE7AE6E0E}" srcOrd="0" destOrd="0" presId="urn:microsoft.com/office/officeart/2008/layout/LinedList"/>
    <dgm:cxn modelId="{54E3F4F1-7A47-4E88-8677-2E7B9AB4D624}" type="presParOf" srcId="{6BE943AA-D0B9-4997-AF0E-6F766EDF40A5}" destId="{6D8FC798-8643-4BF4-BB5C-15ABCF38539A}" srcOrd="1" destOrd="0" presId="urn:microsoft.com/office/officeart/2008/layout/LinedList"/>
    <dgm:cxn modelId="{A001FE4F-32BC-4AD1-BF3B-81FE11259D4E}" type="presParOf" srcId="{6BE943AA-D0B9-4997-AF0E-6F766EDF40A5}" destId="{080780E3-20DE-4E90-846F-9297A6702794}" srcOrd="2" destOrd="0" presId="urn:microsoft.com/office/officeart/2008/layout/LinedList"/>
    <dgm:cxn modelId="{BEDF7E3A-97D2-4E1C-91C4-90CD9F912EFC}" type="presParOf" srcId="{A01F51FC-68C1-4CF6-88ED-664167082908}" destId="{F238E26A-CF87-4306-B7BD-1602311D4DE2}" srcOrd="2" destOrd="0" presId="urn:microsoft.com/office/officeart/2008/layout/LinedList"/>
    <dgm:cxn modelId="{A195795D-D1AF-43B2-8358-CF35F9B7254F}" type="presParOf" srcId="{A01F51FC-68C1-4CF6-88ED-664167082908}" destId="{4C124D69-CFCE-480D-AE44-4F62BEC98AEB}" srcOrd="3" destOrd="0" presId="urn:microsoft.com/office/officeart/2008/layout/LinedList"/>
    <dgm:cxn modelId="{77E88B2E-2B24-45DF-8E7F-6CB2257D2209}" type="presParOf" srcId="{A01F51FC-68C1-4CF6-88ED-664167082908}" destId="{7C3EE403-CA55-4714-8215-4CC523AF0617}" srcOrd="4" destOrd="0" presId="urn:microsoft.com/office/officeart/2008/layout/LinedList"/>
    <dgm:cxn modelId="{21728BC5-624C-43D7-A2EB-479EE4189817}" type="presParOf" srcId="{7C3EE403-CA55-4714-8215-4CC523AF0617}" destId="{03F0F81C-A45A-426A-84D9-C8BDA6978005}" srcOrd="0" destOrd="0" presId="urn:microsoft.com/office/officeart/2008/layout/LinedList"/>
    <dgm:cxn modelId="{43C4F142-6EAC-4E3B-A2B1-E99922CAAEB8}" type="presParOf" srcId="{7C3EE403-CA55-4714-8215-4CC523AF0617}" destId="{3426C262-D9F7-434B-B1A2-1A24AB45973A}" srcOrd="1" destOrd="0" presId="urn:microsoft.com/office/officeart/2008/layout/LinedList"/>
    <dgm:cxn modelId="{4E957D55-928F-49B6-9AC2-780C9994D3BA}" type="presParOf" srcId="{7C3EE403-CA55-4714-8215-4CC523AF0617}" destId="{202AEB34-5C46-43DF-B793-A21727880099}" srcOrd="2" destOrd="0" presId="urn:microsoft.com/office/officeart/2008/layout/LinedList"/>
    <dgm:cxn modelId="{6A076BFE-1629-4AE7-A2D0-DE2EF15C5322}" type="presParOf" srcId="{A01F51FC-68C1-4CF6-88ED-664167082908}" destId="{F4A87905-5021-4748-B6FB-5E72390CCCD5}" srcOrd="5" destOrd="0" presId="urn:microsoft.com/office/officeart/2008/layout/LinedList"/>
    <dgm:cxn modelId="{87712016-6E9B-4B40-8F5C-C1EA2F2343AA}" type="presParOf" srcId="{A01F51FC-68C1-4CF6-88ED-664167082908}" destId="{FCD7F71C-CC5E-459A-9979-7C2C0B683B64}" srcOrd="6" destOrd="0" presId="urn:microsoft.com/office/officeart/2008/layout/LinedList"/>
    <dgm:cxn modelId="{AF5C501C-93C3-4099-AEDB-0718C5B2915D}" type="presParOf" srcId="{A01F51FC-68C1-4CF6-88ED-664167082908}" destId="{EC875333-1D40-4827-ACC6-A5BDA2C9C0C6}" srcOrd="7" destOrd="0" presId="urn:microsoft.com/office/officeart/2008/layout/LinedList"/>
    <dgm:cxn modelId="{D61A5EE9-853C-4A4B-9324-8A2063850123}" type="presParOf" srcId="{EC875333-1D40-4827-ACC6-A5BDA2C9C0C6}" destId="{C142CA7A-BFCC-4A11-8E49-58475E09473F}" srcOrd="0" destOrd="0" presId="urn:microsoft.com/office/officeart/2008/layout/LinedList"/>
    <dgm:cxn modelId="{B72774CD-1D61-454E-B4D2-FBA35150CBBB}" type="presParOf" srcId="{EC875333-1D40-4827-ACC6-A5BDA2C9C0C6}" destId="{9FBAC86A-E241-4C9A-8921-A90407F1D585}" srcOrd="1" destOrd="0" presId="urn:microsoft.com/office/officeart/2008/layout/LinedList"/>
    <dgm:cxn modelId="{767B375C-C466-4838-B426-5F8788F829AA}" type="presParOf" srcId="{EC875333-1D40-4827-ACC6-A5BDA2C9C0C6}" destId="{F841AA5B-A0E9-4917-8A38-519834E81615}" srcOrd="2" destOrd="0" presId="urn:microsoft.com/office/officeart/2008/layout/LinedList"/>
    <dgm:cxn modelId="{B04B77E4-9340-4678-93D6-8C57EFA3AE13}" type="presParOf" srcId="{A01F51FC-68C1-4CF6-88ED-664167082908}" destId="{05F71EF0-DC6B-414C-B48B-3AC279AD4DB0}" srcOrd="8" destOrd="0" presId="urn:microsoft.com/office/officeart/2008/layout/LinedList"/>
    <dgm:cxn modelId="{91B1F46B-FBE5-4D7B-891B-25FEA9BCB16B}" type="presParOf" srcId="{A01F51FC-68C1-4CF6-88ED-664167082908}" destId="{4CA0EA1D-92E5-4EF5-ADA7-95F0BCD699AD}" srcOrd="9" destOrd="0" presId="urn:microsoft.com/office/officeart/2008/layout/LinedList"/>
    <dgm:cxn modelId="{8EF3745E-A039-409B-B0D1-423F66323A06}" type="presParOf" srcId="{A01F51FC-68C1-4CF6-88ED-664167082908}" destId="{BCADAD1D-CAA4-4170-9158-3DDAE7150543}" srcOrd="10" destOrd="0" presId="urn:microsoft.com/office/officeart/2008/layout/LinedList"/>
    <dgm:cxn modelId="{294828E6-5727-4B9F-A275-C19810EAFF19}" type="presParOf" srcId="{BCADAD1D-CAA4-4170-9158-3DDAE7150543}" destId="{481BA435-4766-4413-BCA7-53D1C179C517}" srcOrd="0" destOrd="0" presId="urn:microsoft.com/office/officeart/2008/layout/LinedList"/>
    <dgm:cxn modelId="{5E42E26F-770B-4766-8B31-AA8C988FA11E}" type="presParOf" srcId="{BCADAD1D-CAA4-4170-9158-3DDAE7150543}" destId="{498B57B3-BE02-46C4-87DD-C572A491B63B}" srcOrd="1" destOrd="0" presId="urn:microsoft.com/office/officeart/2008/layout/LinedList"/>
    <dgm:cxn modelId="{AB1F1A96-60EB-4A04-A28A-9467AFC2ECC5}" type="presParOf" srcId="{BCADAD1D-CAA4-4170-9158-3DDAE7150543}" destId="{E6794A98-EFFF-482A-987F-1B570A4BEE60}" srcOrd="2" destOrd="0" presId="urn:microsoft.com/office/officeart/2008/layout/LinedList"/>
    <dgm:cxn modelId="{40F2F2B4-081D-4EAB-BEEA-3DC5D17AE4F1}" type="presParOf" srcId="{A01F51FC-68C1-4CF6-88ED-664167082908}" destId="{CE6BF472-32B5-47B6-B148-4957554036C4}" srcOrd="11" destOrd="0" presId="urn:microsoft.com/office/officeart/2008/layout/LinedList"/>
    <dgm:cxn modelId="{E7794DFA-7495-4674-99A3-2AA392A3E717}" type="presParOf" srcId="{A01F51FC-68C1-4CF6-88ED-664167082908}" destId="{53D5AB37-FF40-4FE6-A32D-5D3976DEEF7B}" srcOrd="12" destOrd="0" presId="urn:microsoft.com/office/officeart/2008/layout/LinedList"/>
    <dgm:cxn modelId="{29337601-D735-48B8-8592-D4B283A121FF}" type="presParOf" srcId="{4FDDCCDD-9A93-43F3-AFF1-EDE914A37EEF}" destId="{6EEAFD5E-C7CC-4A4E-8392-793455873AC1}" srcOrd="2" destOrd="0" presId="urn:microsoft.com/office/officeart/2008/layout/LinedList"/>
    <dgm:cxn modelId="{100B9861-374C-4BEC-B5A1-EB3EF2EE8486}" type="presParOf" srcId="{4FDDCCDD-9A93-43F3-AFF1-EDE914A37EEF}" destId="{0F3853B8-C45E-4311-A5E5-A68256B9EDDB}" srcOrd="3" destOrd="0" presId="urn:microsoft.com/office/officeart/2008/layout/LinedList"/>
    <dgm:cxn modelId="{FEA07EC1-57A4-44AF-8072-481180D82B5D}" type="presParOf" srcId="{0F3853B8-C45E-4311-A5E5-A68256B9EDDB}" destId="{A50CFBB2-4642-4391-AD9E-8314A08BE774}" srcOrd="0" destOrd="0" presId="urn:microsoft.com/office/officeart/2008/layout/LinedList"/>
    <dgm:cxn modelId="{4FD7DFF1-DA9D-4C01-A7CE-3E3211B3664D}" type="presParOf" srcId="{0F3853B8-C45E-4311-A5E5-A68256B9EDDB}" destId="{6C749D08-C356-42EA-9DB5-2F7ADF77933F}" srcOrd="1" destOrd="0" presId="urn:microsoft.com/office/officeart/2008/layout/LinedList"/>
    <dgm:cxn modelId="{71E7471B-3E7F-434B-9AE1-6A4973394F74}" type="presParOf" srcId="{6C749D08-C356-42EA-9DB5-2F7ADF77933F}" destId="{20C16B31-5212-40D8-B687-5CE044B4739E}" srcOrd="0" destOrd="0" presId="urn:microsoft.com/office/officeart/2008/layout/LinedList"/>
    <dgm:cxn modelId="{33747875-5015-4C13-8536-E6574BA92DA0}" type="presParOf" srcId="{6C749D08-C356-42EA-9DB5-2F7ADF77933F}" destId="{B6D3064F-74A9-453C-BE2B-28CD924CDDFC}" srcOrd="1" destOrd="0" presId="urn:microsoft.com/office/officeart/2008/layout/LinedList"/>
    <dgm:cxn modelId="{50DBF88D-5C81-438D-979E-866B959504F5}" type="presParOf" srcId="{B6D3064F-74A9-453C-BE2B-28CD924CDDFC}" destId="{E885F383-0C1A-4B8C-889A-827A1939DFC7}" srcOrd="0" destOrd="0" presId="urn:microsoft.com/office/officeart/2008/layout/LinedList"/>
    <dgm:cxn modelId="{0B2A517E-3A4C-43CF-A40D-8F42626847AE}" type="presParOf" srcId="{B6D3064F-74A9-453C-BE2B-28CD924CDDFC}" destId="{B669CAE5-8477-4FEB-A847-48774D352DFE}" srcOrd="1" destOrd="0" presId="urn:microsoft.com/office/officeart/2008/layout/LinedList"/>
    <dgm:cxn modelId="{373FE76B-841F-4BE5-9A90-A5913A38635A}" type="presParOf" srcId="{B6D3064F-74A9-453C-BE2B-28CD924CDDFC}" destId="{6DDF77DF-9D69-4337-BCFF-062D74703FBB}" srcOrd="2" destOrd="0" presId="urn:microsoft.com/office/officeart/2008/layout/LinedList"/>
    <dgm:cxn modelId="{F038B5B1-FEE5-426A-87C6-7C949531020D}" type="presParOf" srcId="{6C749D08-C356-42EA-9DB5-2F7ADF77933F}" destId="{A13BA973-9FC9-4D37-B66E-622B3726BCEB}" srcOrd="2" destOrd="0" presId="urn:microsoft.com/office/officeart/2008/layout/LinedList"/>
    <dgm:cxn modelId="{3B7FEF44-409B-4AD3-B855-5292A2F3A45B}" type="presParOf" srcId="{6C749D08-C356-42EA-9DB5-2F7ADF77933F}" destId="{8699B359-58A9-4D8E-AD16-6E004658B1BC}" srcOrd="3" destOrd="0" presId="urn:microsoft.com/office/officeart/2008/layout/LinedList"/>
    <dgm:cxn modelId="{3F507532-E61B-4578-A6F6-BB0323937B29}" type="presParOf" srcId="{6C749D08-C356-42EA-9DB5-2F7ADF77933F}" destId="{5A6008E9-383B-4417-AA51-FF527B0D2A66}" srcOrd="4" destOrd="0" presId="urn:microsoft.com/office/officeart/2008/layout/LinedList"/>
    <dgm:cxn modelId="{4E3ECBAB-F94E-45D1-8B6A-F9B8834609A5}" type="presParOf" srcId="{5A6008E9-383B-4417-AA51-FF527B0D2A66}" destId="{DE027F25-DFD6-4660-94DE-D84CC695E5A8}" srcOrd="0" destOrd="0" presId="urn:microsoft.com/office/officeart/2008/layout/LinedList"/>
    <dgm:cxn modelId="{DCEE66B3-F454-4C76-B809-1F0B927088C8}" type="presParOf" srcId="{5A6008E9-383B-4417-AA51-FF527B0D2A66}" destId="{CE146898-1529-42EF-904B-6DD165DD0AC0}" srcOrd="1" destOrd="0" presId="urn:microsoft.com/office/officeart/2008/layout/LinedList"/>
    <dgm:cxn modelId="{59CCC1B1-D6F5-4325-B01E-4BC4B12E624D}" type="presParOf" srcId="{5A6008E9-383B-4417-AA51-FF527B0D2A66}" destId="{D21B7671-7CFB-4687-97D4-5B066DB93A4A}" srcOrd="2" destOrd="0" presId="urn:microsoft.com/office/officeart/2008/layout/LinedList"/>
    <dgm:cxn modelId="{8C828E5D-CCB3-4AD6-8DFA-8700CEF7C253}" type="presParOf" srcId="{6C749D08-C356-42EA-9DB5-2F7ADF77933F}" destId="{01248494-1833-43B3-922A-0A520D53FCF0}" srcOrd="5" destOrd="0" presId="urn:microsoft.com/office/officeart/2008/layout/LinedList"/>
    <dgm:cxn modelId="{E78838AE-44FA-445C-82AA-0736841DBCE9}" type="presParOf" srcId="{6C749D08-C356-42EA-9DB5-2F7ADF77933F}" destId="{8CCCC2B2-B7A2-481E-BB47-A6E5AF16037A}" srcOrd="6" destOrd="0" presId="urn:microsoft.com/office/officeart/2008/layout/LinedList"/>
    <dgm:cxn modelId="{441C4740-955C-4973-BBDC-9B05341DD4B5}" type="presParOf" srcId="{4FDDCCDD-9A93-43F3-AFF1-EDE914A37EEF}" destId="{C6C49DD1-A082-4887-B3B9-A44CBCD870D4}" srcOrd="4" destOrd="0" presId="urn:microsoft.com/office/officeart/2008/layout/LinedList"/>
    <dgm:cxn modelId="{8620A3F9-4772-4F98-AE46-DCF93EE141C5}" type="presParOf" srcId="{4FDDCCDD-9A93-43F3-AFF1-EDE914A37EEF}" destId="{9585B51C-E385-4D82-815C-FB9AA45B33BB}" srcOrd="5" destOrd="0" presId="urn:microsoft.com/office/officeart/2008/layout/LinedList"/>
    <dgm:cxn modelId="{4B15C54E-099D-4133-A928-A5EF31787E47}" type="presParOf" srcId="{9585B51C-E385-4D82-815C-FB9AA45B33BB}" destId="{509652D2-A0FC-4204-8C64-B4A5153AE32C}" srcOrd="0" destOrd="0" presId="urn:microsoft.com/office/officeart/2008/layout/LinedList"/>
    <dgm:cxn modelId="{7F7C14F6-349A-4C31-9ADF-F1B5155E9AB5}" type="presParOf" srcId="{9585B51C-E385-4D82-815C-FB9AA45B33BB}" destId="{21908AE0-9254-4C28-AA3F-E4F71F6DE715}" srcOrd="1" destOrd="0" presId="urn:microsoft.com/office/officeart/2008/layout/LinedList"/>
    <dgm:cxn modelId="{6633326C-1034-4D0F-AB75-775DE8E052B3}" type="presParOf" srcId="{21908AE0-9254-4C28-AA3F-E4F71F6DE715}" destId="{FD8296E7-6785-4976-AB02-9C8E1A8E2713}" srcOrd="0" destOrd="0" presId="urn:microsoft.com/office/officeart/2008/layout/LinedList"/>
    <dgm:cxn modelId="{86E0FD62-BB95-44D7-AA4A-677115B052C3}" type="presParOf" srcId="{21908AE0-9254-4C28-AA3F-E4F71F6DE715}" destId="{10E97D15-5F96-478A-AA0C-E2271143CC98}" srcOrd="1" destOrd="0" presId="urn:microsoft.com/office/officeart/2008/layout/LinedList"/>
    <dgm:cxn modelId="{565EB601-6E4D-4814-B1CB-7B97BF9BABCD}" type="presParOf" srcId="{10E97D15-5F96-478A-AA0C-E2271143CC98}" destId="{24C5E5E2-E086-4728-8B40-F31123AD664C}" srcOrd="0" destOrd="0" presId="urn:microsoft.com/office/officeart/2008/layout/LinedList"/>
    <dgm:cxn modelId="{E5E4E98C-2BA0-4256-BBFF-864D7DAEAC6C}" type="presParOf" srcId="{10E97D15-5F96-478A-AA0C-E2271143CC98}" destId="{6A6CD5F0-B555-4453-8518-30A2B468222F}" srcOrd="1" destOrd="0" presId="urn:microsoft.com/office/officeart/2008/layout/LinedList"/>
    <dgm:cxn modelId="{C784D9C9-46F4-4225-B42B-D8CD0F15A068}" type="presParOf" srcId="{10E97D15-5F96-478A-AA0C-E2271143CC98}" destId="{63FFA9A3-04FA-4FC0-B0B1-2D5876209AE1}" srcOrd="2" destOrd="0" presId="urn:microsoft.com/office/officeart/2008/layout/LinedList"/>
    <dgm:cxn modelId="{90EF0748-3D6A-4402-A7E0-E04D6CC3612F}" type="presParOf" srcId="{21908AE0-9254-4C28-AA3F-E4F71F6DE715}" destId="{68505D97-D40B-4D93-9F38-061F552DF2E1}" srcOrd="2" destOrd="0" presId="urn:microsoft.com/office/officeart/2008/layout/LinedList"/>
    <dgm:cxn modelId="{49BBFF2E-D7BA-414D-A10A-34D5D3C902A6}" type="presParOf" srcId="{21908AE0-9254-4C28-AA3F-E4F71F6DE715}" destId="{DEEAE114-EF54-49A6-B2E4-43950433904C}" srcOrd="3" destOrd="0" presId="urn:microsoft.com/office/officeart/2008/layout/LinedList"/>
    <dgm:cxn modelId="{40672C9F-42FF-41FA-A13E-97A3C53746D2}" type="presParOf" srcId="{21908AE0-9254-4C28-AA3F-E4F71F6DE715}" destId="{5F4D1B02-55E9-4D63-8BF2-32DDC2DA9B7D}" srcOrd="4" destOrd="0" presId="urn:microsoft.com/office/officeart/2008/layout/LinedList"/>
    <dgm:cxn modelId="{EFB795BB-FE98-48F0-8B43-B0461894B390}" type="presParOf" srcId="{5F4D1B02-55E9-4D63-8BF2-32DDC2DA9B7D}" destId="{8121350B-F37C-4E29-9DE2-4F3BC85BE17A}" srcOrd="0" destOrd="0" presId="urn:microsoft.com/office/officeart/2008/layout/LinedList"/>
    <dgm:cxn modelId="{77A5E0BC-9A0B-4E02-A404-6C2D33FA4535}" type="presParOf" srcId="{5F4D1B02-55E9-4D63-8BF2-32DDC2DA9B7D}" destId="{B2DF5036-B590-4056-8F18-0FF5252520A4}" srcOrd="1" destOrd="0" presId="urn:microsoft.com/office/officeart/2008/layout/LinedList"/>
    <dgm:cxn modelId="{BB63A5C8-847E-4768-8A9F-1672127D3678}" type="presParOf" srcId="{5F4D1B02-55E9-4D63-8BF2-32DDC2DA9B7D}" destId="{BD1F5E9A-FCF6-4B98-9A4C-147D21DEFE66}" srcOrd="2" destOrd="0" presId="urn:microsoft.com/office/officeart/2008/layout/LinedList"/>
    <dgm:cxn modelId="{29719888-97C8-4D63-A7E5-624CAC372DDB}" type="presParOf" srcId="{21908AE0-9254-4C28-AA3F-E4F71F6DE715}" destId="{CE0D9448-0C96-4E5B-B862-E75D4C93545D}" srcOrd="5" destOrd="0" presId="urn:microsoft.com/office/officeart/2008/layout/LinedList"/>
    <dgm:cxn modelId="{A9097843-277E-441E-BF74-4B710721987B}" type="presParOf" srcId="{21908AE0-9254-4C28-AA3F-E4F71F6DE715}" destId="{87126011-DB4C-479C-BB56-A869A0190C1A}" srcOrd="6" destOrd="0" presId="urn:microsoft.com/office/officeart/2008/layout/LinedList"/>
    <dgm:cxn modelId="{4F43F3BD-2CCF-440C-9B33-6A9C3C98589E}" type="presParOf" srcId="{21908AE0-9254-4C28-AA3F-E4F71F6DE715}" destId="{E36F2573-E355-42EA-B0BD-3A54C6FC133B}" srcOrd="7" destOrd="0" presId="urn:microsoft.com/office/officeart/2008/layout/LinedList"/>
    <dgm:cxn modelId="{2F67E55A-2EB0-4575-A5D0-338F72C198A9}" type="presParOf" srcId="{E36F2573-E355-42EA-B0BD-3A54C6FC133B}" destId="{4573A582-D80B-4923-A5F9-0F77C5B9A6F0}" srcOrd="0" destOrd="0" presId="urn:microsoft.com/office/officeart/2008/layout/LinedList"/>
    <dgm:cxn modelId="{0A88980D-40EC-4B99-8894-50F74000C709}" type="presParOf" srcId="{E36F2573-E355-42EA-B0BD-3A54C6FC133B}" destId="{C3C615D0-3BC2-490C-AB00-68D5A0215E25}" srcOrd="1" destOrd="0" presId="urn:microsoft.com/office/officeart/2008/layout/LinedList"/>
    <dgm:cxn modelId="{EF574690-07DF-4C0C-9929-3F08663FEC0D}" type="presParOf" srcId="{E36F2573-E355-42EA-B0BD-3A54C6FC133B}" destId="{F6B03B56-FF73-4C0B-B2AC-AA8A31E4125D}" srcOrd="2" destOrd="0" presId="urn:microsoft.com/office/officeart/2008/layout/LinedList"/>
    <dgm:cxn modelId="{03C9AFEC-BBA4-4C89-81D3-A164C396BE21}" type="presParOf" srcId="{21908AE0-9254-4C28-AA3F-E4F71F6DE715}" destId="{409A396B-6407-4B2A-A78D-DBAA6199378E}" srcOrd="8" destOrd="0" presId="urn:microsoft.com/office/officeart/2008/layout/LinedList"/>
    <dgm:cxn modelId="{25D542BA-7EEA-4780-ADE5-89B7B1EDF91C}" type="presParOf" srcId="{21908AE0-9254-4C28-AA3F-E4F71F6DE715}" destId="{00BC9078-EB27-4751-A0B8-83AD38D65B19}" srcOrd="9" destOrd="0" presId="urn:microsoft.com/office/officeart/2008/layout/LinedList"/>
    <dgm:cxn modelId="{C626E617-80F6-45FF-A662-77BA2E1DD21E}" type="presParOf" srcId="{4FDDCCDD-9A93-43F3-AFF1-EDE914A37EEF}" destId="{CCE6DAB7-2CCF-4677-A593-035BED75570A}" srcOrd="6" destOrd="0" presId="urn:microsoft.com/office/officeart/2008/layout/LinedList"/>
    <dgm:cxn modelId="{ACB66E18-72B5-43D1-9B7D-E2BB471BE97D}" type="presParOf" srcId="{4FDDCCDD-9A93-43F3-AFF1-EDE914A37EEF}" destId="{222D963A-8FBE-44A0-8DED-8C33C2751535}" srcOrd="7" destOrd="0" presId="urn:microsoft.com/office/officeart/2008/layout/LinedList"/>
    <dgm:cxn modelId="{E95ED497-950C-4C34-8A32-7D72EF6B17FF}" type="presParOf" srcId="{222D963A-8FBE-44A0-8DED-8C33C2751535}" destId="{8D8ED8E8-4F13-43C3-8021-2DC094FD9F18}" srcOrd="0" destOrd="0" presId="urn:microsoft.com/office/officeart/2008/layout/LinedList"/>
    <dgm:cxn modelId="{559E065E-1602-4D52-B9FE-B60742ADCAD6}" type="presParOf" srcId="{222D963A-8FBE-44A0-8DED-8C33C2751535}" destId="{F733ABA7-39C2-4BFC-8241-5F3E92020544}" srcOrd="1" destOrd="0" presId="urn:microsoft.com/office/officeart/2008/layout/LinedList"/>
    <dgm:cxn modelId="{FF39FCAD-3F2D-4951-8B2A-7359B9D1FBB1}" type="presParOf" srcId="{F733ABA7-39C2-4BFC-8241-5F3E92020544}" destId="{73E2BA57-22DF-4891-A521-BB4124476311}" srcOrd="0" destOrd="0" presId="urn:microsoft.com/office/officeart/2008/layout/LinedList"/>
    <dgm:cxn modelId="{6FFD4EFE-7AB4-4A94-9962-1EC29FC2E132}" type="presParOf" srcId="{F733ABA7-39C2-4BFC-8241-5F3E92020544}" destId="{F53F1047-9A95-46C2-B84D-D856BA4A7969}" srcOrd="1" destOrd="0" presId="urn:microsoft.com/office/officeart/2008/layout/LinedList"/>
    <dgm:cxn modelId="{580D39FA-F4DB-4673-8057-1CC2E04522FC}" type="presParOf" srcId="{F53F1047-9A95-46C2-B84D-D856BA4A7969}" destId="{5EFC50D7-98A5-4709-9C1F-5EB7ED98EC2C}" srcOrd="0" destOrd="0" presId="urn:microsoft.com/office/officeart/2008/layout/LinedList"/>
    <dgm:cxn modelId="{6118795E-ED56-4986-832A-F68815F5310E}" type="presParOf" srcId="{F53F1047-9A95-46C2-B84D-D856BA4A7969}" destId="{1FA12DB7-E2B1-45BD-B813-6242B9AE46C1}" srcOrd="1" destOrd="0" presId="urn:microsoft.com/office/officeart/2008/layout/LinedList"/>
    <dgm:cxn modelId="{AC034140-40A6-4B1F-BD08-8E3D7C2F9D7D}" type="presParOf" srcId="{F53F1047-9A95-46C2-B84D-D856BA4A7969}" destId="{A7CA8053-1FFA-449A-BD97-056CB9A43DFA}" srcOrd="2" destOrd="0" presId="urn:microsoft.com/office/officeart/2008/layout/LinedList"/>
    <dgm:cxn modelId="{19A60CCB-D567-4BFE-8000-364FF6154D4A}" type="presParOf" srcId="{F733ABA7-39C2-4BFC-8241-5F3E92020544}" destId="{2CCEC8A0-01FD-45DC-A714-6A12BDE97657}" srcOrd="2" destOrd="0" presId="urn:microsoft.com/office/officeart/2008/layout/LinedList"/>
    <dgm:cxn modelId="{BEFBCFD3-C739-45D4-A4A9-0D52B3FE381B}" type="presParOf" srcId="{F733ABA7-39C2-4BFC-8241-5F3E92020544}" destId="{4FE6C3C4-4CE3-4EB2-BB06-41F1C0760509}" srcOrd="3" destOrd="0" presId="urn:microsoft.com/office/officeart/2008/layout/LinedList"/>
    <dgm:cxn modelId="{D13A8415-779E-4B31-B754-4F2585B069CB}" type="presParOf" srcId="{F733ABA7-39C2-4BFC-8241-5F3E92020544}" destId="{0D20E405-6D4D-40E0-A07E-1B23BE0D0125}" srcOrd="4" destOrd="0" presId="urn:microsoft.com/office/officeart/2008/layout/LinedList"/>
    <dgm:cxn modelId="{4C4F49D1-F5C8-4B40-AB3F-63B36E46386B}" type="presParOf" srcId="{0D20E405-6D4D-40E0-A07E-1B23BE0D0125}" destId="{13466E87-11DA-4CF4-B4E6-3241988CFCA2}" srcOrd="0" destOrd="0" presId="urn:microsoft.com/office/officeart/2008/layout/LinedList"/>
    <dgm:cxn modelId="{ECF1A2BD-BE3C-4C4F-9C32-82CCEBB80FAD}" type="presParOf" srcId="{0D20E405-6D4D-40E0-A07E-1B23BE0D0125}" destId="{173652AE-3425-4970-B88A-5B462F1FBA1B}" srcOrd="1" destOrd="0" presId="urn:microsoft.com/office/officeart/2008/layout/LinedList"/>
    <dgm:cxn modelId="{2965B8CF-7C94-4D67-A5AE-835E3DD87059}" type="presParOf" srcId="{0D20E405-6D4D-40E0-A07E-1B23BE0D0125}" destId="{F3EFB02D-C82E-4230-8994-ADEB6A68BE15}" srcOrd="2" destOrd="0" presId="urn:microsoft.com/office/officeart/2008/layout/LinedList"/>
    <dgm:cxn modelId="{6498F040-14DC-439F-9EBA-0E1BC50A6D3A}" type="presParOf" srcId="{F733ABA7-39C2-4BFC-8241-5F3E92020544}" destId="{0B467318-64B9-4F55-ABAD-382BB15F83B4}" srcOrd="5" destOrd="0" presId="urn:microsoft.com/office/officeart/2008/layout/LinedList"/>
    <dgm:cxn modelId="{8A5DC950-185F-44B9-A7F9-31ADBFC13830}" type="presParOf" srcId="{F733ABA7-39C2-4BFC-8241-5F3E92020544}" destId="{C16304D9-5809-4287-8679-E702F4CCC27F}" srcOrd="6" destOrd="0" presId="urn:microsoft.com/office/officeart/2008/layout/LinedList"/>
    <dgm:cxn modelId="{0392F7EC-0BB0-42F5-AB75-E6075B57BB60}" type="presParOf" srcId="{F733ABA7-39C2-4BFC-8241-5F3E92020544}" destId="{57FB9444-BC43-4334-A03B-522A430BCC98}" srcOrd="7" destOrd="0" presId="urn:microsoft.com/office/officeart/2008/layout/LinedList"/>
    <dgm:cxn modelId="{6D6AC23C-34F1-4AAB-B49A-8B4EA9305E06}" type="presParOf" srcId="{57FB9444-BC43-4334-A03B-522A430BCC98}" destId="{B35F412E-03F1-4BB8-98F0-7CEA1B1FE93A}" srcOrd="0" destOrd="0" presId="urn:microsoft.com/office/officeart/2008/layout/LinedList"/>
    <dgm:cxn modelId="{953462D1-D0CC-4B23-9515-66933B0567E8}" type="presParOf" srcId="{57FB9444-BC43-4334-A03B-522A430BCC98}" destId="{A9208AB1-AD24-4CBB-9F5A-EA71C92DE6C0}" srcOrd="1" destOrd="0" presId="urn:microsoft.com/office/officeart/2008/layout/LinedList"/>
    <dgm:cxn modelId="{B63AE213-6529-4481-9D43-A11EC6BBE983}" type="presParOf" srcId="{57FB9444-BC43-4334-A03B-522A430BCC98}" destId="{0DE31502-8D6B-4F34-8216-87B59D406337}" srcOrd="2" destOrd="0" presId="urn:microsoft.com/office/officeart/2008/layout/LinedList"/>
    <dgm:cxn modelId="{A812EFE1-0890-4D70-A071-C185582435D6}" type="presParOf" srcId="{F733ABA7-39C2-4BFC-8241-5F3E92020544}" destId="{AC5A7884-3233-4C3E-B617-3FEBBB81AB6E}" srcOrd="8" destOrd="0" presId="urn:microsoft.com/office/officeart/2008/layout/LinedList"/>
    <dgm:cxn modelId="{C47A4497-C1D1-41A1-915B-03CBB97043FE}" type="presParOf" srcId="{F733ABA7-39C2-4BFC-8241-5F3E92020544}" destId="{542DDFD7-13E9-4369-B434-44C7FE197D00}" srcOrd="9"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EEDB989-D201-496C-BF50-DEB2D23BDA04}"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KE"/>
        </a:p>
      </dgm:t>
    </dgm:pt>
    <dgm:pt modelId="{A9AB7ED5-BC28-4439-AEF0-571FE40A0F58}">
      <dgm:prSet custT="1"/>
      <dgm:spPr/>
      <dgm:t>
        <a:bodyPr/>
        <a:lstStyle/>
        <a:p>
          <a:r>
            <a:rPr lang="en-US" sz="3200" b="1" dirty="0"/>
            <a:t>Specific ALM Challenges in an African Context (2/2)</a:t>
          </a:r>
          <a:endParaRPr lang="en-KE" sz="3200" b="1" dirty="0"/>
        </a:p>
      </dgm:t>
    </dgm:pt>
    <dgm:pt modelId="{E8F17DE2-C3A4-4B18-85E0-24EAC7A3E7FE}" type="parTrans" cxnId="{B0CA9587-94DA-48B2-A5B2-DE5A8688EFC7}">
      <dgm:prSet/>
      <dgm:spPr/>
      <dgm:t>
        <a:bodyPr/>
        <a:lstStyle/>
        <a:p>
          <a:endParaRPr lang="en-KE"/>
        </a:p>
      </dgm:t>
    </dgm:pt>
    <dgm:pt modelId="{7D877B3B-A24A-4E9A-9FBF-644A146E53B6}" type="sibTrans" cxnId="{B0CA9587-94DA-48B2-A5B2-DE5A8688EFC7}">
      <dgm:prSet/>
      <dgm:spPr/>
      <dgm:t>
        <a:bodyPr/>
        <a:lstStyle/>
        <a:p>
          <a:endParaRPr lang="en-KE"/>
        </a:p>
      </dgm:t>
    </dgm:pt>
    <dgm:pt modelId="{5B1D9FFD-D3E2-4A56-8108-F8A6AE2805E5}" type="pres">
      <dgm:prSet presAssocID="{EEEDB989-D201-496C-BF50-DEB2D23BDA04}" presName="linear" presStyleCnt="0">
        <dgm:presLayoutVars>
          <dgm:animLvl val="lvl"/>
          <dgm:resizeHandles val="exact"/>
        </dgm:presLayoutVars>
      </dgm:prSet>
      <dgm:spPr/>
    </dgm:pt>
    <dgm:pt modelId="{557EE143-C757-4D4A-AF50-0B56EA33564D}" type="pres">
      <dgm:prSet presAssocID="{A9AB7ED5-BC28-4439-AEF0-571FE40A0F58}" presName="parentText" presStyleLbl="node1" presStyleIdx="0" presStyleCnt="1" custScaleY="78097">
        <dgm:presLayoutVars>
          <dgm:chMax val="0"/>
          <dgm:bulletEnabled val="1"/>
        </dgm:presLayoutVars>
      </dgm:prSet>
      <dgm:spPr/>
    </dgm:pt>
  </dgm:ptLst>
  <dgm:cxnLst>
    <dgm:cxn modelId="{38884E1C-5B59-4778-9439-C12961CC161D}" type="presOf" srcId="{EEEDB989-D201-496C-BF50-DEB2D23BDA04}" destId="{5B1D9FFD-D3E2-4A56-8108-F8A6AE2805E5}" srcOrd="0" destOrd="0" presId="urn:microsoft.com/office/officeart/2005/8/layout/vList2"/>
    <dgm:cxn modelId="{95584574-740D-4B20-BCF0-B6A4576B8981}" type="presOf" srcId="{A9AB7ED5-BC28-4439-AEF0-571FE40A0F58}" destId="{557EE143-C757-4D4A-AF50-0B56EA33564D}" srcOrd="0" destOrd="0" presId="urn:microsoft.com/office/officeart/2005/8/layout/vList2"/>
    <dgm:cxn modelId="{B0CA9587-94DA-48B2-A5B2-DE5A8688EFC7}" srcId="{EEEDB989-D201-496C-BF50-DEB2D23BDA04}" destId="{A9AB7ED5-BC28-4439-AEF0-571FE40A0F58}" srcOrd="0" destOrd="0" parTransId="{E8F17DE2-C3A4-4B18-85E0-24EAC7A3E7FE}" sibTransId="{7D877B3B-A24A-4E9A-9FBF-644A146E53B6}"/>
    <dgm:cxn modelId="{7456E522-8828-415C-855D-3E4B9B3E4303}" type="presParOf" srcId="{5B1D9FFD-D3E2-4A56-8108-F8A6AE2805E5}" destId="{557EE143-C757-4D4A-AF50-0B56EA33564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38A8882-2053-48B5-9755-65CC94475708}"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KE"/>
        </a:p>
      </dgm:t>
    </dgm:pt>
    <dgm:pt modelId="{3CE2992B-FF9F-4CBC-9778-791EEE2957C3}">
      <dgm:prSet/>
      <dgm:spPr/>
      <dgm:t>
        <a:bodyPr/>
        <a:lstStyle/>
        <a:p>
          <a:pPr algn="ctr"/>
          <a:r>
            <a:rPr lang="en-US" b="1" dirty="0">
              <a:solidFill>
                <a:schemeClr val="tx1"/>
              </a:solidFill>
            </a:rPr>
            <a:t>“ALM is critical for long-term solvency and profitability, but in African markets, it can be a complex balancing act.”</a:t>
          </a:r>
          <a:endParaRPr lang="en-KE" b="1" dirty="0">
            <a:solidFill>
              <a:schemeClr val="tx1"/>
            </a:solidFill>
          </a:endParaRPr>
        </a:p>
      </dgm:t>
    </dgm:pt>
    <dgm:pt modelId="{A5B2A978-AEFC-4992-A709-81D76FF523E5}" type="parTrans" cxnId="{4B148E4E-08E6-4F5D-A14B-B88ACC159AB4}">
      <dgm:prSet/>
      <dgm:spPr/>
      <dgm:t>
        <a:bodyPr/>
        <a:lstStyle/>
        <a:p>
          <a:endParaRPr lang="en-KE"/>
        </a:p>
      </dgm:t>
    </dgm:pt>
    <dgm:pt modelId="{F516AF34-0329-4CE6-9BA6-B2B8C01B8F0B}" type="sibTrans" cxnId="{4B148E4E-08E6-4F5D-A14B-B88ACC159AB4}">
      <dgm:prSet/>
      <dgm:spPr/>
      <dgm:t>
        <a:bodyPr/>
        <a:lstStyle/>
        <a:p>
          <a:endParaRPr lang="en-KE"/>
        </a:p>
      </dgm:t>
    </dgm:pt>
    <dgm:pt modelId="{1551D14D-DC19-4BF8-BD52-576422FE81C9}" type="pres">
      <dgm:prSet presAssocID="{438A8882-2053-48B5-9755-65CC94475708}" presName="vert0" presStyleCnt="0">
        <dgm:presLayoutVars>
          <dgm:dir/>
          <dgm:animOne val="branch"/>
          <dgm:animLvl val="lvl"/>
        </dgm:presLayoutVars>
      </dgm:prSet>
      <dgm:spPr/>
    </dgm:pt>
    <dgm:pt modelId="{FE74A651-9401-432E-987C-C3AFBEBB44DB}" type="pres">
      <dgm:prSet presAssocID="{3CE2992B-FF9F-4CBC-9778-791EEE2957C3}" presName="thickLine" presStyleLbl="alignNode1" presStyleIdx="0" presStyleCnt="1" custLinFactNeighborX="0" custLinFactNeighborY="-15016"/>
      <dgm:spPr/>
    </dgm:pt>
    <dgm:pt modelId="{098BB26D-6943-4CE3-8BC9-132C881A987F}" type="pres">
      <dgm:prSet presAssocID="{3CE2992B-FF9F-4CBC-9778-791EEE2957C3}" presName="horz1" presStyleCnt="0"/>
      <dgm:spPr/>
    </dgm:pt>
    <dgm:pt modelId="{5E2F625D-D3D6-4FA2-A75F-CC0D4C72BBF0}" type="pres">
      <dgm:prSet presAssocID="{3CE2992B-FF9F-4CBC-9778-791EEE2957C3}" presName="tx1" presStyleLbl="revTx" presStyleIdx="0" presStyleCnt="1" custLinFactNeighborY="-25315"/>
      <dgm:spPr/>
    </dgm:pt>
    <dgm:pt modelId="{0CF65B61-8023-4AC3-BFDF-002264190306}" type="pres">
      <dgm:prSet presAssocID="{3CE2992B-FF9F-4CBC-9778-791EEE2957C3}" presName="vert1" presStyleCnt="0"/>
      <dgm:spPr/>
    </dgm:pt>
  </dgm:ptLst>
  <dgm:cxnLst>
    <dgm:cxn modelId="{E0C60C49-FB98-4CA1-8C4F-4E05D87D6C03}" type="presOf" srcId="{438A8882-2053-48B5-9755-65CC94475708}" destId="{1551D14D-DC19-4BF8-BD52-576422FE81C9}" srcOrd="0" destOrd="0" presId="urn:microsoft.com/office/officeart/2008/layout/LinedList"/>
    <dgm:cxn modelId="{4B148E4E-08E6-4F5D-A14B-B88ACC159AB4}" srcId="{438A8882-2053-48B5-9755-65CC94475708}" destId="{3CE2992B-FF9F-4CBC-9778-791EEE2957C3}" srcOrd="0" destOrd="0" parTransId="{A5B2A978-AEFC-4992-A709-81D76FF523E5}" sibTransId="{F516AF34-0329-4CE6-9BA6-B2B8C01B8F0B}"/>
    <dgm:cxn modelId="{F237C5A3-89FA-4A35-9BB2-7AEC8B2C4B7A}" type="presOf" srcId="{3CE2992B-FF9F-4CBC-9778-791EEE2957C3}" destId="{5E2F625D-D3D6-4FA2-A75F-CC0D4C72BBF0}" srcOrd="0" destOrd="0" presId="urn:microsoft.com/office/officeart/2008/layout/LinedList"/>
    <dgm:cxn modelId="{D9E068CD-2ECC-46C7-B9B0-A327D1F66FE9}" type="presParOf" srcId="{1551D14D-DC19-4BF8-BD52-576422FE81C9}" destId="{FE74A651-9401-432E-987C-C3AFBEBB44DB}" srcOrd="0" destOrd="0" presId="urn:microsoft.com/office/officeart/2008/layout/LinedList"/>
    <dgm:cxn modelId="{BFFEB55D-DF06-47E7-8713-6D4075513033}" type="presParOf" srcId="{1551D14D-DC19-4BF8-BD52-576422FE81C9}" destId="{098BB26D-6943-4CE3-8BC9-132C881A987F}" srcOrd="1" destOrd="0" presId="urn:microsoft.com/office/officeart/2008/layout/LinedList"/>
    <dgm:cxn modelId="{6EB174E9-25BD-4090-BA4F-D94FF059CCED}" type="presParOf" srcId="{098BB26D-6943-4CE3-8BC9-132C881A987F}" destId="{5E2F625D-D3D6-4FA2-A75F-CC0D4C72BBF0}" srcOrd="0" destOrd="0" presId="urn:microsoft.com/office/officeart/2008/layout/LinedList"/>
    <dgm:cxn modelId="{AB395D2F-0367-46F6-AB47-2E18510D5D6B}" type="presParOf" srcId="{098BB26D-6943-4CE3-8BC9-132C881A987F}" destId="{0CF65B61-8023-4AC3-BFDF-002264190306}"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9E36AEC-3673-41F7-8520-2ED135EF5C51}"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KE"/>
        </a:p>
      </dgm:t>
    </dgm:pt>
    <dgm:pt modelId="{80DA6AD6-3859-4486-A7E1-E95D57C104E7}">
      <dgm:prSet/>
      <dgm:spPr/>
      <dgm:t>
        <a:bodyPr/>
        <a:lstStyle/>
        <a:p>
          <a:r>
            <a:rPr lang="en-US" b="1" dirty="0"/>
            <a:t>Strategic Misalignment</a:t>
          </a:r>
          <a:endParaRPr lang="en-KE" b="1" dirty="0"/>
        </a:p>
      </dgm:t>
    </dgm:pt>
    <dgm:pt modelId="{B61490BE-5BB1-4FC6-A9C6-59BFD739586C}" type="parTrans" cxnId="{B56B87E2-C7C4-4794-ABDF-8EFD5D0A35C3}">
      <dgm:prSet/>
      <dgm:spPr/>
      <dgm:t>
        <a:bodyPr/>
        <a:lstStyle/>
        <a:p>
          <a:endParaRPr lang="en-KE"/>
        </a:p>
      </dgm:t>
    </dgm:pt>
    <dgm:pt modelId="{A9A7F2B1-AD9D-41CD-A775-DEBD85021C93}" type="sibTrans" cxnId="{B56B87E2-C7C4-4794-ABDF-8EFD5D0A35C3}">
      <dgm:prSet/>
      <dgm:spPr/>
      <dgm:t>
        <a:bodyPr/>
        <a:lstStyle/>
        <a:p>
          <a:endParaRPr lang="en-KE"/>
        </a:p>
      </dgm:t>
    </dgm:pt>
    <dgm:pt modelId="{2FF97D4E-6E1B-4F02-96E1-7DE68F51D4A6}">
      <dgm:prSet/>
      <dgm:spPr/>
      <dgm:t>
        <a:bodyPr/>
        <a:lstStyle/>
        <a:p>
          <a:r>
            <a:rPr lang="en-US" dirty="0"/>
            <a:t>Short-term profit focus vs. long-term ALM goals </a:t>
          </a:r>
          <a:endParaRPr lang="en-KE" dirty="0"/>
        </a:p>
      </dgm:t>
    </dgm:pt>
    <dgm:pt modelId="{EDB3C108-E09D-44A3-ADD9-47417C24C0C8}" type="parTrans" cxnId="{84B6FEBB-1EA1-4FD4-A45C-D26097CF0E17}">
      <dgm:prSet/>
      <dgm:spPr/>
      <dgm:t>
        <a:bodyPr/>
        <a:lstStyle/>
        <a:p>
          <a:endParaRPr lang="en-KE"/>
        </a:p>
      </dgm:t>
    </dgm:pt>
    <dgm:pt modelId="{5CE67C04-8D0A-4F72-82CF-6F7E5E73DC00}" type="sibTrans" cxnId="{84B6FEBB-1EA1-4FD4-A45C-D26097CF0E17}">
      <dgm:prSet/>
      <dgm:spPr/>
      <dgm:t>
        <a:bodyPr/>
        <a:lstStyle/>
        <a:p>
          <a:endParaRPr lang="en-KE"/>
        </a:p>
      </dgm:t>
    </dgm:pt>
    <dgm:pt modelId="{DE8630E3-F5B4-41A6-975D-3652D97E7337}">
      <dgm:prSet/>
      <dgm:spPr/>
      <dgm:t>
        <a:bodyPr/>
        <a:lstStyle/>
        <a:p>
          <a:r>
            <a:rPr lang="en-US" dirty="0"/>
            <a:t>Fragmented decision-making across departments</a:t>
          </a:r>
          <a:endParaRPr lang="en-KE" dirty="0"/>
        </a:p>
      </dgm:t>
    </dgm:pt>
    <dgm:pt modelId="{85B113FA-57C4-40AE-B620-991E2D620BFA}" type="parTrans" cxnId="{0AD029C5-4980-44F8-A47F-93F5B4D9C53A}">
      <dgm:prSet/>
      <dgm:spPr/>
      <dgm:t>
        <a:bodyPr/>
        <a:lstStyle/>
        <a:p>
          <a:endParaRPr lang="en-KE"/>
        </a:p>
      </dgm:t>
    </dgm:pt>
    <dgm:pt modelId="{882E7349-DCBD-4BC4-8C9A-D4AB5104C92E}" type="sibTrans" cxnId="{0AD029C5-4980-44F8-A47F-93F5B4D9C53A}">
      <dgm:prSet/>
      <dgm:spPr/>
      <dgm:t>
        <a:bodyPr/>
        <a:lstStyle/>
        <a:p>
          <a:endParaRPr lang="en-KE"/>
        </a:p>
      </dgm:t>
    </dgm:pt>
    <dgm:pt modelId="{CF01817D-3488-4C74-929C-3681A9E78157}">
      <dgm:prSet/>
      <dgm:spPr/>
      <dgm:t>
        <a:bodyPr/>
        <a:lstStyle/>
        <a:p>
          <a:r>
            <a:rPr lang="en-US" dirty="0"/>
            <a:t>Lack of integrated ALM governance</a:t>
          </a:r>
          <a:endParaRPr lang="en-KE" dirty="0"/>
        </a:p>
      </dgm:t>
    </dgm:pt>
    <dgm:pt modelId="{E2906099-1AEF-4C75-8234-B83D5A2C5F5E}" type="parTrans" cxnId="{DD7B59BB-A5C0-4757-9408-4B228C654905}">
      <dgm:prSet/>
      <dgm:spPr/>
      <dgm:t>
        <a:bodyPr/>
        <a:lstStyle/>
        <a:p>
          <a:endParaRPr lang="en-KE"/>
        </a:p>
      </dgm:t>
    </dgm:pt>
    <dgm:pt modelId="{D1C3D954-9B34-46BC-8895-2527BD5D5775}" type="sibTrans" cxnId="{DD7B59BB-A5C0-4757-9408-4B228C654905}">
      <dgm:prSet/>
      <dgm:spPr/>
      <dgm:t>
        <a:bodyPr/>
        <a:lstStyle/>
        <a:p>
          <a:endParaRPr lang="en-KE"/>
        </a:p>
      </dgm:t>
    </dgm:pt>
    <dgm:pt modelId="{14FAEFE3-7224-472D-A435-1176276D26ED}">
      <dgm:prSet/>
      <dgm:spPr/>
      <dgm:t>
        <a:bodyPr/>
        <a:lstStyle/>
        <a:p>
          <a:r>
            <a:rPr lang="en-US" b="1" dirty="0"/>
            <a:t>Policyholder behavior</a:t>
          </a:r>
          <a:endParaRPr lang="en-KE" b="1" dirty="0"/>
        </a:p>
      </dgm:t>
    </dgm:pt>
    <dgm:pt modelId="{6D57B80F-00C2-4C66-AB3E-37BB9387FBF6}" type="parTrans" cxnId="{A74EF0B3-78BA-4F13-BC7E-4E574F2AB36C}">
      <dgm:prSet/>
      <dgm:spPr/>
      <dgm:t>
        <a:bodyPr/>
        <a:lstStyle/>
        <a:p>
          <a:endParaRPr lang="en-KE"/>
        </a:p>
      </dgm:t>
    </dgm:pt>
    <dgm:pt modelId="{A5ECA333-B936-442C-88E2-D2EF075A4B23}" type="sibTrans" cxnId="{A74EF0B3-78BA-4F13-BC7E-4E574F2AB36C}">
      <dgm:prSet/>
      <dgm:spPr/>
      <dgm:t>
        <a:bodyPr/>
        <a:lstStyle/>
        <a:p>
          <a:endParaRPr lang="en-KE"/>
        </a:p>
      </dgm:t>
    </dgm:pt>
    <dgm:pt modelId="{14C57B15-8E85-4FED-A83D-F19F3B1A282D}">
      <dgm:prSet/>
      <dgm:spPr/>
      <dgm:t>
        <a:bodyPr/>
        <a:lstStyle/>
        <a:p>
          <a:r>
            <a:rPr lang="en-US" dirty="0"/>
            <a:t>Cashflow mismatch and liquidity Risk from Policyholder Behavior </a:t>
          </a:r>
          <a:r>
            <a:rPr lang="en-US" dirty="0" err="1"/>
            <a:t>e.g</a:t>
          </a:r>
          <a:r>
            <a:rPr lang="en-US" dirty="0"/>
            <a:t> due to high lapse rates and unpredictable withdrawals due to economic shocks</a:t>
          </a:r>
          <a:endParaRPr lang="en-KE" dirty="0"/>
        </a:p>
      </dgm:t>
    </dgm:pt>
    <dgm:pt modelId="{80F55FAE-72F3-4F3B-9EB8-0837BA968CAC}" type="parTrans" cxnId="{E8D243FD-012A-4AD6-B0E3-9814905D5269}">
      <dgm:prSet/>
      <dgm:spPr/>
      <dgm:t>
        <a:bodyPr/>
        <a:lstStyle/>
        <a:p>
          <a:endParaRPr lang="en-KE"/>
        </a:p>
      </dgm:t>
    </dgm:pt>
    <dgm:pt modelId="{AE3714D5-E2EE-4137-A29C-1D0A82CA5097}" type="sibTrans" cxnId="{E8D243FD-012A-4AD6-B0E3-9814905D5269}">
      <dgm:prSet/>
      <dgm:spPr/>
      <dgm:t>
        <a:bodyPr/>
        <a:lstStyle/>
        <a:p>
          <a:endParaRPr lang="en-KE"/>
        </a:p>
      </dgm:t>
    </dgm:pt>
    <dgm:pt modelId="{0E8D636E-FCA5-4BA5-A2BF-8397F2F7B81C}">
      <dgm:prSet/>
      <dgm:spPr/>
      <dgm:t>
        <a:bodyPr/>
        <a:lstStyle/>
        <a:p>
          <a:r>
            <a:rPr lang="en-US" b="1" dirty="0"/>
            <a:t>Technology &amp; System Gaps</a:t>
          </a:r>
          <a:endParaRPr lang="en-KE" b="1" dirty="0"/>
        </a:p>
      </dgm:t>
    </dgm:pt>
    <dgm:pt modelId="{8D30F504-4B38-4410-8F8B-E112A99F03F6}" type="parTrans" cxnId="{8CC8D09A-8883-4FC7-B3A2-3E2FD51BDF7F}">
      <dgm:prSet/>
      <dgm:spPr/>
      <dgm:t>
        <a:bodyPr/>
        <a:lstStyle/>
        <a:p>
          <a:endParaRPr lang="en-KE"/>
        </a:p>
      </dgm:t>
    </dgm:pt>
    <dgm:pt modelId="{9517387C-9388-4CDF-AD19-018311DB5A2E}" type="sibTrans" cxnId="{8CC8D09A-8883-4FC7-B3A2-3E2FD51BDF7F}">
      <dgm:prSet/>
      <dgm:spPr/>
      <dgm:t>
        <a:bodyPr/>
        <a:lstStyle/>
        <a:p>
          <a:endParaRPr lang="en-KE"/>
        </a:p>
      </dgm:t>
    </dgm:pt>
    <dgm:pt modelId="{4613AA21-FA9E-45A9-B2E7-DCD60D4BDE85}">
      <dgm:prSet/>
      <dgm:spPr/>
      <dgm:t>
        <a:bodyPr/>
        <a:lstStyle/>
        <a:p>
          <a:r>
            <a:rPr lang="en-US" dirty="0"/>
            <a:t>Manual processes increase operational risk</a:t>
          </a:r>
          <a:endParaRPr lang="en-KE" dirty="0"/>
        </a:p>
      </dgm:t>
    </dgm:pt>
    <dgm:pt modelId="{0FBDAA7E-824C-4395-9F95-5D4EE9CEBFE8}" type="parTrans" cxnId="{253D0FC0-F825-46C3-A094-08A8FE333B6A}">
      <dgm:prSet/>
      <dgm:spPr/>
      <dgm:t>
        <a:bodyPr/>
        <a:lstStyle/>
        <a:p>
          <a:endParaRPr lang="en-KE"/>
        </a:p>
      </dgm:t>
    </dgm:pt>
    <dgm:pt modelId="{DE7C49D7-79DD-4DD1-9D56-8B511F31AE86}" type="sibTrans" cxnId="{253D0FC0-F825-46C3-A094-08A8FE333B6A}">
      <dgm:prSet/>
      <dgm:spPr/>
      <dgm:t>
        <a:bodyPr/>
        <a:lstStyle/>
        <a:p>
          <a:endParaRPr lang="en-KE"/>
        </a:p>
      </dgm:t>
    </dgm:pt>
    <dgm:pt modelId="{915F9394-720E-4A87-AF7F-8608AF663AC6}">
      <dgm:prSet/>
      <dgm:spPr/>
      <dgm:t>
        <a:bodyPr/>
        <a:lstStyle/>
        <a:p>
          <a:r>
            <a:rPr lang="en-US" dirty="0"/>
            <a:t>Lack of automation in ALM execution</a:t>
          </a:r>
          <a:endParaRPr lang="en-KE" dirty="0"/>
        </a:p>
      </dgm:t>
    </dgm:pt>
    <dgm:pt modelId="{E90C0F21-7408-408C-9AC6-3E26B22A80AC}" type="parTrans" cxnId="{C013CCEC-50A4-4D34-8847-74CA67ADF277}">
      <dgm:prSet/>
      <dgm:spPr/>
      <dgm:t>
        <a:bodyPr/>
        <a:lstStyle/>
        <a:p>
          <a:endParaRPr lang="en-KE"/>
        </a:p>
      </dgm:t>
    </dgm:pt>
    <dgm:pt modelId="{5DB095DF-8EC2-4718-AA3E-14A47E9BA773}" type="sibTrans" cxnId="{C013CCEC-50A4-4D34-8847-74CA67ADF277}">
      <dgm:prSet/>
      <dgm:spPr/>
      <dgm:t>
        <a:bodyPr/>
        <a:lstStyle/>
        <a:p>
          <a:endParaRPr lang="en-KE"/>
        </a:p>
      </dgm:t>
    </dgm:pt>
    <dgm:pt modelId="{4FDDCCDD-9A93-43F3-AFF1-EDE914A37EEF}" type="pres">
      <dgm:prSet presAssocID="{39E36AEC-3673-41F7-8520-2ED135EF5C51}" presName="vert0" presStyleCnt="0">
        <dgm:presLayoutVars>
          <dgm:dir/>
          <dgm:animOne val="branch"/>
          <dgm:animLvl val="lvl"/>
        </dgm:presLayoutVars>
      </dgm:prSet>
      <dgm:spPr/>
    </dgm:pt>
    <dgm:pt modelId="{AB209A83-AC23-4499-BC7B-B7C465F41246}" type="pres">
      <dgm:prSet presAssocID="{80DA6AD6-3859-4486-A7E1-E95D57C104E7}" presName="thickLine" presStyleLbl="alignNode1" presStyleIdx="0" presStyleCnt="3"/>
      <dgm:spPr/>
    </dgm:pt>
    <dgm:pt modelId="{7854A548-5C4E-401C-AC73-CCEC1CA9BB71}" type="pres">
      <dgm:prSet presAssocID="{80DA6AD6-3859-4486-A7E1-E95D57C104E7}" presName="horz1" presStyleCnt="0"/>
      <dgm:spPr/>
    </dgm:pt>
    <dgm:pt modelId="{A6B19B3F-1515-4DBF-9A62-4CDFC7C1C5CE}" type="pres">
      <dgm:prSet presAssocID="{80DA6AD6-3859-4486-A7E1-E95D57C104E7}" presName="tx1" presStyleLbl="revTx" presStyleIdx="0" presStyleCnt="9"/>
      <dgm:spPr/>
    </dgm:pt>
    <dgm:pt modelId="{A01F51FC-68C1-4CF6-88ED-664167082908}" type="pres">
      <dgm:prSet presAssocID="{80DA6AD6-3859-4486-A7E1-E95D57C104E7}" presName="vert1" presStyleCnt="0"/>
      <dgm:spPr/>
    </dgm:pt>
    <dgm:pt modelId="{DD8F0AE1-18F2-46F7-AE33-09EC7E1868E4}" type="pres">
      <dgm:prSet presAssocID="{2FF97D4E-6E1B-4F02-96E1-7DE68F51D4A6}" presName="vertSpace2a" presStyleCnt="0"/>
      <dgm:spPr/>
    </dgm:pt>
    <dgm:pt modelId="{6BE943AA-D0B9-4997-AF0E-6F766EDF40A5}" type="pres">
      <dgm:prSet presAssocID="{2FF97D4E-6E1B-4F02-96E1-7DE68F51D4A6}" presName="horz2" presStyleCnt="0"/>
      <dgm:spPr/>
    </dgm:pt>
    <dgm:pt modelId="{BD1C77B3-2834-4E5C-B392-A43EE7AE6E0E}" type="pres">
      <dgm:prSet presAssocID="{2FF97D4E-6E1B-4F02-96E1-7DE68F51D4A6}" presName="horzSpace2" presStyleCnt="0"/>
      <dgm:spPr/>
    </dgm:pt>
    <dgm:pt modelId="{6D8FC798-8643-4BF4-BB5C-15ABCF38539A}" type="pres">
      <dgm:prSet presAssocID="{2FF97D4E-6E1B-4F02-96E1-7DE68F51D4A6}" presName="tx2" presStyleLbl="revTx" presStyleIdx="1" presStyleCnt="9"/>
      <dgm:spPr/>
    </dgm:pt>
    <dgm:pt modelId="{080780E3-20DE-4E90-846F-9297A6702794}" type="pres">
      <dgm:prSet presAssocID="{2FF97D4E-6E1B-4F02-96E1-7DE68F51D4A6}" presName="vert2" presStyleCnt="0"/>
      <dgm:spPr/>
    </dgm:pt>
    <dgm:pt modelId="{F238E26A-CF87-4306-B7BD-1602311D4DE2}" type="pres">
      <dgm:prSet presAssocID="{2FF97D4E-6E1B-4F02-96E1-7DE68F51D4A6}" presName="thinLine2b" presStyleLbl="callout" presStyleIdx="0" presStyleCnt="6"/>
      <dgm:spPr/>
    </dgm:pt>
    <dgm:pt modelId="{4C124D69-CFCE-480D-AE44-4F62BEC98AEB}" type="pres">
      <dgm:prSet presAssocID="{2FF97D4E-6E1B-4F02-96E1-7DE68F51D4A6}" presName="vertSpace2b" presStyleCnt="0"/>
      <dgm:spPr/>
    </dgm:pt>
    <dgm:pt modelId="{7C3EE403-CA55-4714-8215-4CC523AF0617}" type="pres">
      <dgm:prSet presAssocID="{DE8630E3-F5B4-41A6-975D-3652D97E7337}" presName="horz2" presStyleCnt="0"/>
      <dgm:spPr/>
    </dgm:pt>
    <dgm:pt modelId="{03F0F81C-A45A-426A-84D9-C8BDA6978005}" type="pres">
      <dgm:prSet presAssocID="{DE8630E3-F5B4-41A6-975D-3652D97E7337}" presName="horzSpace2" presStyleCnt="0"/>
      <dgm:spPr/>
    </dgm:pt>
    <dgm:pt modelId="{3426C262-D9F7-434B-B1A2-1A24AB45973A}" type="pres">
      <dgm:prSet presAssocID="{DE8630E3-F5B4-41A6-975D-3652D97E7337}" presName="tx2" presStyleLbl="revTx" presStyleIdx="2" presStyleCnt="9"/>
      <dgm:spPr/>
    </dgm:pt>
    <dgm:pt modelId="{202AEB34-5C46-43DF-B793-A21727880099}" type="pres">
      <dgm:prSet presAssocID="{DE8630E3-F5B4-41A6-975D-3652D97E7337}" presName="vert2" presStyleCnt="0"/>
      <dgm:spPr/>
    </dgm:pt>
    <dgm:pt modelId="{F4A87905-5021-4748-B6FB-5E72390CCCD5}" type="pres">
      <dgm:prSet presAssocID="{DE8630E3-F5B4-41A6-975D-3652D97E7337}" presName="thinLine2b" presStyleLbl="callout" presStyleIdx="1" presStyleCnt="6"/>
      <dgm:spPr/>
    </dgm:pt>
    <dgm:pt modelId="{FCD7F71C-CC5E-459A-9979-7C2C0B683B64}" type="pres">
      <dgm:prSet presAssocID="{DE8630E3-F5B4-41A6-975D-3652D97E7337}" presName="vertSpace2b" presStyleCnt="0"/>
      <dgm:spPr/>
    </dgm:pt>
    <dgm:pt modelId="{EC875333-1D40-4827-ACC6-A5BDA2C9C0C6}" type="pres">
      <dgm:prSet presAssocID="{CF01817D-3488-4C74-929C-3681A9E78157}" presName="horz2" presStyleCnt="0"/>
      <dgm:spPr/>
    </dgm:pt>
    <dgm:pt modelId="{C142CA7A-BFCC-4A11-8E49-58475E09473F}" type="pres">
      <dgm:prSet presAssocID="{CF01817D-3488-4C74-929C-3681A9E78157}" presName="horzSpace2" presStyleCnt="0"/>
      <dgm:spPr/>
    </dgm:pt>
    <dgm:pt modelId="{9FBAC86A-E241-4C9A-8921-A90407F1D585}" type="pres">
      <dgm:prSet presAssocID="{CF01817D-3488-4C74-929C-3681A9E78157}" presName="tx2" presStyleLbl="revTx" presStyleIdx="3" presStyleCnt="9"/>
      <dgm:spPr/>
    </dgm:pt>
    <dgm:pt modelId="{F841AA5B-A0E9-4917-8A38-519834E81615}" type="pres">
      <dgm:prSet presAssocID="{CF01817D-3488-4C74-929C-3681A9E78157}" presName="vert2" presStyleCnt="0"/>
      <dgm:spPr/>
    </dgm:pt>
    <dgm:pt modelId="{05F71EF0-DC6B-414C-B48B-3AC279AD4DB0}" type="pres">
      <dgm:prSet presAssocID="{CF01817D-3488-4C74-929C-3681A9E78157}" presName="thinLine2b" presStyleLbl="callout" presStyleIdx="2" presStyleCnt="6"/>
      <dgm:spPr/>
    </dgm:pt>
    <dgm:pt modelId="{4CA0EA1D-92E5-4EF5-ADA7-95F0BCD699AD}" type="pres">
      <dgm:prSet presAssocID="{CF01817D-3488-4C74-929C-3681A9E78157}" presName="vertSpace2b" presStyleCnt="0"/>
      <dgm:spPr/>
    </dgm:pt>
    <dgm:pt modelId="{6EEAFD5E-C7CC-4A4E-8392-793455873AC1}" type="pres">
      <dgm:prSet presAssocID="{14FAEFE3-7224-472D-A435-1176276D26ED}" presName="thickLine" presStyleLbl="alignNode1" presStyleIdx="1" presStyleCnt="3"/>
      <dgm:spPr/>
    </dgm:pt>
    <dgm:pt modelId="{0F3853B8-C45E-4311-A5E5-A68256B9EDDB}" type="pres">
      <dgm:prSet presAssocID="{14FAEFE3-7224-472D-A435-1176276D26ED}" presName="horz1" presStyleCnt="0"/>
      <dgm:spPr/>
    </dgm:pt>
    <dgm:pt modelId="{A50CFBB2-4642-4391-AD9E-8314A08BE774}" type="pres">
      <dgm:prSet presAssocID="{14FAEFE3-7224-472D-A435-1176276D26ED}" presName="tx1" presStyleLbl="revTx" presStyleIdx="4" presStyleCnt="9"/>
      <dgm:spPr/>
    </dgm:pt>
    <dgm:pt modelId="{6C749D08-C356-42EA-9DB5-2F7ADF77933F}" type="pres">
      <dgm:prSet presAssocID="{14FAEFE3-7224-472D-A435-1176276D26ED}" presName="vert1" presStyleCnt="0"/>
      <dgm:spPr/>
    </dgm:pt>
    <dgm:pt modelId="{20C16B31-5212-40D8-B687-5CE044B4739E}" type="pres">
      <dgm:prSet presAssocID="{14C57B15-8E85-4FED-A83D-F19F3B1A282D}" presName="vertSpace2a" presStyleCnt="0"/>
      <dgm:spPr/>
    </dgm:pt>
    <dgm:pt modelId="{B6D3064F-74A9-453C-BE2B-28CD924CDDFC}" type="pres">
      <dgm:prSet presAssocID="{14C57B15-8E85-4FED-A83D-F19F3B1A282D}" presName="horz2" presStyleCnt="0"/>
      <dgm:spPr/>
    </dgm:pt>
    <dgm:pt modelId="{E885F383-0C1A-4B8C-889A-827A1939DFC7}" type="pres">
      <dgm:prSet presAssocID="{14C57B15-8E85-4FED-A83D-F19F3B1A282D}" presName="horzSpace2" presStyleCnt="0"/>
      <dgm:spPr/>
    </dgm:pt>
    <dgm:pt modelId="{B669CAE5-8477-4FEB-A847-48774D352DFE}" type="pres">
      <dgm:prSet presAssocID="{14C57B15-8E85-4FED-A83D-F19F3B1A282D}" presName="tx2" presStyleLbl="revTx" presStyleIdx="5" presStyleCnt="9" custScaleY="73992"/>
      <dgm:spPr/>
    </dgm:pt>
    <dgm:pt modelId="{6DDF77DF-9D69-4337-BCFF-062D74703FBB}" type="pres">
      <dgm:prSet presAssocID="{14C57B15-8E85-4FED-A83D-F19F3B1A282D}" presName="vert2" presStyleCnt="0"/>
      <dgm:spPr/>
    </dgm:pt>
    <dgm:pt modelId="{A13BA973-9FC9-4D37-B66E-622B3726BCEB}" type="pres">
      <dgm:prSet presAssocID="{14C57B15-8E85-4FED-A83D-F19F3B1A282D}" presName="thinLine2b" presStyleLbl="callout" presStyleIdx="3" presStyleCnt="6"/>
      <dgm:spPr/>
    </dgm:pt>
    <dgm:pt modelId="{8699B359-58A9-4D8E-AD16-6E004658B1BC}" type="pres">
      <dgm:prSet presAssocID="{14C57B15-8E85-4FED-A83D-F19F3B1A282D}" presName="vertSpace2b" presStyleCnt="0"/>
      <dgm:spPr/>
    </dgm:pt>
    <dgm:pt modelId="{C6C49DD1-A082-4887-B3B9-A44CBCD870D4}" type="pres">
      <dgm:prSet presAssocID="{0E8D636E-FCA5-4BA5-A2BF-8397F2F7B81C}" presName="thickLine" presStyleLbl="alignNode1" presStyleIdx="2" presStyleCnt="3"/>
      <dgm:spPr/>
    </dgm:pt>
    <dgm:pt modelId="{9585B51C-E385-4D82-815C-FB9AA45B33BB}" type="pres">
      <dgm:prSet presAssocID="{0E8D636E-FCA5-4BA5-A2BF-8397F2F7B81C}" presName="horz1" presStyleCnt="0"/>
      <dgm:spPr/>
    </dgm:pt>
    <dgm:pt modelId="{509652D2-A0FC-4204-8C64-B4A5153AE32C}" type="pres">
      <dgm:prSet presAssocID="{0E8D636E-FCA5-4BA5-A2BF-8397F2F7B81C}" presName="tx1" presStyleLbl="revTx" presStyleIdx="6" presStyleCnt="9"/>
      <dgm:spPr/>
    </dgm:pt>
    <dgm:pt modelId="{21908AE0-9254-4C28-AA3F-E4F71F6DE715}" type="pres">
      <dgm:prSet presAssocID="{0E8D636E-FCA5-4BA5-A2BF-8397F2F7B81C}" presName="vert1" presStyleCnt="0"/>
      <dgm:spPr/>
    </dgm:pt>
    <dgm:pt modelId="{FD8296E7-6785-4976-AB02-9C8E1A8E2713}" type="pres">
      <dgm:prSet presAssocID="{4613AA21-FA9E-45A9-B2E7-DCD60D4BDE85}" presName="vertSpace2a" presStyleCnt="0"/>
      <dgm:spPr/>
    </dgm:pt>
    <dgm:pt modelId="{10E97D15-5F96-478A-AA0C-E2271143CC98}" type="pres">
      <dgm:prSet presAssocID="{4613AA21-FA9E-45A9-B2E7-DCD60D4BDE85}" presName="horz2" presStyleCnt="0"/>
      <dgm:spPr/>
    </dgm:pt>
    <dgm:pt modelId="{24C5E5E2-E086-4728-8B40-F31123AD664C}" type="pres">
      <dgm:prSet presAssocID="{4613AA21-FA9E-45A9-B2E7-DCD60D4BDE85}" presName="horzSpace2" presStyleCnt="0"/>
      <dgm:spPr/>
    </dgm:pt>
    <dgm:pt modelId="{6A6CD5F0-B555-4453-8518-30A2B468222F}" type="pres">
      <dgm:prSet presAssocID="{4613AA21-FA9E-45A9-B2E7-DCD60D4BDE85}" presName="tx2" presStyleLbl="revTx" presStyleIdx="7" presStyleCnt="9"/>
      <dgm:spPr/>
    </dgm:pt>
    <dgm:pt modelId="{63FFA9A3-04FA-4FC0-B0B1-2D5876209AE1}" type="pres">
      <dgm:prSet presAssocID="{4613AA21-FA9E-45A9-B2E7-DCD60D4BDE85}" presName="vert2" presStyleCnt="0"/>
      <dgm:spPr/>
    </dgm:pt>
    <dgm:pt modelId="{68505D97-D40B-4D93-9F38-061F552DF2E1}" type="pres">
      <dgm:prSet presAssocID="{4613AA21-FA9E-45A9-B2E7-DCD60D4BDE85}" presName="thinLine2b" presStyleLbl="callout" presStyleIdx="4" presStyleCnt="6"/>
      <dgm:spPr/>
    </dgm:pt>
    <dgm:pt modelId="{DEEAE114-EF54-49A6-B2E4-43950433904C}" type="pres">
      <dgm:prSet presAssocID="{4613AA21-FA9E-45A9-B2E7-DCD60D4BDE85}" presName="vertSpace2b" presStyleCnt="0"/>
      <dgm:spPr/>
    </dgm:pt>
    <dgm:pt modelId="{5F4D1B02-55E9-4D63-8BF2-32DDC2DA9B7D}" type="pres">
      <dgm:prSet presAssocID="{915F9394-720E-4A87-AF7F-8608AF663AC6}" presName="horz2" presStyleCnt="0"/>
      <dgm:spPr/>
    </dgm:pt>
    <dgm:pt modelId="{8121350B-F37C-4E29-9DE2-4F3BC85BE17A}" type="pres">
      <dgm:prSet presAssocID="{915F9394-720E-4A87-AF7F-8608AF663AC6}" presName="horzSpace2" presStyleCnt="0"/>
      <dgm:spPr/>
    </dgm:pt>
    <dgm:pt modelId="{B2DF5036-B590-4056-8F18-0FF5252520A4}" type="pres">
      <dgm:prSet presAssocID="{915F9394-720E-4A87-AF7F-8608AF663AC6}" presName="tx2" presStyleLbl="revTx" presStyleIdx="8" presStyleCnt="9"/>
      <dgm:spPr/>
    </dgm:pt>
    <dgm:pt modelId="{BD1F5E9A-FCF6-4B98-9A4C-147D21DEFE66}" type="pres">
      <dgm:prSet presAssocID="{915F9394-720E-4A87-AF7F-8608AF663AC6}" presName="vert2" presStyleCnt="0"/>
      <dgm:spPr/>
    </dgm:pt>
    <dgm:pt modelId="{CE0D9448-0C96-4E5B-B862-E75D4C93545D}" type="pres">
      <dgm:prSet presAssocID="{915F9394-720E-4A87-AF7F-8608AF663AC6}" presName="thinLine2b" presStyleLbl="callout" presStyleIdx="5" presStyleCnt="6"/>
      <dgm:spPr/>
    </dgm:pt>
    <dgm:pt modelId="{87126011-DB4C-479C-BB56-A869A0190C1A}" type="pres">
      <dgm:prSet presAssocID="{915F9394-720E-4A87-AF7F-8608AF663AC6}" presName="vertSpace2b" presStyleCnt="0"/>
      <dgm:spPr/>
    </dgm:pt>
  </dgm:ptLst>
  <dgm:cxnLst>
    <dgm:cxn modelId="{BA6CB51B-7BFE-4EDB-8BFD-47A2A051089F}" type="presOf" srcId="{80DA6AD6-3859-4486-A7E1-E95D57C104E7}" destId="{A6B19B3F-1515-4DBF-9A62-4CDFC7C1C5CE}" srcOrd="0" destOrd="0" presId="urn:microsoft.com/office/officeart/2008/layout/LinedList"/>
    <dgm:cxn modelId="{599E4760-8899-4EB4-9AC8-A2A31583EB41}" type="presOf" srcId="{4613AA21-FA9E-45A9-B2E7-DCD60D4BDE85}" destId="{6A6CD5F0-B555-4453-8518-30A2B468222F}" srcOrd="0" destOrd="0" presId="urn:microsoft.com/office/officeart/2008/layout/LinedList"/>
    <dgm:cxn modelId="{3BEE4E69-AC86-4044-996A-11F2057E4E47}" type="presOf" srcId="{14C57B15-8E85-4FED-A83D-F19F3B1A282D}" destId="{B669CAE5-8477-4FEB-A847-48774D352DFE}" srcOrd="0" destOrd="0" presId="urn:microsoft.com/office/officeart/2008/layout/LinedList"/>
    <dgm:cxn modelId="{6E2ED36A-02A8-4E12-8F52-47BDF3A2158B}" type="presOf" srcId="{915F9394-720E-4A87-AF7F-8608AF663AC6}" destId="{B2DF5036-B590-4056-8F18-0FF5252520A4}" srcOrd="0" destOrd="0" presId="urn:microsoft.com/office/officeart/2008/layout/LinedList"/>
    <dgm:cxn modelId="{DD25C678-B0DC-439B-9B09-EA56D9F94D6E}" type="presOf" srcId="{39E36AEC-3673-41F7-8520-2ED135EF5C51}" destId="{4FDDCCDD-9A93-43F3-AFF1-EDE914A37EEF}" srcOrd="0" destOrd="0" presId="urn:microsoft.com/office/officeart/2008/layout/LinedList"/>
    <dgm:cxn modelId="{DB81E478-A457-404F-908A-54CA4EA8D519}" type="presOf" srcId="{0E8D636E-FCA5-4BA5-A2BF-8397F2F7B81C}" destId="{509652D2-A0FC-4204-8C64-B4A5153AE32C}" srcOrd="0" destOrd="0" presId="urn:microsoft.com/office/officeart/2008/layout/LinedList"/>
    <dgm:cxn modelId="{8CC8D09A-8883-4FC7-B3A2-3E2FD51BDF7F}" srcId="{39E36AEC-3673-41F7-8520-2ED135EF5C51}" destId="{0E8D636E-FCA5-4BA5-A2BF-8397F2F7B81C}" srcOrd="2" destOrd="0" parTransId="{8D30F504-4B38-4410-8F8B-E112A99F03F6}" sibTransId="{9517387C-9388-4CDF-AD19-018311DB5A2E}"/>
    <dgm:cxn modelId="{61439EA9-95AA-441A-98C0-D5EA90AC8F61}" type="presOf" srcId="{2FF97D4E-6E1B-4F02-96E1-7DE68F51D4A6}" destId="{6D8FC798-8643-4BF4-BB5C-15ABCF38539A}" srcOrd="0" destOrd="0" presId="urn:microsoft.com/office/officeart/2008/layout/LinedList"/>
    <dgm:cxn modelId="{4B4956B1-FEBD-4723-9822-C941AB2E416F}" type="presOf" srcId="{CF01817D-3488-4C74-929C-3681A9E78157}" destId="{9FBAC86A-E241-4C9A-8921-A90407F1D585}" srcOrd="0" destOrd="0" presId="urn:microsoft.com/office/officeart/2008/layout/LinedList"/>
    <dgm:cxn modelId="{A74EF0B3-78BA-4F13-BC7E-4E574F2AB36C}" srcId="{39E36AEC-3673-41F7-8520-2ED135EF5C51}" destId="{14FAEFE3-7224-472D-A435-1176276D26ED}" srcOrd="1" destOrd="0" parTransId="{6D57B80F-00C2-4C66-AB3E-37BB9387FBF6}" sibTransId="{A5ECA333-B936-442C-88E2-D2EF075A4B23}"/>
    <dgm:cxn modelId="{DD7B59BB-A5C0-4757-9408-4B228C654905}" srcId="{80DA6AD6-3859-4486-A7E1-E95D57C104E7}" destId="{CF01817D-3488-4C74-929C-3681A9E78157}" srcOrd="2" destOrd="0" parTransId="{E2906099-1AEF-4C75-8234-B83D5A2C5F5E}" sibTransId="{D1C3D954-9B34-46BC-8895-2527BD5D5775}"/>
    <dgm:cxn modelId="{84B6FEBB-1EA1-4FD4-A45C-D26097CF0E17}" srcId="{80DA6AD6-3859-4486-A7E1-E95D57C104E7}" destId="{2FF97D4E-6E1B-4F02-96E1-7DE68F51D4A6}" srcOrd="0" destOrd="0" parTransId="{EDB3C108-E09D-44A3-ADD9-47417C24C0C8}" sibTransId="{5CE67C04-8D0A-4F72-82CF-6F7E5E73DC00}"/>
    <dgm:cxn modelId="{BD11D6BD-78CF-4B9A-B852-1AB182278001}" type="presOf" srcId="{DE8630E3-F5B4-41A6-975D-3652D97E7337}" destId="{3426C262-D9F7-434B-B1A2-1A24AB45973A}" srcOrd="0" destOrd="0" presId="urn:microsoft.com/office/officeart/2008/layout/LinedList"/>
    <dgm:cxn modelId="{253D0FC0-F825-46C3-A094-08A8FE333B6A}" srcId="{0E8D636E-FCA5-4BA5-A2BF-8397F2F7B81C}" destId="{4613AA21-FA9E-45A9-B2E7-DCD60D4BDE85}" srcOrd="0" destOrd="0" parTransId="{0FBDAA7E-824C-4395-9F95-5D4EE9CEBFE8}" sibTransId="{DE7C49D7-79DD-4DD1-9D56-8B511F31AE86}"/>
    <dgm:cxn modelId="{0AD029C5-4980-44F8-A47F-93F5B4D9C53A}" srcId="{80DA6AD6-3859-4486-A7E1-E95D57C104E7}" destId="{DE8630E3-F5B4-41A6-975D-3652D97E7337}" srcOrd="1" destOrd="0" parTransId="{85B113FA-57C4-40AE-B620-991E2D620BFA}" sibTransId="{882E7349-DCBD-4BC4-8C9A-D4AB5104C92E}"/>
    <dgm:cxn modelId="{D2EC68CE-D23F-4799-8E13-47AA139D6AEB}" type="presOf" srcId="{14FAEFE3-7224-472D-A435-1176276D26ED}" destId="{A50CFBB2-4642-4391-AD9E-8314A08BE774}" srcOrd="0" destOrd="0" presId="urn:microsoft.com/office/officeart/2008/layout/LinedList"/>
    <dgm:cxn modelId="{B56B87E2-C7C4-4794-ABDF-8EFD5D0A35C3}" srcId="{39E36AEC-3673-41F7-8520-2ED135EF5C51}" destId="{80DA6AD6-3859-4486-A7E1-E95D57C104E7}" srcOrd="0" destOrd="0" parTransId="{B61490BE-5BB1-4FC6-A9C6-59BFD739586C}" sibTransId="{A9A7F2B1-AD9D-41CD-A775-DEBD85021C93}"/>
    <dgm:cxn modelId="{C013CCEC-50A4-4D34-8847-74CA67ADF277}" srcId="{0E8D636E-FCA5-4BA5-A2BF-8397F2F7B81C}" destId="{915F9394-720E-4A87-AF7F-8608AF663AC6}" srcOrd="1" destOrd="0" parTransId="{E90C0F21-7408-408C-9AC6-3E26B22A80AC}" sibTransId="{5DB095DF-8EC2-4718-AA3E-14A47E9BA773}"/>
    <dgm:cxn modelId="{E8D243FD-012A-4AD6-B0E3-9814905D5269}" srcId="{14FAEFE3-7224-472D-A435-1176276D26ED}" destId="{14C57B15-8E85-4FED-A83D-F19F3B1A282D}" srcOrd="0" destOrd="0" parTransId="{80F55FAE-72F3-4F3B-9EB8-0837BA968CAC}" sibTransId="{AE3714D5-E2EE-4137-A29C-1D0A82CA5097}"/>
    <dgm:cxn modelId="{49AB2D7E-BDB4-40A1-A5E1-AD555AC59798}" type="presParOf" srcId="{4FDDCCDD-9A93-43F3-AFF1-EDE914A37EEF}" destId="{AB209A83-AC23-4499-BC7B-B7C465F41246}" srcOrd="0" destOrd="0" presId="urn:microsoft.com/office/officeart/2008/layout/LinedList"/>
    <dgm:cxn modelId="{908B9FD1-9AF9-46BF-8B55-496FB4A011A3}" type="presParOf" srcId="{4FDDCCDD-9A93-43F3-AFF1-EDE914A37EEF}" destId="{7854A548-5C4E-401C-AC73-CCEC1CA9BB71}" srcOrd="1" destOrd="0" presId="urn:microsoft.com/office/officeart/2008/layout/LinedList"/>
    <dgm:cxn modelId="{3D168B2D-07D5-4413-AEAA-BECF15E0A790}" type="presParOf" srcId="{7854A548-5C4E-401C-AC73-CCEC1CA9BB71}" destId="{A6B19B3F-1515-4DBF-9A62-4CDFC7C1C5CE}" srcOrd="0" destOrd="0" presId="urn:microsoft.com/office/officeart/2008/layout/LinedList"/>
    <dgm:cxn modelId="{2A73FECA-4507-42B0-AB1F-551A25C1C984}" type="presParOf" srcId="{7854A548-5C4E-401C-AC73-CCEC1CA9BB71}" destId="{A01F51FC-68C1-4CF6-88ED-664167082908}" srcOrd="1" destOrd="0" presId="urn:microsoft.com/office/officeart/2008/layout/LinedList"/>
    <dgm:cxn modelId="{636BE7DF-2BE1-45E8-AC02-2BD0E85DE0C6}" type="presParOf" srcId="{A01F51FC-68C1-4CF6-88ED-664167082908}" destId="{DD8F0AE1-18F2-46F7-AE33-09EC7E1868E4}" srcOrd="0" destOrd="0" presId="urn:microsoft.com/office/officeart/2008/layout/LinedList"/>
    <dgm:cxn modelId="{6A936255-8FB7-40B9-9830-78293DA4BCE5}" type="presParOf" srcId="{A01F51FC-68C1-4CF6-88ED-664167082908}" destId="{6BE943AA-D0B9-4997-AF0E-6F766EDF40A5}" srcOrd="1" destOrd="0" presId="urn:microsoft.com/office/officeart/2008/layout/LinedList"/>
    <dgm:cxn modelId="{DAE74730-E4E4-4A9A-8057-D8E588B71DAC}" type="presParOf" srcId="{6BE943AA-D0B9-4997-AF0E-6F766EDF40A5}" destId="{BD1C77B3-2834-4E5C-B392-A43EE7AE6E0E}" srcOrd="0" destOrd="0" presId="urn:microsoft.com/office/officeart/2008/layout/LinedList"/>
    <dgm:cxn modelId="{54E3F4F1-7A47-4E88-8677-2E7B9AB4D624}" type="presParOf" srcId="{6BE943AA-D0B9-4997-AF0E-6F766EDF40A5}" destId="{6D8FC798-8643-4BF4-BB5C-15ABCF38539A}" srcOrd="1" destOrd="0" presId="urn:microsoft.com/office/officeart/2008/layout/LinedList"/>
    <dgm:cxn modelId="{A001FE4F-32BC-4AD1-BF3B-81FE11259D4E}" type="presParOf" srcId="{6BE943AA-D0B9-4997-AF0E-6F766EDF40A5}" destId="{080780E3-20DE-4E90-846F-9297A6702794}" srcOrd="2" destOrd="0" presId="urn:microsoft.com/office/officeart/2008/layout/LinedList"/>
    <dgm:cxn modelId="{BEDF7E3A-97D2-4E1C-91C4-90CD9F912EFC}" type="presParOf" srcId="{A01F51FC-68C1-4CF6-88ED-664167082908}" destId="{F238E26A-CF87-4306-B7BD-1602311D4DE2}" srcOrd="2" destOrd="0" presId="urn:microsoft.com/office/officeart/2008/layout/LinedList"/>
    <dgm:cxn modelId="{A195795D-D1AF-43B2-8358-CF35F9B7254F}" type="presParOf" srcId="{A01F51FC-68C1-4CF6-88ED-664167082908}" destId="{4C124D69-CFCE-480D-AE44-4F62BEC98AEB}" srcOrd="3" destOrd="0" presId="urn:microsoft.com/office/officeart/2008/layout/LinedList"/>
    <dgm:cxn modelId="{77E88B2E-2B24-45DF-8E7F-6CB2257D2209}" type="presParOf" srcId="{A01F51FC-68C1-4CF6-88ED-664167082908}" destId="{7C3EE403-CA55-4714-8215-4CC523AF0617}" srcOrd="4" destOrd="0" presId="urn:microsoft.com/office/officeart/2008/layout/LinedList"/>
    <dgm:cxn modelId="{21728BC5-624C-43D7-A2EB-479EE4189817}" type="presParOf" srcId="{7C3EE403-CA55-4714-8215-4CC523AF0617}" destId="{03F0F81C-A45A-426A-84D9-C8BDA6978005}" srcOrd="0" destOrd="0" presId="urn:microsoft.com/office/officeart/2008/layout/LinedList"/>
    <dgm:cxn modelId="{43C4F142-6EAC-4E3B-A2B1-E99922CAAEB8}" type="presParOf" srcId="{7C3EE403-CA55-4714-8215-4CC523AF0617}" destId="{3426C262-D9F7-434B-B1A2-1A24AB45973A}" srcOrd="1" destOrd="0" presId="urn:microsoft.com/office/officeart/2008/layout/LinedList"/>
    <dgm:cxn modelId="{4E957D55-928F-49B6-9AC2-780C9994D3BA}" type="presParOf" srcId="{7C3EE403-CA55-4714-8215-4CC523AF0617}" destId="{202AEB34-5C46-43DF-B793-A21727880099}" srcOrd="2" destOrd="0" presId="urn:microsoft.com/office/officeart/2008/layout/LinedList"/>
    <dgm:cxn modelId="{6A076BFE-1629-4AE7-A2D0-DE2EF15C5322}" type="presParOf" srcId="{A01F51FC-68C1-4CF6-88ED-664167082908}" destId="{F4A87905-5021-4748-B6FB-5E72390CCCD5}" srcOrd="5" destOrd="0" presId="urn:microsoft.com/office/officeart/2008/layout/LinedList"/>
    <dgm:cxn modelId="{87712016-6E9B-4B40-8F5C-C1EA2F2343AA}" type="presParOf" srcId="{A01F51FC-68C1-4CF6-88ED-664167082908}" destId="{FCD7F71C-CC5E-459A-9979-7C2C0B683B64}" srcOrd="6" destOrd="0" presId="urn:microsoft.com/office/officeart/2008/layout/LinedList"/>
    <dgm:cxn modelId="{AF5C501C-93C3-4099-AEDB-0718C5B2915D}" type="presParOf" srcId="{A01F51FC-68C1-4CF6-88ED-664167082908}" destId="{EC875333-1D40-4827-ACC6-A5BDA2C9C0C6}" srcOrd="7" destOrd="0" presId="urn:microsoft.com/office/officeart/2008/layout/LinedList"/>
    <dgm:cxn modelId="{D61A5EE9-853C-4A4B-9324-8A2063850123}" type="presParOf" srcId="{EC875333-1D40-4827-ACC6-A5BDA2C9C0C6}" destId="{C142CA7A-BFCC-4A11-8E49-58475E09473F}" srcOrd="0" destOrd="0" presId="urn:microsoft.com/office/officeart/2008/layout/LinedList"/>
    <dgm:cxn modelId="{B72774CD-1D61-454E-B4D2-FBA35150CBBB}" type="presParOf" srcId="{EC875333-1D40-4827-ACC6-A5BDA2C9C0C6}" destId="{9FBAC86A-E241-4C9A-8921-A90407F1D585}" srcOrd="1" destOrd="0" presId="urn:microsoft.com/office/officeart/2008/layout/LinedList"/>
    <dgm:cxn modelId="{767B375C-C466-4838-B426-5F8788F829AA}" type="presParOf" srcId="{EC875333-1D40-4827-ACC6-A5BDA2C9C0C6}" destId="{F841AA5B-A0E9-4917-8A38-519834E81615}" srcOrd="2" destOrd="0" presId="urn:microsoft.com/office/officeart/2008/layout/LinedList"/>
    <dgm:cxn modelId="{B04B77E4-9340-4678-93D6-8C57EFA3AE13}" type="presParOf" srcId="{A01F51FC-68C1-4CF6-88ED-664167082908}" destId="{05F71EF0-DC6B-414C-B48B-3AC279AD4DB0}" srcOrd="8" destOrd="0" presId="urn:microsoft.com/office/officeart/2008/layout/LinedList"/>
    <dgm:cxn modelId="{91B1F46B-FBE5-4D7B-891B-25FEA9BCB16B}" type="presParOf" srcId="{A01F51FC-68C1-4CF6-88ED-664167082908}" destId="{4CA0EA1D-92E5-4EF5-ADA7-95F0BCD699AD}" srcOrd="9" destOrd="0" presId="urn:microsoft.com/office/officeart/2008/layout/LinedList"/>
    <dgm:cxn modelId="{29337601-D735-48B8-8592-D4B283A121FF}" type="presParOf" srcId="{4FDDCCDD-9A93-43F3-AFF1-EDE914A37EEF}" destId="{6EEAFD5E-C7CC-4A4E-8392-793455873AC1}" srcOrd="2" destOrd="0" presId="urn:microsoft.com/office/officeart/2008/layout/LinedList"/>
    <dgm:cxn modelId="{100B9861-374C-4BEC-B5A1-EB3EF2EE8486}" type="presParOf" srcId="{4FDDCCDD-9A93-43F3-AFF1-EDE914A37EEF}" destId="{0F3853B8-C45E-4311-A5E5-A68256B9EDDB}" srcOrd="3" destOrd="0" presId="urn:microsoft.com/office/officeart/2008/layout/LinedList"/>
    <dgm:cxn modelId="{FEA07EC1-57A4-44AF-8072-481180D82B5D}" type="presParOf" srcId="{0F3853B8-C45E-4311-A5E5-A68256B9EDDB}" destId="{A50CFBB2-4642-4391-AD9E-8314A08BE774}" srcOrd="0" destOrd="0" presId="urn:microsoft.com/office/officeart/2008/layout/LinedList"/>
    <dgm:cxn modelId="{4FD7DFF1-DA9D-4C01-A7CE-3E3211B3664D}" type="presParOf" srcId="{0F3853B8-C45E-4311-A5E5-A68256B9EDDB}" destId="{6C749D08-C356-42EA-9DB5-2F7ADF77933F}" srcOrd="1" destOrd="0" presId="urn:microsoft.com/office/officeart/2008/layout/LinedList"/>
    <dgm:cxn modelId="{71E7471B-3E7F-434B-9AE1-6A4973394F74}" type="presParOf" srcId="{6C749D08-C356-42EA-9DB5-2F7ADF77933F}" destId="{20C16B31-5212-40D8-B687-5CE044B4739E}" srcOrd="0" destOrd="0" presId="urn:microsoft.com/office/officeart/2008/layout/LinedList"/>
    <dgm:cxn modelId="{33747875-5015-4C13-8536-E6574BA92DA0}" type="presParOf" srcId="{6C749D08-C356-42EA-9DB5-2F7ADF77933F}" destId="{B6D3064F-74A9-453C-BE2B-28CD924CDDFC}" srcOrd="1" destOrd="0" presId="urn:microsoft.com/office/officeart/2008/layout/LinedList"/>
    <dgm:cxn modelId="{50DBF88D-5C81-438D-979E-866B959504F5}" type="presParOf" srcId="{B6D3064F-74A9-453C-BE2B-28CD924CDDFC}" destId="{E885F383-0C1A-4B8C-889A-827A1939DFC7}" srcOrd="0" destOrd="0" presId="urn:microsoft.com/office/officeart/2008/layout/LinedList"/>
    <dgm:cxn modelId="{0B2A517E-3A4C-43CF-A40D-8F42626847AE}" type="presParOf" srcId="{B6D3064F-74A9-453C-BE2B-28CD924CDDFC}" destId="{B669CAE5-8477-4FEB-A847-48774D352DFE}" srcOrd="1" destOrd="0" presId="urn:microsoft.com/office/officeart/2008/layout/LinedList"/>
    <dgm:cxn modelId="{373FE76B-841F-4BE5-9A90-A5913A38635A}" type="presParOf" srcId="{B6D3064F-74A9-453C-BE2B-28CD924CDDFC}" destId="{6DDF77DF-9D69-4337-BCFF-062D74703FBB}" srcOrd="2" destOrd="0" presId="urn:microsoft.com/office/officeart/2008/layout/LinedList"/>
    <dgm:cxn modelId="{F038B5B1-FEE5-426A-87C6-7C949531020D}" type="presParOf" srcId="{6C749D08-C356-42EA-9DB5-2F7ADF77933F}" destId="{A13BA973-9FC9-4D37-B66E-622B3726BCEB}" srcOrd="2" destOrd="0" presId="urn:microsoft.com/office/officeart/2008/layout/LinedList"/>
    <dgm:cxn modelId="{3B7FEF44-409B-4AD3-B855-5292A2F3A45B}" type="presParOf" srcId="{6C749D08-C356-42EA-9DB5-2F7ADF77933F}" destId="{8699B359-58A9-4D8E-AD16-6E004658B1BC}" srcOrd="3" destOrd="0" presId="urn:microsoft.com/office/officeart/2008/layout/LinedList"/>
    <dgm:cxn modelId="{441C4740-955C-4973-BBDC-9B05341DD4B5}" type="presParOf" srcId="{4FDDCCDD-9A93-43F3-AFF1-EDE914A37EEF}" destId="{C6C49DD1-A082-4887-B3B9-A44CBCD870D4}" srcOrd="4" destOrd="0" presId="urn:microsoft.com/office/officeart/2008/layout/LinedList"/>
    <dgm:cxn modelId="{8620A3F9-4772-4F98-AE46-DCF93EE141C5}" type="presParOf" srcId="{4FDDCCDD-9A93-43F3-AFF1-EDE914A37EEF}" destId="{9585B51C-E385-4D82-815C-FB9AA45B33BB}" srcOrd="5" destOrd="0" presId="urn:microsoft.com/office/officeart/2008/layout/LinedList"/>
    <dgm:cxn modelId="{4B15C54E-099D-4133-A928-A5EF31787E47}" type="presParOf" srcId="{9585B51C-E385-4D82-815C-FB9AA45B33BB}" destId="{509652D2-A0FC-4204-8C64-B4A5153AE32C}" srcOrd="0" destOrd="0" presId="urn:microsoft.com/office/officeart/2008/layout/LinedList"/>
    <dgm:cxn modelId="{7F7C14F6-349A-4C31-9ADF-F1B5155E9AB5}" type="presParOf" srcId="{9585B51C-E385-4D82-815C-FB9AA45B33BB}" destId="{21908AE0-9254-4C28-AA3F-E4F71F6DE715}" srcOrd="1" destOrd="0" presId="urn:microsoft.com/office/officeart/2008/layout/LinedList"/>
    <dgm:cxn modelId="{6633326C-1034-4D0F-AB75-775DE8E052B3}" type="presParOf" srcId="{21908AE0-9254-4C28-AA3F-E4F71F6DE715}" destId="{FD8296E7-6785-4976-AB02-9C8E1A8E2713}" srcOrd="0" destOrd="0" presId="urn:microsoft.com/office/officeart/2008/layout/LinedList"/>
    <dgm:cxn modelId="{86E0FD62-BB95-44D7-AA4A-677115B052C3}" type="presParOf" srcId="{21908AE0-9254-4C28-AA3F-E4F71F6DE715}" destId="{10E97D15-5F96-478A-AA0C-E2271143CC98}" srcOrd="1" destOrd="0" presId="urn:microsoft.com/office/officeart/2008/layout/LinedList"/>
    <dgm:cxn modelId="{565EB601-6E4D-4814-B1CB-7B97BF9BABCD}" type="presParOf" srcId="{10E97D15-5F96-478A-AA0C-E2271143CC98}" destId="{24C5E5E2-E086-4728-8B40-F31123AD664C}" srcOrd="0" destOrd="0" presId="urn:microsoft.com/office/officeart/2008/layout/LinedList"/>
    <dgm:cxn modelId="{E5E4E98C-2BA0-4256-BBFF-864D7DAEAC6C}" type="presParOf" srcId="{10E97D15-5F96-478A-AA0C-E2271143CC98}" destId="{6A6CD5F0-B555-4453-8518-30A2B468222F}" srcOrd="1" destOrd="0" presId="urn:microsoft.com/office/officeart/2008/layout/LinedList"/>
    <dgm:cxn modelId="{C784D9C9-46F4-4225-B42B-D8CD0F15A068}" type="presParOf" srcId="{10E97D15-5F96-478A-AA0C-E2271143CC98}" destId="{63FFA9A3-04FA-4FC0-B0B1-2D5876209AE1}" srcOrd="2" destOrd="0" presId="urn:microsoft.com/office/officeart/2008/layout/LinedList"/>
    <dgm:cxn modelId="{90EF0748-3D6A-4402-A7E0-E04D6CC3612F}" type="presParOf" srcId="{21908AE0-9254-4C28-AA3F-E4F71F6DE715}" destId="{68505D97-D40B-4D93-9F38-061F552DF2E1}" srcOrd="2" destOrd="0" presId="urn:microsoft.com/office/officeart/2008/layout/LinedList"/>
    <dgm:cxn modelId="{49BBFF2E-D7BA-414D-A10A-34D5D3C902A6}" type="presParOf" srcId="{21908AE0-9254-4C28-AA3F-E4F71F6DE715}" destId="{DEEAE114-EF54-49A6-B2E4-43950433904C}" srcOrd="3" destOrd="0" presId="urn:microsoft.com/office/officeart/2008/layout/LinedList"/>
    <dgm:cxn modelId="{40672C9F-42FF-41FA-A13E-97A3C53746D2}" type="presParOf" srcId="{21908AE0-9254-4C28-AA3F-E4F71F6DE715}" destId="{5F4D1B02-55E9-4D63-8BF2-32DDC2DA9B7D}" srcOrd="4" destOrd="0" presId="urn:microsoft.com/office/officeart/2008/layout/LinedList"/>
    <dgm:cxn modelId="{EFB795BB-FE98-48F0-8B43-B0461894B390}" type="presParOf" srcId="{5F4D1B02-55E9-4D63-8BF2-32DDC2DA9B7D}" destId="{8121350B-F37C-4E29-9DE2-4F3BC85BE17A}" srcOrd="0" destOrd="0" presId="urn:microsoft.com/office/officeart/2008/layout/LinedList"/>
    <dgm:cxn modelId="{77A5E0BC-9A0B-4E02-A404-6C2D33FA4535}" type="presParOf" srcId="{5F4D1B02-55E9-4D63-8BF2-32DDC2DA9B7D}" destId="{B2DF5036-B590-4056-8F18-0FF5252520A4}" srcOrd="1" destOrd="0" presId="urn:microsoft.com/office/officeart/2008/layout/LinedList"/>
    <dgm:cxn modelId="{BB63A5C8-847E-4768-8A9F-1672127D3678}" type="presParOf" srcId="{5F4D1B02-55E9-4D63-8BF2-32DDC2DA9B7D}" destId="{BD1F5E9A-FCF6-4B98-9A4C-147D21DEFE66}" srcOrd="2" destOrd="0" presId="urn:microsoft.com/office/officeart/2008/layout/LinedList"/>
    <dgm:cxn modelId="{29719888-97C8-4D63-A7E5-624CAC372DDB}" type="presParOf" srcId="{21908AE0-9254-4C28-AA3F-E4F71F6DE715}" destId="{CE0D9448-0C96-4E5B-B862-E75D4C93545D}" srcOrd="5" destOrd="0" presId="urn:microsoft.com/office/officeart/2008/layout/LinedList"/>
    <dgm:cxn modelId="{A9097843-277E-441E-BF74-4B710721987B}" type="presParOf" srcId="{21908AE0-9254-4C28-AA3F-E4F71F6DE715}" destId="{87126011-DB4C-479C-BB56-A869A0190C1A}" srcOrd="6"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7394E57-65BC-4E86-B1BB-63201B6F4226}"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KE"/>
        </a:p>
      </dgm:t>
    </dgm:pt>
    <dgm:pt modelId="{623A2454-7A2C-4CCA-954E-49F34688F438}">
      <dgm:prSet custT="1"/>
      <dgm:spPr/>
      <dgm:t>
        <a:bodyPr/>
        <a:lstStyle/>
        <a:p>
          <a:r>
            <a:rPr lang="en-US" sz="3500" b="1" i="0" baseline="0" dirty="0"/>
            <a:t>Mitigating Actions for ALM Challenges</a:t>
          </a:r>
          <a:endParaRPr lang="en-KE" sz="3500" b="1" dirty="0"/>
        </a:p>
      </dgm:t>
    </dgm:pt>
    <dgm:pt modelId="{154D1197-A347-4694-B0B3-924CEC2F8093}" type="parTrans" cxnId="{9E3CEC0D-0637-4487-BF1D-4921B79EB9BD}">
      <dgm:prSet/>
      <dgm:spPr/>
      <dgm:t>
        <a:bodyPr/>
        <a:lstStyle/>
        <a:p>
          <a:endParaRPr lang="en-KE"/>
        </a:p>
      </dgm:t>
    </dgm:pt>
    <dgm:pt modelId="{AE568DCB-EC2E-4A57-919D-E8CFA9DC9802}" type="sibTrans" cxnId="{9E3CEC0D-0637-4487-BF1D-4921B79EB9BD}">
      <dgm:prSet/>
      <dgm:spPr/>
      <dgm:t>
        <a:bodyPr/>
        <a:lstStyle/>
        <a:p>
          <a:endParaRPr lang="en-KE"/>
        </a:p>
      </dgm:t>
    </dgm:pt>
    <dgm:pt modelId="{187CECEE-72D6-4854-A376-D9E6ECC6CE10}" type="pres">
      <dgm:prSet presAssocID="{B7394E57-65BC-4E86-B1BB-63201B6F4226}" presName="linear" presStyleCnt="0">
        <dgm:presLayoutVars>
          <dgm:animLvl val="lvl"/>
          <dgm:resizeHandles val="exact"/>
        </dgm:presLayoutVars>
      </dgm:prSet>
      <dgm:spPr/>
    </dgm:pt>
    <dgm:pt modelId="{6BD66681-5F30-4583-BD93-7AD36A69CD9E}" type="pres">
      <dgm:prSet presAssocID="{623A2454-7A2C-4CCA-954E-49F34688F438}" presName="parentText" presStyleLbl="node1" presStyleIdx="0" presStyleCnt="1" custScaleY="47271" custLinFactNeighborX="0" custLinFactNeighborY="-15656">
        <dgm:presLayoutVars>
          <dgm:chMax val="0"/>
          <dgm:bulletEnabled val="1"/>
        </dgm:presLayoutVars>
      </dgm:prSet>
      <dgm:spPr/>
    </dgm:pt>
  </dgm:ptLst>
  <dgm:cxnLst>
    <dgm:cxn modelId="{9E3CEC0D-0637-4487-BF1D-4921B79EB9BD}" srcId="{B7394E57-65BC-4E86-B1BB-63201B6F4226}" destId="{623A2454-7A2C-4CCA-954E-49F34688F438}" srcOrd="0" destOrd="0" parTransId="{154D1197-A347-4694-B0B3-924CEC2F8093}" sibTransId="{AE568DCB-EC2E-4A57-919D-E8CFA9DC9802}"/>
    <dgm:cxn modelId="{73B94866-B5AA-4E7B-BA2D-CC87EAD25079}" type="presOf" srcId="{B7394E57-65BC-4E86-B1BB-63201B6F4226}" destId="{187CECEE-72D6-4854-A376-D9E6ECC6CE10}" srcOrd="0" destOrd="0" presId="urn:microsoft.com/office/officeart/2005/8/layout/vList2"/>
    <dgm:cxn modelId="{AB963270-5A8C-4C67-AAA4-4740A053BDB9}" type="presOf" srcId="{623A2454-7A2C-4CCA-954E-49F34688F438}" destId="{6BD66681-5F30-4583-BD93-7AD36A69CD9E}" srcOrd="0" destOrd="0" presId="urn:microsoft.com/office/officeart/2005/8/layout/vList2"/>
    <dgm:cxn modelId="{D7EF74E6-00E9-4783-85E6-D55D04A42CE2}" type="presParOf" srcId="{187CECEE-72D6-4854-A376-D9E6ECC6CE10}" destId="{6BD66681-5F30-4583-BD93-7AD36A69CD9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80AC9FC-EDA2-4011-B479-15871467DAC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KE"/>
        </a:p>
      </dgm:t>
    </dgm:pt>
    <dgm:pt modelId="{24D48E26-75C7-4821-90E9-47F3AC4535E5}">
      <dgm:prSet/>
      <dgm:spPr/>
      <dgm:t>
        <a:bodyPr/>
        <a:lstStyle/>
        <a:p>
          <a:r>
            <a:rPr lang="en-US" b="1" dirty="0"/>
            <a:t>1. Market Structure &amp; Depth</a:t>
          </a:r>
          <a:endParaRPr lang="en-KE" b="1" dirty="0"/>
        </a:p>
      </dgm:t>
    </dgm:pt>
    <dgm:pt modelId="{E2652DCF-8358-46B5-8D05-C266987F00F1}" type="parTrans" cxnId="{DC60EF0C-8F5B-41D2-9CC3-FC77D43C6B49}">
      <dgm:prSet/>
      <dgm:spPr/>
      <dgm:t>
        <a:bodyPr/>
        <a:lstStyle/>
        <a:p>
          <a:endParaRPr lang="en-KE"/>
        </a:p>
      </dgm:t>
    </dgm:pt>
    <dgm:pt modelId="{323FD3B4-C6F1-456A-8C1E-30198DFC3B04}" type="sibTrans" cxnId="{DC60EF0C-8F5B-41D2-9CC3-FC77D43C6B49}">
      <dgm:prSet/>
      <dgm:spPr/>
      <dgm:t>
        <a:bodyPr/>
        <a:lstStyle/>
        <a:p>
          <a:endParaRPr lang="en-KE"/>
        </a:p>
      </dgm:t>
    </dgm:pt>
    <dgm:pt modelId="{4250F564-9572-4948-B4E7-10A6FD723A15}">
      <dgm:prSet custT="1"/>
      <dgm:spPr/>
      <dgm:t>
        <a:bodyPr/>
        <a:lstStyle/>
        <a:p>
          <a:r>
            <a:rPr lang="en-US" sz="1400" dirty="0"/>
            <a:t>Collaboration with regulators and government Treasury/Finance functions to deepen local bond markets (including duration of issued bonds). </a:t>
          </a:r>
          <a:endParaRPr lang="en-KE" sz="1400" dirty="0"/>
        </a:p>
      </dgm:t>
    </dgm:pt>
    <dgm:pt modelId="{0709D2B6-8624-4947-A69C-4BB79AE24090}" type="parTrans" cxnId="{0649A94E-AD40-4200-BE78-E9A1D68C0483}">
      <dgm:prSet/>
      <dgm:spPr/>
      <dgm:t>
        <a:bodyPr/>
        <a:lstStyle/>
        <a:p>
          <a:endParaRPr lang="en-KE"/>
        </a:p>
      </dgm:t>
    </dgm:pt>
    <dgm:pt modelId="{C29726EF-6FFB-4167-9C1E-49DB5CC59C09}" type="sibTrans" cxnId="{0649A94E-AD40-4200-BE78-E9A1D68C0483}">
      <dgm:prSet/>
      <dgm:spPr/>
      <dgm:t>
        <a:bodyPr/>
        <a:lstStyle/>
        <a:p>
          <a:endParaRPr lang="en-KE"/>
        </a:p>
      </dgm:t>
    </dgm:pt>
    <dgm:pt modelId="{BFB9F0ED-6BE8-4877-BFA1-7847634046F0}">
      <dgm:prSet custT="1"/>
      <dgm:spPr/>
      <dgm:t>
        <a:bodyPr/>
        <a:lstStyle/>
        <a:p>
          <a:r>
            <a:rPr lang="en-US" sz="1400" dirty="0"/>
            <a:t>Collaboration with other “users” of long-duration bonds and other Instruments such as Pension Funds</a:t>
          </a:r>
          <a:endParaRPr lang="en-KE" sz="1400" dirty="0"/>
        </a:p>
      </dgm:t>
    </dgm:pt>
    <dgm:pt modelId="{94027856-3C08-4655-86C3-B122D791C202}" type="parTrans" cxnId="{8FC3124C-F16A-4057-B613-2B74CFACC567}">
      <dgm:prSet/>
      <dgm:spPr/>
      <dgm:t>
        <a:bodyPr/>
        <a:lstStyle/>
        <a:p>
          <a:endParaRPr lang="en-KE"/>
        </a:p>
      </dgm:t>
    </dgm:pt>
    <dgm:pt modelId="{F48CD7DF-09B6-4D34-ADFB-91BF4D27F141}" type="sibTrans" cxnId="{8FC3124C-F16A-4057-B613-2B74CFACC567}">
      <dgm:prSet/>
      <dgm:spPr/>
      <dgm:t>
        <a:bodyPr/>
        <a:lstStyle/>
        <a:p>
          <a:endParaRPr lang="en-KE"/>
        </a:p>
      </dgm:t>
    </dgm:pt>
    <dgm:pt modelId="{C36D5EEA-DC3B-4466-A4A0-5CA369F6D53E}">
      <dgm:prSet custT="1"/>
      <dgm:spPr/>
      <dgm:t>
        <a:bodyPr/>
        <a:lstStyle/>
        <a:p>
          <a:r>
            <a:rPr lang="en-US" sz="1400" dirty="0"/>
            <a:t>Use synthetic instruments (e.g., swaps) to extend duration where feasible</a:t>
          </a:r>
          <a:endParaRPr lang="en-KE" sz="1400" dirty="0"/>
        </a:p>
      </dgm:t>
    </dgm:pt>
    <dgm:pt modelId="{0B576059-6B9F-4C69-A3AE-6E64C592C621}" type="parTrans" cxnId="{B6A8A25D-C6FA-4489-B162-746F5E28CD6B}">
      <dgm:prSet/>
      <dgm:spPr/>
      <dgm:t>
        <a:bodyPr/>
        <a:lstStyle/>
        <a:p>
          <a:endParaRPr lang="en-KE"/>
        </a:p>
      </dgm:t>
    </dgm:pt>
    <dgm:pt modelId="{DB7B2B62-6EF6-466B-8205-682C60C74D6C}" type="sibTrans" cxnId="{B6A8A25D-C6FA-4489-B162-746F5E28CD6B}">
      <dgm:prSet/>
      <dgm:spPr/>
      <dgm:t>
        <a:bodyPr/>
        <a:lstStyle/>
        <a:p>
          <a:endParaRPr lang="en-KE"/>
        </a:p>
      </dgm:t>
    </dgm:pt>
    <dgm:pt modelId="{43C6BE35-BF8A-41AE-8DE9-50E11C1F07E9}">
      <dgm:prSet custT="1"/>
      <dgm:spPr/>
      <dgm:t>
        <a:bodyPr/>
        <a:lstStyle/>
        <a:p>
          <a:r>
            <a:rPr lang="en-US" sz="1400" dirty="0"/>
            <a:t>Match currency of liabilities where possible </a:t>
          </a:r>
          <a:endParaRPr lang="en-KE" sz="1400" dirty="0"/>
        </a:p>
      </dgm:t>
    </dgm:pt>
    <dgm:pt modelId="{36D3AEE7-FAFB-499C-BB51-809AD086C086}" type="parTrans" cxnId="{9AFD9F9C-5850-43F7-B07C-6D535F4AA63D}">
      <dgm:prSet/>
      <dgm:spPr/>
      <dgm:t>
        <a:bodyPr/>
        <a:lstStyle/>
        <a:p>
          <a:endParaRPr lang="en-KE"/>
        </a:p>
      </dgm:t>
    </dgm:pt>
    <dgm:pt modelId="{8EC62844-B042-4DA3-A886-14EF68CA9E10}" type="sibTrans" cxnId="{9AFD9F9C-5850-43F7-B07C-6D535F4AA63D}">
      <dgm:prSet/>
      <dgm:spPr/>
      <dgm:t>
        <a:bodyPr/>
        <a:lstStyle/>
        <a:p>
          <a:endParaRPr lang="en-KE"/>
        </a:p>
      </dgm:t>
    </dgm:pt>
    <dgm:pt modelId="{B3051734-7D5C-49A1-AC15-632EB615A1E1}">
      <dgm:prSet custT="1"/>
      <dgm:spPr/>
      <dgm:t>
        <a:bodyPr/>
        <a:lstStyle/>
        <a:p>
          <a:r>
            <a:rPr lang="en-US" sz="1400" dirty="0"/>
            <a:t>Diversify across regional currencies to reduce concentration risk </a:t>
          </a:r>
          <a:endParaRPr lang="en-KE" sz="1400" dirty="0"/>
        </a:p>
      </dgm:t>
    </dgm:pt>
    <dgm:pt modelId="{30F292E1-8F38-4F21-B476-8F52EDA66BBD}" type="parTrans" cxnId="{8FAE2ED9-D188-4AAD-ADAD-5F6023E86AA0}">
      <dgm:prSet/>
      <dgm:spPr/>
      <dgm:t>
        <a:bodyPr/>
        <a:lstStyle/>
        <a:p>
          <a:endParaRPr lang="en-KE"/>
        </a:p>
      </dgm:t>
    </dgm:pt>
    <dgm:pt modelId="{9BD79538-D519-40E6-B6EE-26C0074D034F}" type="sibTrans" cxnId="{8FAE2ED9-D188-4AAD-ADAD-5F6023E86AA0}">
      <dgm:prSet/>
      <dgm:spPr/>
      <dgm:t>
        <a:bodyPr/>
        <a:lstStyle/>
        <a:p>
          <a:endParaRPr lang="en-KE"/>
        </a:p>
      </dgm:t>
    </dgm:pt>
    <dgm:pt modelId="{02A8321B-3E42-4703-B955-949557E6F109}">
      <dgm:prSet custT="1"/>
      <dgm:spPr/>
      <dgm:t>
        <a:bodyPr/>
        <a:lstStyle/>
        <a:p>
          <a:r>
            <a:rPr lang="en-US" sz="1400" dirty="0"/>
            <a:t>Collaborate with regional exchanges to develop hedging tools</a:t>
          </a:r>
          <a:endParaRPr lang="en-KE" sz="1400" dirty="0"/>
        </a:p>
      </dgm:t>
    </dgm:pt>
    <dgm:pt modelId="{2F9DA285-4B93-4F2F-B4B0-F818DAE3C63B}" type="parTrans" cxnId="{25217BB6-7A89-45AB-8AA2-19D4BA992BC2}">
      <dgm:prSet/>
      <dgm:spPr/>
      <dgm:t>
        <a:bodyPr/>
        <a:lstStyle/>
        <a:p>
          <a:endParaRPr lang="en-KE"/>
        </a:p>
      </dgm:t>
    </dgm:pt>
    <dgm:pt modelId="{67CE93AC-69F9-46BB-970A-CC85A0372888}" type="sibTrans" cxnId="{25217BB6-7A89-45AB-8AA2-19D4BA992BC2}">
      <dgm:prSet/>
      <dgm:spPr/>
      <dgm:t>
        <a:bodyPr/>
        <a:lstStyle/>
        <a:p>
          <a:endParaRPr lang="en-KE"/>
        </a:p>
      </dgm:t>
    </dgm:pt>
    <dgm:pt modelId="{F33E5DE4-3E60-4E07-89EC-66C46A54E7EF}">
      <dgm:prSet/>
      <dgm:spPr/>
      <dgm:t>
        <a:bodyPr/>
        <a:lstStyle/>
        <a:p>
          <a:r>
            <a:rPr lang="en-US" b="1" dirty="0"/>
            <a:t>2. Specific Sovereign Risks</a:t>
          </a:r>
          <a:endParaRPr lang="en-KE" b="1" dirty="0"/>
        </a:p>
      </dgm:t>
    </dgm:pt>
    <dgm:pt modelId="{D8726D23-C2EA-4F66-AB8C-FD32455B7E14}" type="parTrans" cxnId="{6DE81FC0-7E1F-49BD-88E6-0EE22CE259FB}">
      <dgm:prSet/>
      <dgm:spPr/>
      <dgm:t>
        <a:bodyPr/>
        <a:lstStyle/>
        <a:p>
          <a:endParaRPr lang="en-KE"/>
        </a:p>
      </dgm:t>
    </dgm:pt>
    <dgm:pt modelId="{8121AF0A-CBB9-4A0A-8A07-823E61FC7DE3}" type="sibTrans" cxnId="{6DE81FC0-7E1F-49BD-88E6-0EE22CE259FB}">
      <dgm:prSet/>
      <dgm:spPr/>
      <dgm:t>
        <a:bodyPr/>
        <a:lstStyle/>
        <a:p>
          <a:endParaRPr lang="en-KE"/>
        </a:p>
      </dgm:t>
    </dgm:pt>
    <dgm:pt modelId="{F2A3AC53-2793-4434-AC3E-A20CD89CBB9A}">
      <dgm:prSet custT="1"/>
      <dgm:spPr/>
      <dgm:t>
        <a:bodyPr/>
        <a:lstStyle/>
        <a:p>
          <a:r>
            <a:rPr lang="en-US" sz="1400" dirty="0"/>
            <a:t>“Market Value Adjustment” clauses tied to sovereign default risks</a:t>
          </a:r>
          <a:endParaRPr lang="en-KE" sz="1400" dirty="0"/>
        </a:p>
      </dgm:t>
    </dgm:pt>
    <dgm:pt modelId="{FD7A3FB5-EF0F-4298-968F-CD63A53566C7}" type="parTrans" cxnId="{2929FBFB-DF24-484A-B768-F902E925E703}">
      <dgm:prSet/>
      <dgm:spPr/>
      <dgm:t>
        <a:bodyPr/>
        <a:lstStyle/>
        <a:p>
          <a:endParaRPr lang="en-KE"/>
        </a:p>
      </dgm:t>
    </dgm:pt>
    <dgm:pt modelId="{2B34DEBD-7DF1-4F06-BABE-9EAF4D05A004}" type="sibTrans" cxnId="{2929FBFB-DF24-484A-B768-F902E925E703}">
      <dgm:prSet/>
      <dgm:spPr/>
      <dgm:t>
        <a:bodyPr/>
        <a:lstStyle/>
        <a:p>
          <a:endParaRPr lang="en-KE"/>
        </a:p>
      </dgm:t>
    </dgm:pt>
    <dgm:pt modelId="{31AF840D-5D48-439E-8735-DBF8AE8BE181}">
      <dgm:prSet custT="1"/>
      <dgm:spPr/>
      <dgm:t>
        <a:bodyPr/>
        <a:lstStyle/>
        <a:p>
          <a:r>
            <a:rPr lang="en-US" sz="1400" dirty="0"/>
            <a:t>Alternative assets with similar return profile/characteristics to Liability characteristics that are not issued by the “Sovereign”- e.g., Infrastructure Debt </a:t>
          </a:r>
          <a:endParaRPr lang="en-KE" sz="1400" dirty="0"/>
        </a:p>
      </dgm:t>
    </dgm:pt>
    <dgm:pt modelId="{8E1334A1-408E-470C-9210-2C56DD44D750}" type="parTrans" cxnId="{198BC2E6-B189-4BAF-8CB8-163BA7265F3E}">
      <dgm:prSet/>
      <dgm:spPr/>
      <dgm:t>
        <a:bodyPr/>
        <a:lstStyle/>
        <a:p>
          <a:endParaRPr lang="en-KE"/>
        </a:p>
      </dgm:t>
    </dgm:pt>
    <dgm:pt modelId="{8E5DC396-B45B-4E5B-A54C-25F734FD5DCB}" type="sibTrans" cxnId="{198BC2E6-B189-4BAF-8CB8-163BA7265F3E}">
      <dgm:prSet/>
      <dgm:spPr/>
      <dgm:t>
        <a:bodyPr/>
        <a:lstStyle/>
        <a:p>
          <a:endParaRPr lang="en-KE"/>
        </a:p>
      </dgm:t>
    </dgm:pt>
    <dgm:pt modelId="{0806E0F7-052E-41EA-B12B-74817AC31E6B}">
      <dgm:prSet/>
      <dgm:spPr/>
      <dgm:t>
        <a:bodyPr/>
        <a:lstStyle/>
        <a:p>
          <a:r>
            <a:rPr lang="en-US" b="1" dirty="0"/>
            <a:t>3. Strategic Misalignment </a:t>
          </a:r>
          <a:r>
            <a:rPr lang="en-US" dirty="0"/>
            <a:t>	</a:t>
          </a:r>
          <a:endParaRPr lang="en-KE" dirty="0"/>
        </a:p>
      </dgm:t>
    </dgm:pt>
    <dgm:pt modelId="{C7C814FE-F919-4BE3-89CE-31110F8AC511}" type="parTrans" cxnId="{CE1D89E7-B637-4727-BB12-428CF9BEA0B8}">
      <dgm:prSet/>
      <dgm:spPr/>
      <dgm:t>
        <a:bodyPr/>
        <a:lstStyle/>
        <a:p>
          <a:endParaRPr lang="en-KE"/>
        </a:p>
      </dgm:t>
    </dgm:pt>
    <dgm:pt modelId="{A54C9112-915F-40BD-8949-CC4ACFCA6229}" type="sibTrans" cxnId="{CE1D89E7-B637-4727-BB12-428CF9BEA0B8}">
      <dgm:prSet/>
      <dgm:spPr/>
      <dgm:t>
        <a:bodyPr/>
        <a:lstStyle/>
        <a:p>
          <a:endParaRPr lang="en-KE"/>
        </a:p>
      </dgm:t>
    </dgm:pt>
    <dgm:pt modelId="{6D2A8AFC-80C9-447F-829B-8E2B444C3A49}">
      <dgm:prSet custT="1"/>
      <dgm:spPr/>
      <dgm:t>
        <a:bodyPr/>
        <a:lstStyle/>
        <a:p>
          <a:r>
            <a:rPr lang="en-US" sz="1400" dirty="0"/>
            <a:t>Cross Department Coordination- Align treasury, risk, and finance teams for holistic decision-making </a:t>
          </a:r>
          <a:endParaRPr lang="en-KE" sz="1400" dirty="0"/>
        </a:p>
      </dgm:t>
    </dgm:pt>
    <dgm:pt modelId="{62BA0871-B0FF-4530-B4C8-E06DBB7A1DEF}" type="parTrans" cxnId="{A94C3E0A-F4EB-4826-A7AC-EC55DBAC5787}">
      <dgm:prSet/>
      <dgm:spPr/>
      <dgm:t>
        <a:bodyPr/>
        <a:lstStyle/>
        <a:p>
          <a:endParaRPr lang="en-KE"/>
        </a:p>
      </dgm:t>
    </dgm:pt>
    <dgm:pt modelId="{01CDFA96-4E8A-49F0-88A9-9D9F5B14FF15}" type="sibTrans" cxnId="{A94C3E0A-F4EB-4826-A7AC-EC55DBAC5787}">
      <dgm:prSet/>
      <dgm:spPr/>
      <dgm:t>
        <a:bodyPr/>
        <a:lstStyle/>
        <a:p>
          <a:endParaRPr lang="en-KE"/>
        </a:p>
      </dgm:t>
    </dgm:pt>
    <dgm:pt modelId="{4F039906-0818-432A-8322-DD91BC2AB712}">
      <dgm:prSet/>
      <dgm:spPr/>
      <dgm:t>
        <a:bodyPr/>
        <a:lstStyle/>
        <a:p>
          <a:r>
            <a:rPr lang="en-US" b="1" dirty="0"/>
            <a:t>4. Data gaps 	</a:t>
          </a:r>
          <a:endParaRPr lang="en-KE" b="1" dirty="0"/>
        </a:p>
      </dgm:t>
    </dgm:pt>
    <dgm:pt modelId="{749F7274-FE95-4A8E-B2E0-EE749A0919D1}" type="parTrans" cxnId="{3F72B955-7DF3-4E8F-9E48-A3063BA38D59}">
      <dgm:prSet/>
      <dgm:spPr/>
      <dgm:t>
        <a:bodyPr/>
        <a:lstStyle/>
        <a:p>
          <a:endParaRPr lang="en-KE"/>
        </a:p>
      </dgm:t>
    </dgm:pt>
    <dgm:pt modelId="{BA5C09A7-4703-42DB-AAAF-EF1D56EBE9DC}" type="sibTrans" cxnId="{3F72B955-7DF3-4E8F-9E48-A3063BA38D59}">
      <dgm:prSet/>
      <dgm:spPr/>
      <dgm:t>
        <a:bodyPr/>
        <a:lstStyle/>
        <a:p>
          <a:endParaRPr lang="en-KE"/>
        </a:p>
      </dgm:t>
    </dgm:pt>
    <dgm:pt modelId="{5A0844E2-CA5A-4E2D-8BBF-BFF5CBA14B33}">
      <dgm:prSet custT="1"/>
      <dgm:spPr/>
      <dgm:t>
        <a:bodyPr/>
        <a:lstStyle/>
        <a:p>
          <a:r>
            <a:rPr lang="en-US" sz="1400" dirty="0"/>
            <a:t>Invest in actuarial talent and digital infrastructure</a:t>
          </a:r>
          <a:endParaRPr lang="en-KE" sz="1400" dirty="0"/>
        </a:p>
      </dgm:t>
    </dgm:pt>
    <dgm:pt modelId="{FFAFBF22-4D3E-4A7E-9CC1-547827920EBC}" type="parTrans" cxnId="{1BF0C300-FC2E-4EE6-BAA8-E293F1F8459C}">
      <dgm:prSet/>
      <dgm:spPr/>
      <dgm:t>
        <a:bodyPr/>
        <a:lstStyle/>
        <a:p>
          <a:endParaRPr lang="en-KE"/>
        </a:p>
      </dgm:t>
    </dgm:pt>
    <dgm:pt modelId="{B31AE7C0-1A54-4697-8801-3D633FFC2A02}" type="sibTrans" cxnId="{1BF0C300-FC2E-4EE6-BAA8-E293F1F8459C}">
      <dgm:prSet/>
      <dgm:spPr/>
      <dgm:t>
        <a:bodyPr/>
        <a:lstStyle/>
        <a:p>
          <a:endParaRPr lang="en-KE"/>
        </a:p>
      </dgm:t>
    </dgm:pt>
    <dgm:pt modelId="{C7BE6632-51FD-4245-B3EF-99D51F79521E}">
      <dgm:prSet custT="1"/>
      <dgm:spPr/>
      <dgm:t>
        <a:bodyPr/>
        <a:lstStyle/>
        <a:p>
          <a:r>
            <a:rPr lang="en-US" sz="1400" dirty="0"/>
            <a:t>Consideration of Alternative Assets that match durations </a:t>
          </a:r>
          <a:endParaRPr lang="en-KE" sz="1400" dirty="0"/>
        </a:p>
      </dgm:t>
    </dgm:pt>
    <dgm:pt modelId="{FC3B1D03-B590-4536-8273-2A47F52E3030}" type="parTrans" cxnId="{521E7705-91E6-4290-B135-4E642B874B47}">
      <dgm:prSet/>
      <dgm:spPr/>
      <dgm:t>
        <a:bodyPr/>
        <a:lstStyle/>
        <a:p>
          <a:endParaRPr lang="en-US"/>
        </a:p>
      </dgm:t>
    </dgm:pt>
    <dgm:pt modelId="{F0D345D9-33A4-42B1-9118-4175D57BED85}" type="sibTrans" cxnId="{521E7705-91E6-4290-B135-4E642B874B47}">
      <dgm:prSet/>
      <dgm:spPr/>
      <dgm:t>
        <a:bodyPr/>
        <a:lstStyle/>
        <a:p>
          <a:endParaRPr lang="en-US"/>
        </a:p>
      </dgm:t>
    </dgm:pt>
    <dgm:pt modelId="{352361F4-3A07-4797-AED8-3E61D9931B3C}">
      <dgm:prSet custT="1"/>
      <dgm:spPr/>
      <dgm:t>
        <a:bodyPr/>
        <a:lstStyle/>
        <a:p>
          <a:r>
            <a:rPr lang="en-US" sz="1400" dirty="0"/>
            <a:t>Implement dynamic FX hedging policies to manage currency risks</a:t>
          </a:r>
          <a:endParaRPr lang="en-KE" sz="1400" dirty="0"/>
        </a:p>
      </dgm:t>
    </dgm:pt>
    <dgm:pt modelId="{8862FFA4-A964-4D94-A0D1-07C58511408D}" type="parTrans" cxnId="{D36927E1-EBA1-41EA-8472-E5E6C12990E3}">
      <dgm:prSet/>
      <dgm:spPr/>
      <dgm:t>
        <a:bodyPr/>
        <a:lstStyle/>
        <a:p>
          <a:endParaRPr lang="en-US"/>
        </a:p>
      </dgm:t>
    </dgm:pt>
    <dgm:pt modelId="{3BCF0EC6-921F-479B-B295-31CFFF249ECD}" type="sibTrans" cxnId="{D36927E1-EBA1-41EA-8472-E5E6C12990E3}">
      <dgm:prSet/>
      <dgm:spPr/>
      <dgm:t>
        <a:bodyPr/>
        <a:lstStyle/>
        <a:p>
          <a:endParaRPr lang="en-US"/>
        </a:p>
      </dgm:t>
    </dgm:pt>
    <dgm:pt modelId="{B2134DB4-644C-4E5C-9AE3-8B662DE03A2B}">
      <dgm:prSet custT="1"/>
      <dgm:spPr/>
      <dgm:t>
        <a:bodyPr/>
        <a:lstStyle/>
        <a:p>
          <a:r>
            <a:rPr lang="en-US" sz="1400" dirty="0"/>
            <a:t>Allocation to “off-shore” investments </a:t>
          </a:r>
          <a:endParaRPr lang="en-KE" sz="1400" dirty="0"/>
        </a:p>
      </dgm:t>
    </dgm:pt>
    <dgm:pt modelId="{DE86B5FA-7963-46C3-A8BA-E4DF72BEDDC8}" type="parTrans" cxnId="{29FD0686-6FF3-4CE8-979F-752DE055A8FC}">
      <dgm:prSet/>
      <dgm:spPr/>
      <dgm:t>
        <a:bodyPr/>
        <a:lstStyle/>
        <a:p>
          <a:endParaRPr lang="en-US"/>
        </a:p>
      </dgm:t>
    </dgm:pt>
    <dgm:pt modelId="{B98E88C6-E618-418B-B557-2BCD4DADB189}" type="sibTrans" cxnId="{29FD0686-6FF3-4CE8-979F-752DE055A8FC}">
      <dgm:prSet/>
      <dgm:spPr/>
      <dgm:t>
        <a:bodyPr/>
        <a:lstStyle/>
        <a:p>
          <a:endParaRPr lang="en-US"/>
        </a:p>
      </dgm:t>
    </dgm:pt>
    <dgm:pt modelId="{C7F775E3-AB83-4FFA-87D2-6CD59C195300}" type="pres">
      <dgm:prSet presAssocID="{A80AC9FC-EDA2-4011-B479-15871467DAC4}" presName="linear" presStyleCnt="0">
        <dgm:presLayoutVars>
          <dgm:animLvl val="lvl"/>
          <dgm:resizeHandles val="exact"/>
        </dgm:presLayoutVars>
      </dgm:prSet>
      <dgm:spPr/>
    </dgm:pt>
    <dgm:pt modelId="{4426C851-BF69-4613-B08F-DDE3B36A0F57}" type="pres">
      <dgm:prSet presAssocID="{24D48E26-75C7-4821-90E9-47F3AC4535E5}" presName="parentText" presStyleLbl="node1" presStyleIdx="0" presStyleCnt="4">
        <dgm:presLayoutVars>
          <dgm:chMax val="0"/>
          <dgm:bulletEnabled val="1"/>
        </dgm:presLayoutVars>
      </dgm:prSet>
      <dgm:spPr/>
    </dgm:pt>
    <dgm:pt modelId="{512A6206-F257-47C9-A131-EA17D1AE54D7}" type="pres">
      <dgm:prSet presAssocID="{24D48E26-75C7-4821-90E9-47F3AC4535E5}" presName="childText" presStyleLbl="revTx" presStyleIdx="0" presStyleCnt="4">
        <dgm:presLayoutVars>
          <dgm:bulletEnabled val="1"/>
        </dgm:presLayoutVars>
      </dgm:prSet>
      <dgm:spPr/>
    </dgm:pt>
    <dgm:pt modelId="{DEE233FD-A24D-4512-9D70-80D397C6C5EE}" type="pres">
      <dgm:prSet presAssocID="{F33E5DE4-3E60-4E07-89EC-66C46A54E7EF}" presName="parentText" presStyleLbl="node1" presStyleIdx="1" presStyleCnt="4">
        <dgm:presLayoutVars>
          <dgm:chMax val="0"/>
          <dgm:bulletEnabled val="1"/>
        </dgm:presLayoutVars>
      </dgm:prSet>
      <dgm:spPr/>
    </dgm:pt>
    <dgm:pt modelId="{7B4E9CB5-D450-456C-9624-43EEBF6F6518}" type="pres">
      <dgm:prSet presAssocID="{F33E5DE4-3E60-4E07-89EC-66C46A54E7EF}" presName="childText" presStyleLbl="revTx" presStyleIdx="1" presStyleCnt="4">
        <dgm:presLayoutVars>
          <dgm:bulletEnabled val="1"/>
        </dgm:presLayoutVars>
      </dgm:prSet>
      <dgm:spPr/>
    </dgm:pt>
    <dgm:pt modelId="{24F13B67-179A-4834-A492-63AC42AC9FDC}" type="pres">
      <dgm:prSet presAssocID="{0806E0F7-052E-41EA-B12B-74817AC31E6B}" presName="parentText" presStyleLbl="node1" presStyleIdx="2" presStyleCnt="4">
        <dgm:presLayoutVars>
          <dgm:chMax val="0"/>
          <dgm:bulletEnabled val="1"/>
        </dgm:presLayoutVars>
      </dgm:prSet>
      <dgm:spPr/>
    </dgm:pt>
    <dgm:pt modelId="{824F3EDB-AC15-48B6-A4CA-B60AE338A43C}" type="pres">
      <dgm:prSet presAssocID="{0806E0F7-052E-41EA-B12B-74817AC31E6B}" presName="childText" presStyleLbl="revTx" presStyleIdx="2" presStyleCnt="4">
        <dgm:presLayoutVars>
          <dgm:bulletEnabled val="1"/>
        </dgm:presLayoutVars>
      </dgm:prSet>
      <dgm:spPr/>
    </dgm:pt>
    <dgm:pt modelId="{36786DE2-EAF6-4640-99A1-2AC3A94E2981}" type="pres">
      <dgm:prSet presAssocID="{4F039906-0818-432A-8322-DD91BC2AB712}" presName="parentText" presStyleLbl="node1" presStyleIdx="3" presStyleCnt="4">
        <dgm:presLayoutVars>
          <dgm:chMax val="0"/>
          <dgm:bulletEnabled val="1"/>
        </dgm:presLayoutVars>
      </dgm:prSet>
      <dgm:spPr/>
    </dgm:pt>
    <dgm:pt modelId="{0F8FE823-12F7-4B06-8BDC-138B78082E3E}" type="pres">
      <dgm:prSet presAssocID="{4F039906-0818-432A-8322-DD91BC2AB712}" presName="childText" presStyleLbl="revTx" presStyleIdx="3" presStyleCnt="4">
        <dgm:presLayoutVars>
          <dgm:bulletEnabled val="1"/>
        </dgm:presLayoutVars>
      </dgm:prSet>
      <dgm:spPr/>
    </dgm:pt>
  </dgm:ptLst>
  <dgm:cxnLst>
    <dgm:cxn modelId="{1BF0C300-FC2E-4EE6-BAA8-E293F1F8459C}" srcId="{4F039906-0818-432A-8322-DD91BC2AB712}" destId="{5A0844E2-CA5A-4E2D-8BBF-BFF5CBA14B33}" srcOrd="0" destOrd="0" parTransId="{FFAFBF22-4D3E-4A7E-9CC1-547827920EBC}" sibTransId="{B31AE7C0-1A54-4697-8801-3D633FFC2A02}"/>
    <dgm:cxn modelId="{F0334502-7EEF-4A3A-8D94-2BDA4B611C09}" type="presOf" srcId="{6D2A8AFC-80C9-447F-829B-8E2B444C3A49}" destId="{824F3EDB-AC15-48B6-A4CA-B60AE338A43C}" srcOrd="0" destOrd="0" presId="urn:microsoft.com/office/officeart/2005/8/layout/vList2"/>
    <dgm:cxn modelId="{521E7705-91E6-4290-B135-4E642B874B47}" srcId="{24D48E26-75C7-4821-90E9-47F3AC4535E5}" destId="{C7BE6632-51FD-4245-B3EF-99D51F79521E}" srcOrd="2" destOrd="0" parTransId="{FC3B1D03-B590-4536-8273-2A47F52E3030}" sibTransId="{F0D345D9-33A4-42B1-9118-4175D57BED85}"/>
    <dgm:cxn modelId="{A94C3E0A-F4EB-4826-A7AC-EC55DBAC5787}" srcId="{0806E0F7-052E-41EA-B12B-74817AC31E6B}" destId="{6D2A8AFC-80C9-447F-829B-8E2B444C3A49}" srcOrd="0" destOrd="0" parTransId="{62BA0871-B0FF-4530-B4C8-E06DBB7A1DEF}" sibTransId="{01CDFA96-4E8A-49F0-88A9-9D9F5B14FF15}"/>
    <dgm:cxn modelId="{66BC940A-EA72-49A1-AE4E-240976E31805}" type="presOf" srcId="{31AF840D-5D48-439E-8735-DBF8AE8BE181}" destId="{7B4E9CB5-D450-456C-9624-43EEBF6F6518}" srcOrd="0" destOrd="2" presId="urn:microsoft.com/office/officeart/2005/8/layout/vList2"/>
    <dgm:cxn modelId="{DC60EF0C-8F5B-41D2-9CC3-FC77D43C6B49}" srcId="{A80AC9FC-EDA2-4011-B479-15871467DAC4}" destId="{24D48E26-75C7-4821-90E9-47F3AC4535E5}" srcOrd="0" destOrd="0" parTransId="{E2652DCF-8358-46B5-8D05-C266987F00F1}" sibTransId="{323FD3B4-C6F1-456A-8C1E-30198DFC3B04}"/>
    <dgm:cxn modelId="{711FC72C-CCBF-4233-923B-E6C5CC5E5F7A}" type="presOf" srcId="{BFB9F0ED-6BE8-4877-BFA1-7847634046F0}" destId="{512A6206-F257-47C9-A131-EA17D1AE54D7}" srcOrd="0" destOrd="1" presId="urn:microsoft.com/office/officeart/2005/8/layout/vList2"/>
    <dgm:cxn modelId="{57A4222E-DFE2-444C-B7CD-282BED47717F}" type="presOf" srcId="{C36D5EEA-DC3B-4466-A4A0-5CA369F6D53E}" destId="{512A6206-F257-47C9-A131-EA17D1AE54D7}" srcOrd="0" destOrd="3" presId="urn:microsoft.com/office/officeart/2005/8/layout/vList2"/>
    <dgm:cxn modelId="{54C1C33D-CAE5-4F3F-9352-457DD4CB935E}" type="presOf" srcId="{B3051734-7D5C-49A1-AC15-632EB615A1E1}" destId="{512A6206-F257-47C9-A131-EA17D1AE54D7}" srcOrd="0" destOrd="6" presId="urn:microsoft.com/office/officeart/2005/8/layout/vList2"/>
    <dgm:cxn modelId="{B6A8A25D-C6FA-4489-B162-746F5E28CD6B}" srcId="{24D48E26-75C7-4821-90E9-47F3AC4535E5}" destId="{C36D5EEA-DC3B-4466-A4A0-5CA369F6D53E}" srcOrd="3" destOrd="0" parTransId="{0B576059-6B9F-4C69-A3AE-6E64C592C621}" sibTransId="{DB7B2B62-6EF6-466B-8205-682C60C74D6C}"/>
    <dgm:cxn modelId="{8FC3124C-F16A-4057-B613-2B74CFACC567}" srcId="{24D48E26-75C7-4821-90E9-47F3AC4535E5}" destId="{BFB9F0ED-6BE8-4877-BFA1-7847634046F0}" srcOrd="1" destOrd="0" parTransId="{94027856-3C08-4655-86C3-B122D791C202}" sibTransId="{F48CD7DF-09B6-4D34-ADFB-91BF4D27F141}"/>
    <dgm:cxn modelId="{0649A94E-AD40-4200-BE78-E9A1D68C0483}" srcId="{24D48E26-75C7-4821-90E9-47F3AC4535E5}" destId="{4250F564-9572-4948-B4E7-10A6FD723A15}" srcOrd="0" destOrd="0" parTransId="{0709D2B6-8624-4947-A69C-4BB79AE24090}" sibTransId="{C29726EF-6FFB-4167-9C1E-49DB5CC59C09}"/>
    <dgm:cxn modelId="{0034154F-AB92-4237-9906-FA31030C9C65}" type="presOf" srcId="{4F039906-0818-432A-8322-DD91BC2AB712}" destId="{36786DE2-EAF6-4640-99A1-2AC3A94E2981}" srcOrd="0" destOrd="0" presId="urn:microsoft.com/office/officeart/2005/8/layout/vList2"/>
    <dgm:cxn modelId="{6188ED71-858C-4FAD-AA37-2B0275C2D787}" type="presOf" srcId="{0806E0F7-052E-41EA-B12B-74817AC31E6B}" destId="{24F13B67-179A-4834-A492-63AC42AC9FDC}" srcOrd="0" destOrd="0" presId="urn:microsoft.com/office/officeart/2005/8/layout/vList2"/>
    <dgm:cxn modelId="{C7D2BB53-A998-41A1-BC10-29E15FFF5080}" type="presOf" srcId="{02A8321B-3E42-4703-B955-949557E6F109}" destId="{512A6206-F257-47C9-A131-EA17D1AE54D7}" srcOrd="0" destOrd="7" presId="urn:microsoft.com/office/officeart/2005/8/layout/vList2"/>
    <dgm:cxn modelId="{3F72B955-7DF3-4E8F-9E48-A3063BA38D59}" srcId="{A80AC9FC-EDA2-4011-B479-15871467DAC4}" destId="{4F039906-0818-432A-8322-DD91BC2AB712}" srcOrd="3" destOrd="0" parTransId="{749F7274-FE95-4A8E-B2E0-EE749A0919D1}" sibTransId="{BA5C09A7-4703-42DB-AAAF-EF1D56EBE9DC}"/>
    <dgm:cxn modelId="{62EC897C-832A-4473-88B4-BB9BF16F4AE5}" type="presOf" srcId="{B2134DB4-644C-4E5C-9AE3-8B662DE03A2B}" destId="{7B4E9CB5-D450-456C-9624-43EEBF6F6518}" srcOrd="0" destOrd="1" presId="urn:microsoft.com/office/officeart/2005/8/layout/vList2"/>
    <dgm:cxn modelId="{29FD0686-6FF3-4CE8-979F-752DE055A8FC}" srcId="{F33E5DE4-3E60-4E07-89EC-66C46A54E7EF}" destId="{B2134DB4-644C-4E5C-9AE3-8B662DE03A2B}" srcOrd="1" destOrd="0" parTransId="{DE86B5FA-7963-46C3-A8BA-E4DF72BEDDC8}" sibTransId="{B98E88C6-E618-418B-B557-2BCD4DADB189}"/>
    <dgm:cxn modelId="{AE6BCA94-0CE8-4D05-9D47-9A206573441C}" type="presOf" srcId="{24D48E26-75C7-4821-90E9-47F3AC4535E5}" destId="{4426C851-BF69-4613-B08F-DDE3B36A0F57}" srcOrd="0" destOrd="0" presId="urn:microsoft.com/office/officeart/2005/8/layout/vList2"/>
    <dgm:cxn modelId="{9AFD9F9C-5850-43F7-B07C-6D535F4AA63D}" srcId="{24D48E26-75C7-4821-90E9-47F3AC4535E5}" destId="{43C6BE35-BF8A-41AE-8DE9-50E11C1F07E9}" srcOrd="5" destOrd="0" parTransId="{36D3AEE7-FAFB-499C-BB51-809AD086C086}" sibTransId="{8EC62844-B042-4DA3-A886-14EF68CA9E10}"/>
    <dgm:cxn modelId="{E25512A7-7CBA-4BBC-998F-F38B6FE32F8C}" type="presOf" srcId="{4250F564-9572-4948-B4E7-10A6FD723A15}" destId="{512A6206-F257-47C9-A131-EA17D1AE54D7}" srcOrd="0" destOrd="0" presId="urn:microsoft.com/office/officeart/2005/8/layout/vList2"/>
    <dgm:cxn modelId="{EECB5BAB-E157-4FE6-9F1A-BC59D1B08A8D}" type="presOf" srcId="{A80AC9FC-EDA2-4011-B479-15871467DAC4}" destId="{C7F775E3-AB83-4FFA-87D2-6CD59C195300}" srcOrd="0" destOrd="0" presId="urn:microsoft.com/office/officeart/2005/8/layout/vList2"/>
    <dgm:cxn modelId="{184BCFAB-B9B8-4095-9036-996B0C59A1E3}" type="presOf" srcId="{352361F4-3A07-4797-AED8-3E61D9931B3C}" destId="{512A6206-F257-47C9-A131-EA17D1AE54D7}" srcOrd="0" destOrd="4" presId="urn:microsoft.com/office/officeart/2005/8/layout/vList2"/>
    <dgm:cxn modelId="{B16DC6AD-C64E-4BA7-9222-098904EA9A4F}" type="presOf" srcId="{5A0844E2-CA5A-4E2D-8BBF-BFF5CBA14B33}" destId="{0F8FE823-12F7-4B06-8BDC-138B78082E3E}" srcOrd="0" destOrd="0" presId="urn:microsoft.com/office/officeart/2005/8/layout/vList2"/>
    <dgm:cxn modelId="{E10035AF-A273-4BFE-9827-A236A3FF5C92}" type="presOf" srcId="{C7BE6632-51FD-4245-B3EF-99D51F79521E}" destId="{512A6206-F257-47C9-A131-EA17D1AE54D7}" srcOrd="0" destOrd="2" presId="urn:microsoft.com/office/officeart/2005/8/layout/vList2"/>
    <dgm:cxn modelId="{25217BB6-7A89-45AB-8AA2-19D4BA992BC2}" srcId="{24D48E26-75C7-4821-90E9-47F3AC4535E5}" destId="{02A8321B-3E42-4703-B955-949557E6F109}" srcOrd="7" destOrd="0" parTransId="{2F9DA285-4B93-4F2F-B4B0-F818DAE3C63B}" sibTransId="{67CE93AC-69F9-46BB-970A-CC85A0372888}"/>
    <dgm:cxn modelId="{0AAA0CBE-3D95-4A91-A87D-AC928EF856FB}" type="presOf" srcId="{F33E5DE4-3E60-4E07-89EC-66C46A54E7EF}" destId="{DEE233FD-A24D-4512-9D70-80D397C6C5EE}" srcOrd="0" destOrd="0" presId="urn:microsoft.com/office/officeart/2005/8/layout/vList2"/>
    <dgm:cxn modelId="{6DE81FC0-7E1F-49BD-88E6-0EE22CE259FB}" srcId="{A80AC9FC-EDA2-4011-B479-15871467DAC4}" destId="{F33E5DE4-3E60-4E07-89EC-66C46A54E7EF}" srcOrd="1" destOrd="0" parTransId="{D8726D23-C2EA-4F66-AB8C-FD32455B7E14}" sibTransId="{8121AF0A-CBB9-4A0A-8A07-823E61FC7DE3}"/>
    <dgm:cxn modelId="{5A77C3C7-B424-47B1-AE1E-4B876BCA07D0}" type="presOf" srcId="{43C6BE35-BF8A-41AE-8DE9-50E11C1F07E9}" destId="{512A6206-F257-47C9-A131-EA17D1AE54D7}" srcOrd="0" destOrd="5" presId="urn:microsoft.com/office/officeart/2005/8/layout/vList2"/>
    <dgm:cxn modelId="{8FAE2ED9-D188-4AAD-ADAD-5F6023E86AA0}" srcId="{24D48E26-75C7-4821-90E9-47F3AC4535E5}" destId="{B3051734-7D5C-49A1-AC15-632EB615A1E1}" srcOrd="6" destOrd="0" parTransId="{30F292E1-8F38-4F21-B476-8F52EDA66BBD}" sibTransId="{9BD79538-D519-40E6-B6EE-26C0074D034F}"/>
    <dgm:cxn modelId="{D36927E1-EBA1-41EA-8472-E5E6C12990E3}" srcId="{24D48E26-75C7-4821-90E9-47F3AC4535E5}" destId="{352361F4-3A07-4797-AED8-3E61D9931B3C}" srcOrd="4" destOrd="0" parTransId="{8862FFA4-A964-4D94-A0D1-07C58511408D}" sibTransId="{3BCF0EC6-921F-479B-B295-31CFFF249ECD}"/>
    <dgm:cxn modelId="{F48AF6E2-5ED3-486F-B058-0CA28519FBAD}" type="presOf" srcId="{F2A3AC53-2793-4434-AC3E-A20CD89CBB9A}" destId="{7B4E9CB5-D450-456C-9624-43EEBF6F6518}" srcOrd="0" destOrd="0" presId="urn:microsoft.com/office/officeart/2005/8/layout/vList2"/>
    <dgm:cxn modelId="{198BC2E6-B189-4BAF-8CB8-163BA7265F3E}" srcId="{F33E5DE4-3E60-4E07-89EC-66C46A54E7EF}" destId="{31AF840D-5D48-439E-8735-DBF8AE8BE181}" srcOrd="2" destOrd="0" parTransId="{8E1334A1-408E-470C-9210-2C56DD44D750}" sibTransId="{8E5DC396-B45B-4E5B-A54C-25F734FD5DCB}"/>
    <dgm:cxn modelId="{CE1D89E7-B637-4727-BB12-428CF9BEA0B8}" srcId="{A80AC9FC-EDA2-4011-B479-15871467DAC4}" destId="{0806E0F7-052E-41EA-B12B-74817AC31E6B}" srcOrd="2" destOrd="0" parTransId="{C7C814FE-F919-4BE3-89CE-31110F8AC511}" sibTransId="{A54C9112-915F-40BD-8949-CC4ACFCA6229}"/>
    <dgm:cxn modelId="{2929FBFB-DF24-484A-B768-F902E925E703}" srcId="{F33E5DE4-3E60-4E07-89EC-66C46A54E7EF}" destId="{F2A3AC53-2793-4434-AC3E-A20CD89CBB9A}" srcOrd="0" destOrd="0" parTransId="{FD7A3FB5-EF0F-4298-968F-CD63A53566C7}" sibTransId="{2B34DEBD-7DF1-4F06-BABE-9EAF4D05A004}"/>
    <dgm:cxn modelId="{0C24F559-3AD0-42A2-ADCC-5F779B567013}" type="presParOf" srcId="{C7F775E3-AB83-4FFA-87D2-6CD59C195300}" destId="{4426C851-BF69-4613-B08F-DDE3B36A0F57}" srcOrd="0" destOrd="0" presId="urn:microsoft.com/office/officeart/2005/8/layout/vList2"/>
    <dgm:cxn modelId="{ADEA212B-0E67-4F2B-BCCF-C5DE8984F938}" type="presParOf" srcId="{C7F775E3-AB83-4FFA-87D2-6CD59C195300}" destId="{512A6206-F257-47C9-A131-EA17D1AE54D7}" srcOrd="1" destOrd="0" presId="urn:microsoft.com/office/officeart/2005/8/layout/vList2"/>
    <dgm:cxn modelId="{8BBC0E76-1B51-4770-829E-29CABAB9A30F}" type="presParOf" srcId="{C7F775E3-AB83-4FFA-87D2-6CD59C195300}" destId="{DEE233FD-A24D-4512-9D70-80D397C6C5EE}" srcOrd="2" destOrd="0" presId="urn:microsoft.com/office/officeart/2005/8/layout/vList2"/>
    <dgm:cxn modelId="{C76673AF-76F2-40B4-9638-68F34F9D78E7}" type="presParOf" srcId="{C7F775E3-AB83-4FFA-87D2-6CD59C195300}" destId="{7B4E9CB5-D450-456C-9624-43EEBF6F6518}" srcOrd="3" destOrd="0" presId="urn:microsoft.com/office/officeart/2005/8/layout/vList2"/>
    <dgm:cxn modelId="{3DE1D001-9657-4DFA-982F-03FD30A7D002}" type="presParOf" srcId="{C7F775E3-AB83-4FFA-87D2-6CD59C195300}" destId="{24F13B67-179A-4834-A492-63AC42AC9FDC}" srcOrd="4" destOrd="0" presId="urn:microsoft.com/office/officeart/2005/8/layout/vList2"/>
    <dgm:cxn modelId="{A69B0DE1-996A-4F68-AE51-12BB1C2ECE0F}" type="presParOf" srcId="{C7F775E3-AB83-4FFA-87D2-6CD59C195300}" destId="{824F3EDB-AC15-48B6-A4CA-B60AE338A43C}" srcOrd="5" destOrd="0" presId="urn:microsoft.com/office/officeart/2005/8/layout/vList2"/>
    <dgm:cxn modelId="{5550DD5E-4910-46E4-85CD-B4CCB45953C4}" type="presParOf" srcId="{C7F775E3-AB83-4FFA-87D2-6CD59C195300}" destId="{36786DE2-EAF6-4640-99A1-2AC3A94E2981}" srcOrd="6" destOrd="0" presId="urn:microsoft.com/office/officeart/2005/8/layout/vList2"/>
    <dgm:cxn modelId="{2C10D688-4749-4C07-BF9A-D3F7582BD7DC}" type="presParOf" srcId="{C7F775E3-AB83-4FFA-87D2-6CD59C195300}" destId="{0F8FE823-12F7-4B06-8BDC-138B78082E3E}" srcOrd="7"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7394E57-65BC-4E86-B1BB-63201B6F4226}"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KE"/>
        </a:p>
      </dgm:t>
    </dgm:pt>
    <dgm:pt modelId="{623A2454-7A2C-4CCA-954E-49F34688F438}">
      <dgm:prSet custT="1"/>
      <dgm:spPr/>
      <dgm:t>
        <a:bodyPr/>
        <a:lstStyle/>
        <a:p>
          <a:r>
            <a:rPr lang="en-US" sz="3500" b="1" i="0" baseline="0" dirty="0"/>
            <a:t>Other Key ALM Considerations</a:t>
          </a:r>
          <a:endParaRPr lang="en-KE" sz="3500" b="1" dirty="0"/>
        </a:p>
      </dgm:t>
    </dgm:pt>
    <dgm:pt modelId="{154D1197-A347-4694-B0B3-924CEC2F8093}" type="parTrans" cxnId="{9E3CEC0D-0637-4487-BF1D-4921B79EB9BD}">
      <dgm:prSet/>
      <dgm:spPr/>
      <dgm:t>
        <a:bodyPr/>
        <a:lstStyle/>
        <a:p>
          <a:endParaRPr lang="en-KE"/>
        </a:p>
      </dgm:t>
    </dgm:pt>
    <dgm:pt modelId="{AE568DCB-EC2E-4A57-919D-E8CFA9DC9802}" type="sibTrans" cxnId="{9E3CEC0D-0637-4487-BF1D-4921B79EB9BD}">
      <dgm:prSet/>
      <dgm:spPr/>
      <dgm:t>
        <a:bodyPr/>
        <a:lstStyle/>
        <a:p>
          <a:endParaRPr lang="en-KE"/>
        </a:p>
      </dgm:t>
    </dgm:pt>
    <dgm:pt modelId="{187CECEE-72D6-4854-A376-D9E6ECC6CE10}" type="pres">
      <dgm:prSet presAssocID="{B7394E57-65BC-4E86-B1BB-63201B6F4226}" presName="linear" presStyleCnt="0">
        <dgm:presLayoutVars>
          <dgm:animLvl val="lvl"/>
          <dgm:resizeHandles val="exact"/>
        </dgm:presLayoutVars>
      </dgm:prSet>
      <dgm:spPr/>
    </dgm:pt>
    <dgm:pt modelId="{6BD66681-5F30-4583-BD93-7AD36A69CD9E}" type="pres">
      <dgm:prSet presAssocID="{623A2454-7A2C-4CCA-954E-49F34688F438}" presName="parentText" presStyleLbl="node1" presStyleIdx="0" presStyleCnt="1" custScaleY="47271" custLinFactNeighborX="0" custLinFactNeighborY="-15656">
        <dgm:presLayoutVars>
          <dgm:chMax val="0"/>
          <dgm:bulletEnabled val="1"/>
        </dgm:presLayoutVars>
      </dgm:prSet>
      <dgm:spPr/>
    </dgm:pt>
  </dgm:ptLst>
  <dgm:cxnLst>
    <dgm:cxn modelId="{9E3CEC0D-0637-4487-BF1D-4921B79EB9BD}" srcId="{B7394E57-65BC-4E86-B1BB-63201B6F4226}" destId="{623A2454-7A2C-4CCA-954E-49F34688F438}" srcOrd="0" destOrd="0" parTransId="{154D1197-A347-4694-B0B3-924CEC2F8093}" sibTransId="{AE568DCB-EC2E-4A57-919D-E8CFA9DC9802}"/>
    <dgm:cxn modelId="{73B94866-B5AA-4E7B-BA2D-CC87EAD25079}" type="presOf" srcId="{B7394E57-65BC-4E86-B1BB-63201B6F4226}" destId="{187CECEE-72D6-4854-A376-D9E6ECC6CE10}" srcOrd="0" destOrd="0" presId="urn:microsoft.com/office/officeart/2005/8/layout/vList2"/>
    <dgm:cxn modelId="{AB963270-5A8C-4C67-AAA4-4740A053BDB9}" type="presOf" srcId="{623A2454-7A2C-4CCA-954E-49F34688F438}" destId="{6BD66681-5F30-4583-BD93-7AD36A69CD9E}" srcOrd="0" destOrd="0" presId="urn:microsoft.com/office/officeart/2005/8/layout/vList2"/>
    <dgm:cxn modelId="{D7EF74E6-00E9-4783-85E6-D55D04A42CE2}" type="presParOf" srcId="{187CECEE-72D6-4854-A376-D9E6ECC6CE10}" destId="{6BD66681-5F30-4583-BD93-7AD36A69CD9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80AC9FC-EDA2-4011-B479-15871467DAC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KE"/>
        </a:p>
      </dgm:t>
    </dgm:pt>
    <dgm:pt modelId="{24D48E26-75C7-4821-90E9-47F3AC4535E5}">
      <dgm:prSet custT="1"/>
      <dgm:spPr/>
      <dgm:t>
        <a:bodyPr/>
        <a:lstStyle/>
        <a:p>
          <a:r>
            <a:rPr lang="en-US" sz="1150" b="1" dirty="0">
              <a:latin typeface="Tahoma" panose="020B0604030504040204" pitchFamily="34" charset="0"/>
              <a:ea typeface="Tahoma" panose="020B0604030504040204" pitchFamily="34" charset="0"/>
              <a:cs typeface="Tahoma" panose="020B0604030504040204" pitchFamily="34" charset="0"/>
            </a:rPr>
            <a:t>Yield curve construction approaches: </a:t>
          </a:r>
          <a:r>
            <a:rPr lang="en-US" sz="1150" b="0" dirty="0">
              <a:latin typeface="Tahoma" panose="020B0604030504040204" pitchFamily="34" charset="0"/>
              <a:ea typeface="Tahoma" panose="020B0604030504040204" pitchFamily="34" charset="0"/>
              <a:cs typeface="Tahoma" panose="020B0604030504040204" pitchFamily="34" charset="0"/>
            </a:rPr>
            <a:t>Consistent Valuation of Assets and Liabilities?</a:t>
          </a:r>
          <a:endParaRPr lang="en-KE" sz="1150" b="0" dirty="0">
            <a:latin typeface="Tahoma" panose="020B0604030504040204" pitchFamily="34" charset="0"/>
            <a:ea typeface="Tahoma" panose="020B0604030504040204" pitchFamily="34" charset="0"/>
            <a:cs typeface="Tahoma" panose="020B0604030504040204" pitchFamily="34" charset="0"/>
          </a:endParaRPr>
        </a:p>
      </dgm:t>
    </dgm:pt>
    <dgm:pt modelId="{E2652DCF-8358-46B5-8D05-C266987F00F1}" type="parTrans" cxnId="{DC60EF0C-8F5B-41D2-9CC3-FC77D43C6B49}">
      <dgm:prSet/>
      <dgm:spPr/>
      <dgm:t>
        <a:bodyPr/>
        <a:lstStyle/>
        <a:p>
          <a:endParaRPr lang="en-KE"/>
        </a:p>
      </dgm:t>
    </dgm:pt>
    <dgm:pt modelId="{323FD3B4-C6F1-456A-8C1E-30198DFC3B04}" type="sibTrans" cxnId="{DC60EF0C-8F5B-41D2-9CC3-FC77D43C6B49}">
      <dgm:prSet/>
      <dgm:spPr/>
      <dgm:t>
        <a:bodyPr/>
        <a:lstStyle/>
        <a:p>
          <a:endParaRPr lang="en-KE"/>
        </a:p>
      </dgm:t>
    </dgm:pt>
    <dgm:pt modelId="{F33E5DE4-3E60-4E07-89EC-66C46A54E7EF}">
      <dgm:prSet custT="1"/>
      <dgm:spPr/>
      <dgm:t>
        <a:bodyPr/>
        <a:lstStyle/>
        <a:p>
          <a:r>
            <a:rPr lang="en-US" sz="1150" b="1" dirty="0">
              <a:latin typeface="Tahoma" panose="020B0604030504040204" pitchFamily="34" charset="0"/>
              <a:ea typeface="Tahoma" panose="020B0604030504040204" pitchFamily="34" charset="0"/>
              <a:cs typeface="Tahoma" panose="020B0604030504040204" pitchFamily="34" charset="0"/>
            </a:rPr>
            <a:t>Balance Sheet Restructuring – </a:t>
          </a:r>
          <a:r>
            <a:rPr lang="en-US" sz="1150" b="0" dirty="0">
              <a:latin typeface="Tahoma" panose="020B0604030504040204" pitchFamily="34" charset="0"/>
              <a:ea typeface="Tahoma" panose="020B0604030504040204" pitchFamily="34" charset="0"/>
              <a:cs typeface="Tahoma" panose="020B0604030504040204" pitchFamily="34" charset="0"/>
            </a:rPr>
            <a:t>Separation of shareholder from policyholder funds. Chase alpha within the shareholder funds.</a:t>
          </a:r>
          <a:endParaRPr lang="en-KE" sz="1150" b="0" dirty="0">
            <a:latin typeface="Tahoma" panose="020B0604030504040204" pitchFamily="34" charset="0"/>
            <a:ea typeface="Tahoma" panose="020B0604030504040204" pitchFamily="34" charset="0"/>
            <a:cs typeface="Tahoma" panose="020B0604030504040204" pitchFamily="34" charset="0"/>
          </a:endParaRPr>
        </a:p>
      </dgm:t>
    </dgm:pt>
    <dgm:pt modelId="{D8726D23-C2EA-4F66-AB8C-FD32455B7E14}" type="parTrans" cxnId="{6DE81FC0-7E1F-49BD-88E6-0EE22CE259FB}">
      <dgm:prSet/>
      <dgm:spPr/>
      <dgm:t>
        <a:bodyPr/>
        <a:lstStyle/>
        <a:p>
          <a:endParaRPr lang="en-KE"/>
        </a:p>
      </dgm:t>
    </dgm:pt>
    <dgm:pt modelId="{8121AF0A-CBB9-4A0A-8A07-823E61FC7DE3}" type="sibTrans" cxnId="{6DE81FC0-7E1F-49BD-88E6-0EE22CE259FB}">
      <dgm:prSet/>
      <dgm:spPr/>
      <dgm:t>
        <a:bodyPr/>
        <a:lstStyle/>
        <a:p>
          <a:endParaRPr lang="en-KE"/>
        </a:p>
      </dgm:t>
    </dgm:pt>
    <dgm:pt modelId="{A10479E8-BC61-4274-9A00-9A0C8927409D}">
      <dgm:prSet custT="1"/>
      <dgm:spPr/>
      <dgm:t>
        <a:bodyPr/>
        <a:lstStyle/>
        <a:p>
          <a:r>
            <a:rPr lang="en-US" sz="1150" b="1" dirty="0">
              <a:latin typeface="Tahoma" panose="020B0604030504040204" pitchFamily="34" charset="0"/>
              <a:ea typeface="Tahoma" panose="020B0604030504040204" pitchFamily="34" charset="0"/>
              <a:cs typeface="Tahoma" panose="020B0604030504040204" pitchFamily="34" charset="0"/>
            </a:rPr>
            <a:t>Regulatory and supervisory framework: </a:t>
          </a:r>
          <a:r>
            <a:rPr lang="en-US" sz="1150" b="0" dirty="0">
              <a:latin typeface="Tahoma" panose="020B0604030504040204" pitchFamily="34" charset="0"/>
              <a:ea typeface="Tahoma" panose="020B0604030504040204" pitchFamily="34" charset="0"/>
              <a:cs typeface="Tahoma" panose="020B0604030504040204" pitchFamily="34" charset="0"/>
            </a:rPr>
            <a:t>optimize use of capital</a:t>
          </a:r>
          <a:endParaRPr lang="en-KE" sz="1150" b="0" dirty="0">
            <a:latin typeface="Tahoma" panose="020B0604030504040204" pitchFamily="34" charset="0"/>
            <a:ea typeface="Tahoma" panose="020B0604030504040204" pitchFamily="34" charset="0"/>
            <a:cs typeface="Tahoma" panose="020B0604030504040204" pitchFamily="34" charset="0"/>
          </a:endParaRPr>
        </a:p>
      </dgm:t>
    </dgm:pt>
    <dgm:pt modelId="{9EB0E75D-9420-443E-A6D1-C156251A64AE}" type="parTrans" cxnId="{9C92084F-90B8-4C1F-99A2-8B8C84D66AE1}">
      <dgm:prSet/>
      <dgm:spPr/>
      <dgm:t>
        <a:bodyPr/>
        <a:lstStyle/>
        <a:p>
          <a:endParaRPr lang="en-US"/>
        </a:p>
      </dgm:t>
    </dgm:pt>
    <dgm:pt modelId="{8A251395-36CF-442A-A8FF-D215502481EB}" type="sibTrans" cxnId="{9C92084F-90B8-4C1F-99A2-8B8C84D66AE1}">
      <dgm:prSet/>
      <dgm:spPr/>
      <dgm:t>
        <a:bodyPr/>
        <a:lstStyle/>
        <a:p>
          <a:endParaRPr lang="en-US"/>
        </a:p>
      </dgm:t>
    </dgm:pt>
    <dgm:pt modelId="{064FCED0-ECE2-4B51-A814-CA84461BAFC4}">
      <dgm:prSet custT="1"/>
      <dgm:spPr/>
      <dgm:t>
        <a:bodyPr/>
        <a:lstStyle/>
        <a:p>
          <a:r>
            <a:rPr lang="en-US" sz="1150" b="1" dirty="0">
              <a:latin typeface="Tahoma" panose="020B0604030504040204" pitchFamily="34" charset="0"/>
              <a:ea typeface="Tahoma" panose="020B0604030504040204" pitchFamily="34" charset="0"/>
              <a:cs typeface="Tahoma" panose="020B0604030504040204" pitchFamily="34" charset="0"/>
            </a:rPr>
            <a:t>Alternative assets: </a:t>
          </a:r>
          <a:r>
            <a:rPr lang="en-US" sz="1150" b="0" dirty="0">
              <a:latin typeface="Tahoma" panose="020B0604030504040204" pitchFamily="34" charset="0"/>
              <a:ea typeface="Tahoma" panose="020B0604030504040204" pitchFamily="34" charset="0"/>
              <a:cs typeface="Tahoma" panose="020B0604030504040204" pitchFamily="34" charset="0"/>
            </a:rPr>
            <a:t>Diversification from the traditional assets to cure duration and cashflow matching issues. Need to consider Risk, return and matching considerations</a:t>
          </a:r>
          <a:endParaRPr lang="en-KE" sz="1150" b="0" dirty="0">
            <a:latin typeface="Tahoma" panose="020B0604030504040204" pitchFamily="34" charset="0"/>
            <a:ea typeface="Tahoma" panose="020B0604030504040204" pitchFamily="34" charset="0"/>
            <a:cs typeface="Tahoma" panose="020B0604030504040204" pitchFamily="34" charset="0"/>
          </a:endParaRPr>
        </a:p>
      </dgm:t>
    </dgm:pt>
    <dgm:pt modelId="{8F726AFC-468E-4A16-B244-006055A75E03}" type="sibTrans" cxnId="{A736DE54-02F8-4B2E-A685-30230EE31D20}">
      <dgm:prSet/>
      <dgm:spPr/>
      <dgm:t>
        <a:bodyPr/>
        <a:lstStyle/>
        <a:p>
          <a:endParaRPr lang="en-US"/>
        </a:p>
      </dgm:t>
    </dgm:pt>
    <dgm:pt modelId="{F801DD45-5DD9-4549-AB1F-830DAA911FEE}" type="parTrans" cxnId="{A736DE54-02F8-4B2E-A685-30230EE31D20}">
      <dgm:prSet/>
      <dgm:spPr/>
      <dgm:t>
        <a:bodyPr/>
        <a:lstStyle/>
        <a:p>
          <a:endParaRPr lang="en-US"/>
        </a:p>
      </dgm:t>
    </dgm:pt>
    <dgm:pt modelId="{ED8ECCA0-5BD4-41B3-BE0C-860C55E38963}">
      <dgm:prSet custT="1"/>
      <dgm:spPr/>
      <dgm:t>
        <a:bodyPr/>
        <a:lstStyle/>
        <a:p>
          <a:r>
            <a:rPr lang="en-US" sz="1150" b="1" dirty="0">
              <a:latin typeface="Tahoma" panose="020B0604030504040204" pitchFamily="34" charset="0"/>
              <a:ea typeface="Tahoma" panose="020B0604030504040204" pitchFamily="34" charset="0"/>
              <a:cs typeface="Tahoma" panose="020B0604030504040204" pitchFamily="34" charset="0"/>
            </a:rPr>
            <a:t>Use of reinsurance: </a:t>
          </a:r>
          <a:r>
            <a:rPr lang="en-US" sz="1150" b="0" dirty="0">
              <a:latin typeface="Tahoma" panose="020B0604030504040204" pitchFamily="34" charset="0"/>
              <a:ea typeface="Tahoma" panose="020B0604030504040204" pitchFamily="34" charset="0"/>
              <a:cs typeface="Tahoma" panose="020B0604030504040204" pitchFamily="34" charset="0"/>
            </a:rPr>
            <a:t>Reinsurance is a critical liability management tool. It transfers part of the risk and can help smooth out large losses, making the liability cash flows more predictable and easier to match with assets.</a:t>
          </a:r>
          <a:endParaRPr lang="en-KE" sz="1150" b="0" dirty="0">
            <a:latin typeface="Tahoma" panose="020B0604030504040204" pitchFamily="34" charset="0"/>
            <a:ea typeface="Tahoma" panose="020B0604030504040204" pitchFamily="34" charset="0"/>
            <a:cs typeface="Tahoma" panose="020B0604030504040204" pitchFamily="34" charset="0"/>
          </a:endParaRPr>
        </a:p>
      </dgm:t>
    </dgm:pt>
    <dgm:pt modelId="{2FE6D051-4304-4EF2-8685-9BE072134BD2}" type="parTrans" cxnId="{9292EA8C-E3D1-41C8-8D10-E2B225D5DDCA}">
      <dgm:prSet/>
      <dgm:spPr/>
      <dgm:t>
        <a:bodyPr/>
        <a:lstStyle/>
        <a:p>
          <a:endParaRPr lang="en-US"/>
        </a:p>
      </dgm:t>
    </dgm:pt>
    <dgm:pt modelId="{79C90D73-407B-4C4B-93FD-66E6A4F3220E}" type="sibTrans" cxnId="{9292EA8C-E3D1-41C8-8D10-E2B225D5DDCA}">
      <dgm:prSet/>
      <dgm:spPr/>
      <dgm:t>
        <a:bodyPr/>
        <a:lstStyle/>
        <a:p>
          <a:endParaRPr lang="en-US"/>
        </a:p>
      </dgm:t>
    </dgm:pt>
    <dgm:pt modelId="{7791EFDC-CF65-4C8E-A4EB-6C9B2A35DC39}">
      <dgm:prSet custT="1"/>
      <dgm:spPr/>
      <dgm:t>
        <a:bodyPr/>
        <a:lstStyle/>
        <a:p>
          <a:r>
            <a:rPr lang="en-US" sz="1150" b="1" dirty="0">
              <a:latin typeface="Tahoma" panose="020B0604030504040204" pitchFamily="34" charset="0"/>
              <a:ea typeface="Tahoma" panose="020B0604030504040204" pitchFamily="34" charset="0"/>
              <a:cs typeface="Tahoma" panose="020B0604030504040204" pitchFamily="34" charset="0"/>
            </a:rPr>
            <a:t>Board and senior management oversight: </a:t>
          </a:r>
          <a:r>
            <a:rPr lang="en-US" sz="1150" b="0" dirty="0">
              <a:latin typeface="Tahoma" panose="020B0604030504040204" pitchFamily="34" charset="0"/>
              <a:ea typeface="Tahoma" panose="020B0604030504040204" pitchFamily="34" charset="0"/>
              <a:cs typeface="Tahoma" panose="020B0604030504040204" pitchFamily="34" charset="0"/>
            </a:rPr>
            <a:t>ALM is a top-level strategic issue. The Board must set the risk appetite and ALM policy and regularly review compliance</a:t>
          </a:r>
          <a:endParaRPr lang="en-KE" sz="1150" b="0" dirty="0">
            <a:latin typeface="Tahoma" panose="020B0604030504040204" pitchFamily="34" charset="0"/>
            <a:ea typeface="Tahoma" panose="020B0604030504040204" pitchFamily="34" charset="0"/>
            <a:cs typeface="Tahoma" panose="020B0604030504040204" pitchFamily="34" charset="0"/>
          </a:endParaRPr>
        </a:p>
      </dgm:t>
    </dgm:pt>
    <dgm:pt modelId="{8BA8B917-EE40-4931-960C-D5C28506D78F}" type="parTrans" cxnId="{BD808895-B20C-4315-B1AC-5EBACF396ED0}">
      <dgm:prSet/>
      <dgm:spPr/>
      <dgm:t>
        <a:bodyPr/>
        <a:lstStyle/>
        <a:p>
          <a:endParaRPr lang="en-US"/>
        </a:p>
      </dgm:t>
    </dgm:pt>
    <dgm:pt modelId="{E90864E0-5CC9-4E9F-9024-40D482BB6410}" type="sibTrans" cxnId="{BD808895-B20C-4315-B1AC-5EBACF396ED0}">
      <dgm:prSet/>
      <dgm:spPr/>
      <dgm:t>
        <a:bodyPr/>
        <a:lstStyle/>
        <a:p>
          <a:endParaRPr lang="en-US"/>
        </a:p>
      </dgm:t>
    </dgm:pt>
    <dgm:pt modelId="{895754BD-907C-4917-96F2-F1B27C87F207}">
      <dgm:prSet custT="1"/>
      <dgm:spPr/>
      <dgm:t>
        <a:bodyPr/>
        <a:lstStyle/>
        <a:p>
          <a:r>
            <a:rPr lang="en-US" sz="1150" b="1" dirty="0">
              <a:latin typeface="Tahoma" panose="020B0604030504040204" pitchFamily="34" charset="0"/>
              <a:ea typeface="Tahoma" panose="020B0604030504040204" pitchFamily="34" charset="0"/>
              <a:cs typeface="Tahoma" panose="020B0604030504040204" pitchFamily="34" charset="0"/>
            </a:rPr>
            <a:t>Data &amp; Technology: </a:t>
          </a:r>
          <a:r>
            <a:rPr lang="en-US" sz="1150" b="0" dirty="0">
              <a:latin typeface="Tahoma" panose="020B0604030504040204" pitchFamily="34" charset="0"/>
              <a:ea typeface="Tahoma" panose="020B0604030504040204" pitchFamily="34" charset="0"/>
              <a:cs typeface="Tahoma" panose="020B0604030504040204" pitchFamily="34" charset="0"/>
            </a:rPr>
            <a:t>Robust ALM requires high-quality data on policies, claims history, and investments. Many African insurers struggle with legacy systems. Investment in modern ALM and actuarial software is a key differentiator.</a:t>
          </a:r>
          <a:endParaRPr lang="en-KE" sz="1150" b="0" dirty="0">
            <a:latin typeface="Tahoma" panose="020B0604030504040204" pitchFamily="34" charset="0"/>
            <a:ea typeface="Tahoma" panose="020B0604030504040204" pitchFamily="34" charset="0"/>
            <a:cs typeface="Tahoma" panose="020B0604030504040204" pitchFamily="34" charset="0"/>
          </a:endParaRPr>
        </a:p>
      </dgm:t>
    </dgm:pt>
    <dgm:pt modelId="{D7C9B2F9-0000-40D0-9E22-42623F5593AD}" type="parTrans" cxnId="{6E104F56-519E-4600-96C0-065FFE982688}">
      <dgm:prSet/>
      <dgm:spPr/>
      <dgm:t>
        <a:bodyPr/>
        <a:lstStyle/>
        <a:p>
          <a:endParaRPr lang="en-US"/>
        </a:p>
      </dgm:t>
    </dgm:pt>
    <dgm:pt modelId="{8C0C02FE-7FAA-41AC-8E05-57553C94D784}" type="sibTrans" cxnId="{6E104F56-519E-4600-96C0-065FFE982688}">
      <dgm:prSet/>
      <dgm:spPr/>
      <dgm:t>
        <a:bodyPr/>
        <a:lstStyle/>
        <a:p>
          <a:endParaRPr lang="en-US"/>
        </a:p>
      </dgm:t>
    </dgm:pt>
    <dgm:pt modelId="{3AA895A5-8B65-467D-A58D-7C45A40F60CC}">
      <dgm:prSet custT="1"/>
      <dgm:spPr/>
      <dgm:t>
        <a:bodyPr/>
        <a:lstStyle/>
        <a:p>
          <a:r>
            <a:rPr lang="en-US" sz="1150" b="1" dirty="0">
              <a:latin typeface="Tahoma" panose="020B0604030504040204" pitchFamily="34" charset="0"/>
              <a:ea typeface="Tahoma" panose="020B0604030504040204" pitchFamily="34" charset="0"/>
              <a:cs typeface="Tahoma" panose="020B0604030504040204" pitchFamily="34" charset="0"/>
            </a:rPr>
            <a:t>Talent &amp; Expertise: </a:t>
          </a:r>
          <a:r>
            <a:rPr lang="en-US" sz="1150" b="0" dirty="0">
              <a:latin typeface="Tahoma" panose="020B0604030504040204" pitchFamily="34" charset="0"/>
              <a:ea typeface="Tahoma" panose="020B0604030504040204" pitchFamily="34" charset="0"/>
              <a:cs typeface="Tahoma" panose="020B0604030504040204" pitchFamily="34" charset="0"/>
            </a:rPr>
            <a:t>There is a shortage of skilled actuaries and investment professionals with deep ALM expertise in the African market. Building this capacity in-house is a long-term strategic advantage.</a:t>
          </a:r>
          <a:endParaRPr lang="en-KE" sz="1150" b="0" dirty="0">
            <a:latin typeface="Tahoma" panose="020B0604030504040204" pitchFamily="34" charset="0"/>
            <a:ea typeface="Tahoma" panose="020B0604030504040204" pitchFamily="34" charset="0"/>
            <a:cs typeface="Tahoma" panose="020B0604030504040204" pitchFamily="34" charset="0"/>
          </a:endParaRPr>
        </a:p>
      </dgm:t>
    </dgm:pt>
    <dgm:pt modelId="{1EA834BB-F52F-47FD-B9D8-DBAB86E567C6}" type="parTrans" cxnId="{C83E1716-21F3-49F6-84FE-0C303E54E64A}">
      <dgm:prSet/>
      <dgm:spPr/>
      <dgm:t>
        <a:bodyPr/>
        <a:lstStyle/>
        <a:p>
          <a:endParaRPr lang="en-US"/>
        </a:p>
      </dgm:t>
    </dgm:pt>
    <dgm:pt modelId="{C7D6F0C9-7588-462E-BA07-54365929A305}" type="sibTrans" cxnId="{C83E1716-21F3-49F6-84FE-0C303E54E64A}">
      <dgm:prSet/>
      <dgm:spPr/>
      <dgm:t>
        <a:bodyPr/>
        <a:lstStyle/>
        <a:p>
          <a:endParaRPr lang="en-US"/>
        </a:p>
      </dgm:t>
    </dgm:pt>
    <dgm:pt modelId="{0D11ADEF-0375-4A69-8C92-1B8FDBE9C15B}">
      <dgm:prSet custT="1"/>
      <dgm:spPr/>
      <dgm:t>
        <a:bodyPr/>
        <a:lstStyle/>
        <a:p>
          <a:pPr>
            <a:buFont typeface="Arial" panose="020B0604020202020204" pitchFamily="34" charset="0"/>
            <a:buChar char="•"/>
          </a:pPr>
          <a:r>
            <a:rPr lang="en-US" sz="1150" b="1" i="0" dirty="0">
              <a:latin typeface="Tahoma" panose="020B0604030504040204" pitchFamily="34" charset="0"/>
              <a:ea typeface="Tahoma" panose="020B0604030504040204" pitchFamily="34" charset="0"/>
              <a:cs typeface="Tahoma" panose="020B0604030504040204" pitchFamily="34" charset="0"/>
            </a:rPr>
            <a:t>IFRS 17 Implications:</a:t>
          </a:r>
          <a:r>
            <a:rPr lang="en-US" sz="1150" b="0" i="0" dirty="0">
              <a:latin typeface="Tahoma" panose="020B0604030504040204" pitchFamily="34" charset="0"/>
              <a:ea typeface="Tahoma" panose="020B0604030504040204" pitchFamily="34" charset="0"/>
              <a:cs typeface="Tahoma" panose="020B0604030504040204" pitchFamily="34" charset="0"/>
            </a:rPr>
            <a:t> A deeper focus on market-consistent valuation of assets and the volatility of profitability.</a:t>
          </a:r>
          <a:endParaRPr lang="en-KE" sz="1150" b="0" dirty="0">
            <a:latin typeface="Tahoma" panose="020B0604030504040204" pitchFamily="34" charset="0"/>
            <a:ea typeface="Tahoma" panose="020B0604030504040204" pitchFamily="34" charset="0"/>
            <a:cs typeface="Tahoma" panose="020B0604030504040204" pitchFamily="34" charset="0"/>
          </a:endParaRPr>
        </a:p>
      </dgm:t>
    </dgm:pt>
    <dgm:pt modelId="{E057C40C-C36C-44BC-A9E4-BD0521C47389}" type="parTrans" cxnId="{C36165CF-FB28-40A4-8038-4E6DEFFFB45F}">
      <dgm:prSet/>
      <dgm:spPr/>
      <dgm:t>
        <a:bodyPr/>
        <a:lstStyle/>
        <a:p>
          <a:endParaRPr lang="en-US"/>
        </a:p>
      </dgm:t>
    </dgm:pt>
    <dgm:pt modelId="{8CB4B955-8AA8-4E9C-B1C0-E837A049BDF9}" type="sibTrans" cxnId="{C36165CF-FB28-40A4-8038-4E6DEFFFB45F}">
      <dgm:prSet/>
      <dgm:spPr/>
      <dgm:t>
        <a:bodyPr/>
        <a:lstStyle/>
        <a:p>
          <a:endParaRPr lang="en-US"/>
        </a:p>
      </dgm:t>
    </dgm:pt>
    <dgm:pt modelId="{C7F775E3-AB83-4FFA-87D2-6CD59C195300}" type="pres">
      <dgm:prSet presAssocID="{A80AC9FC-EDA2-4011-B479-15871467DAC4}" presName="linear" presStyleCnt="0">
        <dgm:presLayoutVars>
          <dgm:animLvl val="lvl"/>
          <dgm:resizeHandles val="exact"/>
        </dgm:presLayoutVars>
      </dgm:prSet>
      <dgm:spPr/>
    </dgm:pt>
    <dgm:pt modelId="{4426C851-BF69-4613-B08F-DDE3B36A0F57}" type="pres">
      <dgm:prSet presAssocID="{24D48E26-75C7-4821-90E9-47F3AC4535E5}" presName="parentText" presStyleLbl="node1" presStyleIdx="0" presStyleCnt="9">
        <dgm:presLayoutVars>
          <dgm:chMax val="0"/>
          <dgm:bulletEnabled val="1"/>
        </dgm:presLayoutVars>
      </dgm:prSet>
      <dgm:spPr/>
    </dgm:pt>
    <dgm:pt modelId="{6A0A6CBF-3070-4AC2-B82C-2A02EF071EBD}" type="pres">
      <dgm:prSet presAssocID="{323FD3B4-C6F1-456A-8C1E-30198DFC3B04}" presName="spacer" presStyleCnt="0"/>
      <dgm:spPr/>
    </dgm:pt>
    <dgm:pt modelId="{DEE233FD-A24D-4512-9D70-80D397C6C5EE}" type="pres">
      <dgm:prSet presAssocID="{F33E5DE4-3E60-4E07-89EC-66C46A54E7EF}" presName="parentText" presStyleLbl="node1" presStyleIdx="1" presStyleCnt="9">
        <dgm:presLayoutVars>
          <dgm:chMax val="0"/>
          <dgm:bulletEnabled val="1"/>
        </dgm:presLayoutVars>
      </dgm:prSet>
      <dgm:spPr/>
    </dgm:pt>
    <dgm:pt modelId="{146EB52B-56E6-42D4-8D3A-C92BA56941E3}" type="pres">
      <dgm:prSet presAssocID="{8121AF0A-CBB9-4A0A-8A07-823E61FC7DE3}" presName="spacer" presStyleCnt="0"/>
      <dgm:spPr/>
    </dgm:pt>
    <dgm:pt modelId="{B37AB9CB-EF0F-442D-A37B-EA7C9A3806E1}" type="pres">
      <dgm:prSet presAssocID="{064FCED0-ECE2-4B51-A814-CA84461BAFC4}" presName="parentText" presStyleLbl="node1" presStyleIdx="2" presStyleCnt="9">
        <dgm:presLayoutVars>
          <dgm:chMax val="0"/>
          <dgm:bulletEnabled val="1"/>
        </dgm:presLayoutVars>
      </dgm:prSet>
      <dgm:spPr/>
    </dgm:pt>
    <dgm:pt modelId="{93F11A69-F4E8-42E9-90AF-ED3EFB5C9702}" type="pres">
      <dgm:prSet presAssocID="{8F726AFC-468E-4A16-B244-006055A75E03}" presName="spacer" presStyleCnt="0"/>
      <dgm:spPr/>
    </dgm:pt>
    <dgm:pt modelId="{0CE297BD-E074-4281-905F-A1EEE36E35FE}" type="pres">
      <dgm:prSet presAssocID="{A10479E8-BC61-4274-9A00-9A0C8927409D}" presName="parentText" presStyleLbl="node1" presStyleIdx="3" presStyleCnt="9">
        <dgm:presLayoutVars>
          <dgm:chMax val="0"/>
          <dgm:bulletEnabled val="1"/>
        </dgm:presLayoutVars>
      </dgm:prSet>
      <dgm:spPr/>
    </dgm:pt>
    <dgm:pt modelId="{363DA8A2-FCB2-464A-A50D-0C2CB80D5165}" type="pres">
      <dgm:prSet presAssocID="{8A251395-36CF-442A-A8FF-D215502481EB}" presName="spacer" presStyleCnt="0"/>
      <dgm:spPr/>
    </dgm:pt>
    <dgm:pt modelId="{F85E1798-112F-4EDB-8E54-406703D0D96E}" type="pres">
      <dgm:prSet presAssocID="{ED8ECCA0-5BD4-41B3-BE0C-860C55E38963}" presName="parentText" presStyleLbl="node1" presStyleIdx="4" presStyleCnt="9">
        <dgm:presLayoutVars>
          <dgm:chMax val="0"/>
          <dgm:bulletEnabled val="1"/>
        </dgm:presLayoutVars>
      </dgm:prSet>
      <dgm:spPr/>
    </dgm:pt>
    <dgm:pt modelId="{1C6314DE-41D7-45B9-9373-49C823CBD500}" type="pres">
      <dgm:prSet presAssocID="{79C90D73-407B-4C4B-93FD-66E6A4F3220E}" presName="spacer" presStyleCnt="0"/>
      <dgm:spPr/>
    </dgm:pt>
    <dgm:pt modelId="{8125E9EC-0C6E-449F-B645-FD158FBE85B3}" type="pres">
      <dgm:prSet presAssocID="{7791EFDC-CF65-4C8E-A4EB-6C9B2A35DC39}" presName="parentText" presStyleLbl="node1" presStyleIdx="5" presStyleCnt="9">
        <dgm:presLayoutVars>
          <dgm:chMax val="0"/>
          <dgm:bulletEnabled val="1"/>
        </dgm:presLayoutVars>
      </dgm:prSet>
      <dgm:spPr/>
    </dgm:pt>
    <dgm:pt modelId="{47FACE7E-48D9-4846-9541-156356AB38BE}" type="pres">
      <dgm:prSet presAssocID="{E90864E0-5CC9-4E9F-9024-40D482BB6410}" presName="spacer" presStyleCnt="0"/>
      <dgm:spPr/>
    </dgm:pt>
    <dgm:pt modelId="{2BEBC4F4-170C-4595-A9B1-B1553F130738}" type="pres">
      <dgm:prSet presAssocID="{895754BD-907C-4917-96F2-F1B27C87F207}" presName="parentText" presStyleLbl="node1" presStyleIdx="6" presStyleCnt="9">
        <dgm:presLayoutVars>
          <dgm:chMax val="0"/>
          <dgm:bulletEnabled val="1"/>
        </dgm:presLayoutVars>
      </dgm:prSet>
      <dgm:spPr/>
    </dgm:pt>
    <dgm:pt modelId="{E9611E88-808E-4BE0-9F41-5B1CBDB3CA75}" type="pres">
      <dgm:prSet presAssocID="{8C0C02FE-7FAA-41AC-8E05-57553C94D784}" presName="spacer" presStyleCnt="0"/>
      <dgm:spPr/>
    </dgm:pt>
    <dgm:pt modelId="{A0A19723-07BE-4637-9225-DA34D3FE800C}" type="pres">
      <dgm:prSet presAssocID="{3AA895A5-8B65-467D-A58D-7C45A40F60CC}" presName="parentText" presStyleLbl="node1" presStyleIdx="7" presStyleCnt="9">
        <dgm:presLayoutVars>
          <dgm:chMax val="0"/>
          <dgm:bulletEnabled val="1"/>
        </dgm:presLayoutVars>
      </dgm:prSet>
      <dgm:spPr/>
    </dgm:pt>
    <dgm:pt modelId="{0B1ABF6B-3945-4FB5-83AA-21F06918C7E6}" type="pres">
      <dgm:prSet presAssocID="{C7D6F0C9-7588-462E-BA07-54365929A305}" presName="spacer" presStyleCnt="0"/>
      <dgm:spPr/>
    </dgm:pt>
    <dgm:pt modelId="{494E066A-3C57-4D9C-9ACF-B1FFA35021A9}" type="pres">
      <dgm:prSet presAssocID="{0D11ADEF-0375-4A69-8C92-1B8FDBE9C15B}" presName="parentText" presStyleLbl="node1" presStyleIdx="8" presStyleCnt="9">
        <dgm:presLayoutVars>
          <dgm:chMax val="0"/>
          <dgm:bulletEnabled val="1"/>
        </dgm:presLayoutVars>
      </dgm:prSet>
      <dgm:spPr/>
    </dgm:pt>
  </dgm:ptLst>
  <dgm:cxnLst>
    <dgm:cxn modelId="{DC60EF0C-8F5B-41D2-9CC3-FC77D43C6B49}" srcId="{A80AC9FC-EDA2-4011-B479-15871467DAC4}" destId="{24D48E26-75C7-4821-90E9-47F3AC4535E5}" srcOrd="0" destOrd="0" parTransId="{E2652DCF-8358-46B5-8D05-C266987F00F1}" sibTransId="{323FD3B4-C6F1-456A-8C1E-30198DFC3B04}"/>
    <dgm:cxn modelId="{C83E1716-21F3-49F6-84FE-0C303E54E64A}" srcId="{A80AC9FC-EDA2-4011-B479-15871467DAC4}" destId="{3AA895A5-8B65-467D-A58D-7C45A40F60CC}" srcOrd="7" destOrd="0" parTransId="{1EA834BB-F52F-47FD-B9D8-DBAB86E567C6}" sibTransId="{C7D6F0C9-7588-462E-BA07-54365929A305}"/>
    <dgm:cxn modelId="{C030B11F-CB72-4B7A-82FE-187FF088AAD9}" type="presOf" srcId="{A10479E8-BC61-4274-9A00-9A0C8927409D}" destId="{0CE297BD-E074-4281-905F-A1EEE36E35FE}" srcOrd="0" destOrd="0" presId="urn:microsoft.com/office/officeart/2005/8/layout/vList2"/>
    <dgm:cxn modelId="{30E93E24-B758-466A-A29C-C4C3D5C3DEF5}" type="presOf" srcId="{064FCED0-ECE2-4B51-A814-CA84461BAFC4}" destId="{B37AB9CB-EF0F-442D-A37B-EA7C9A3806E1}" srcOrd="0" destOrd="0" presId="urn:microsoft.com/office/officeart/2005/8/layout/vList2"/>
    <dgm:cxn modelId="{19A4383F-A9E7-4738-88DE-B5A026A3BCA5}" type="presOf" srcId="{895754BD-907C-4917-96F2-F1B27C87F207}" destId="{2BEBC4F4-170C-4595-A9B1-B1553F130738}" srcOrd="0" destOrd="0" presId="urn:microsoft.com/office/officeart/2005/8/layout/vList2"/>
    <dgm:cxn modelId="{2E5C6D45-7BD3-4214-A85C-25340CD621C3}" type="presOf" srcId="{3AA895A5-8B65-467D-A58D-7C45A40F60CC}" destId="{A0A19723-07BE-4637-9225-DA34D3FE800C}" srcOrd="0" destOrd="0" presId="urn:microsoft.com/office/officeart/2005/8/layout/vList2"/>
    <dgm:cxn modelId="{9C92084F-90B8-4C1F-99A2-8B8C84D66AE1}" srcId="{A80AC9FC-EDA2-4011-B479-15871467DAC4}" destId="{A10479E8-BC61-4274-9A00-9A0C8927409D}" srcOrd="3" destOrd="0" parTransId="{9EB0E75D-9420-443E-A6D1-C156251A64AE}" sibTransId="{8A251395-36CF-442A-A8FF-D215502481EB}"/>
    <dgm:cxn modelId="{DAF41470-0E90-44BB-884D-DC767977CEE3}" type="presOf" srcId="{ED8ECCA0-5BD4-41B3-BE0C-860C55E38963}" destId="{F85E1798-112F-4EDB-8E54-406703D0D96E}" srcOrd="0" destOrd="0" presId="urn:microsoft.com/office/officeart/2005/8/layout/vList2"/>
    <dgm:cxn modelId="{A736DE54-02F8-4B2E-A685-30230EE31D20}" srcId="{A80AC9FC-EDA2-4011-B479-15871467DAC4}" destId="{064FCED0-ECE2-4B51-A814-CA84461BAFC4}" srcOrd="2" destOrd="0" parTransId="{F801DD45-5DD9-4549-AB1F-830DAA911FEE}" sibTransId="{8F726AFC-468E-4A16-B244-006055A75E03}"/>
    <dgm:cxn modelId="{6E104F56-519E-4600-96C0-065FFE982688}" srcId="{A80AC9FC-EDA2-4011-B479-15871467DAC4}" destId="{895754BD-907C-4917-96F2-F1B27C87F207}" srcOrd="6" destOrd="0" parTransId="{D7C9B2F9-0000-40D0-9E22-42623F5593AD}" sibTransId="{8C0C02FE-7FAA-41AC-8E05-57553C94D784}"/>
    <dgm:cxn modelId="{9292EA8C-E3D1-41C8-8D10-E2B225D5DDCA}" srcId="{A80AC9FC-EDA2-4011-B479-15871467DAC4}" destId="{ED8ECCA0-5BD4-41B3-BE0C-860C55E38963}" srcOrd="4" destOrd="0" parTransId="{2FE6D051-4304-4EF2-8685-9BE072134BD2}" sibTransId="{79C90D73-407B-4C4B-93FD-66E6A4F3220E}"/>
    <dgm:cxn modelId="{AE6BCA94-0CE8-4D05-9D47-9A206573441C}" type="presOf" srcId="{24D48E26-75C7-4821-90E9-47F3AC4535E5}" destId="{4426C851-BF69-4613-B08F-DDE3B36A0F57}" srcOrd="0" destOrd="0" presId="urn:microsoft.com/office/officeart/2005/8/layout/vList2"/>
    <dgm:cxn modelId="{BD808895-B20C-4315-B1AC-5EBACF396ED0}" srcId="{A80AC9FC-EDA2-4011-B479-15871467DAC4}" destId="{7791EFDC-CF65-4C8E-A4EB-6C9B2A35DC39}" srcOrd="5" destOrd="0" parTransId="{8BA8B917-EE40-4931-960C-D5C28506D78F}" sibTransId="{E90864E0-5CC9-4E9F-9024-40D482BB6410}"/>
    <dgm:cxn modelId="{EECB5BAB-E157-4FE6-9F1A-BC59D1B08A8D}" type="presOf" srcId="{A80AC9FC-EDA2-4011-B479-15871467DAC4}" destId="{C7F775E3-AB83-4FFA-87D2-6CD59C195300}" srcOrd="0" destOrd="0" presId="urn:microsoft.com/office/officeart/2005/8/layout/vList2"/>
    <dgm:cxn modelId="{0AAA0CBE-3D95-4A91-A87D-AC928EF856FB}" type="presOf" srcId="{F33E5DE4-3E60-4E07-89EC-66C46A54E7EF}" destId="{DEE233FD-A24D-4512-9D70-80D397C6C5EE}" srcOrd="0" destOrd="0" presId="urn:microsoft.com/office/officeart/2005/8/layout/vList2"/>
    <dgm:cxn modelId="{6DE81FC0-7E1F-49BD-88E6-0EE22CE259FB}" srcId="{A80AC9FC-EDA2-4011-B479-15871467DAC4}" destId="{F33E5DE4-3E60-4E07-89EC-66C46A54E7EF}" srcOrd="1" destOrd="0" parTransId="{D8726D23-C2EA-4F66-AB8C-FD32455B7E14}" sibTransId="{8121AF0A-CBB9-4A0A-8A07-823E61FC7DE3}"/>
    <dgm:cxn modelId="{C36165CF-FB28-40A4-8038-4E6DEFFFB45F}" srcId="{A80AC9FC-EDA2-4011-B479-15871467DAC4}" destId="{0D11ADEF-0375-4A69-8C92-1B8FDBE9C15B}" srcOrd="8" destOrd="0" parTransId="{E057C40C-C36C-44BC-A9E4-BD0521C47389}" sibTransId="{8CB4B955-8AA8-4E9C-B1C0-E837A049BDF9}"/>
    <dgm:cxn modelId="{B1757ED1-48EE-470A-AD51-46F631542E80}" type="presOf" srcId="{7791EFDC-CF65-4C8E-A4EB-6C9B2A35DC39}" destId="{8125E9EC-0C6E-449F-B645-FD158FBE85B3}" srcOrd="0" destOrd="0" presId="urn:microsoft.com/office/officeart/2005/8/layout/vList2"/>
    <dgm:cxn modelId="{C35D35E5-CFCE-4C30-A054-2612BCDF8E40}" type="presOf" srcId="{0D11ADEF-0375-4A69-8C92-1B8FDBE9C15B}" destId="{494E066A-3C57-4D9C-9ACF-B1FFA35021A9}" srcOrd="0" destOrd="0" presId="urn:microsoft.com/office/officeart/2005/8/layout/vList2"/>
    <dgm:cxn modelId="{0C24F559-3AD0-42A2-ADCC-5F779B567013}" type="presParOf" srcId="{C7F775E3-AB83-4FFA-87D2-6CD59C195300}" destId="{4426C851-BF69-4613-B08F-DDE3B36A0F57}" srcOrd="0" destOrd="0" presId="urn:microsoft.com/office/officeart/2005/8/layout/vList2"/>
    <dgm:cxn modelId="{4725D6CF-3339-40CA-B165-9DA3B760AC30}" type="presParOf" srcId="{C7F775E3-AB83-4FFA-87D2-6CD59C195300}" destId="{6A0A6CBF-3070-4AC2-B82C-2A02EF071EBD}" srcOrd="1" destOrd="0" presId="urn:microsoft.com/office/officeart/2005/8/layout/vList2"/>
    <dgm:cxn modelId="{8BBC0E76-1B51-4770-829E-29CABAB9A30F}" type="presParOf" srcId="{C7F775E3-AB83-4FFA-87D2-6CD59C195300}" destId="{DEE233FD-A24D-4512-9D70-80D397C6C5EE}" srcOrd="2" destOrd="0" presId="urn:microsoft.com/office/officeart/2005/8/layout/vList2"/>
    <dgm:cxn modelId="{8072CF60-4B42-4156-8E54-684A05F7F7EC}" type="presParOf" srcId="{C7F775E3-AB83-4FFA-87D2-6CD59C195300}" destId="{146EB52B-56E6-42D4-8D3A-C92BA56941E3}" srcOrd="3" destOrd="0" presId="urn:microsoft.com/office/officeart/2005/8/layout/vList2"/>
    <dgm:cxn modelId="{04EF8576-8033-4938-A5F9-71A33D59EA12}" type="presParOf" srcId="{C7F775E3-AB83-4FFA-87D2-6CD59C195300}" destId="{B37AB9CB-EF0F-442D-A37B-EA7C9A3806E1}" srcOrd="4" destOrd="0" presId="urn:microsoft.com/office/officeart/2005/8/layout/vList2"/>
    <dgm:cxn modelId="{4B770077-5BE4-4AA3-834F-3719D1EA6E27}" type="presParOf" srcId="{C7F775E3-AB83-4FFA-87D2-6CD59C195300}" destId="{93F11A69-F4E8-42E9-90AF-ED3EFB5C9702}" srcOrd="5" destOrd="0" presId="urn:microsoft.com/office/officeart/2005/8/layout/vList2"/>
    <dgm:cxn modelId="{DD5418BB-BDE2-4A7B-A399-89BB9AF1809B}" type="presParOf" srcId="{C7F775E3-AB83-4FFA-87D2-6CD59C195300}" destId="{0CE297BD-E074-4281-905F-A1EEE36E35FE}" srcOrd="6" destOrd="0" presId="urn:microsoft.com/office/officeart/2005/8/layout/vList2"/>
    <dgm:cxn modelId="{71AD1532-F558-474C-AA58-E8CEB9962693}" type="presParOf" srcId="{C7F775E3-AB83-4FFA-87D2-6CD59C195300}" destId="{363DA8A2-FCB2-464A-A50D-0C2CB80D5165}" srcOrd="7" destOrd="0" presId="urn:microsoft.com/office/officeart/2005/8/layout/vList2"/>
    <dgm:cxn modelId="{8D9BF2B4-6028-4B8C-A996-5B8A364782D6}" type="presParOf" srcId="{C7F775E3-AB83-4FFA-87D2-6CD59C195300}" destId="{F85E1798-112F-4EDB-8E54-406703D0D96E}" srcOrd="8" destOrd="0" presId="urn:microsoft.com/office/officeart/2005/8/layout/vList2"/>
    <dgm:cxn modelId="{46C37A0A-2538-41FA-AE77-83E2E6B7B798}" type="presParOf" srcId="{C7F775E3-AB83-4FFA-87D2-6CD59C195300}" destId="{1C6314DE-41D7-45B9-9373-49C823CBD500}" srcOrd="9" destOrd="0" presId="urn:microsoft.com/office/officeart/2005/8/layout/vList2"/>
    <dgm:cxn modelId="{05B3EB31-4374-4794-BD2F-AF717C6FAB66}" type="presParOf" srcId="{C7F775E3-AB83-4FFA-87D2-6CD59C195300}" destId="{8125E9EC-0C6E-449F-B645-FD158FBE85B3}" srcOrd="10" destOrd="0" presId="urn:microsoft.com/office/officeart/2005/8/layout/vList2"/>
    <dgm:cxn modelId="{BC566B0E-8E50-463C-AF4B-60F81C72DC33}" type="presParOf" srcId="{C7F775E3-AB83-4FFA-87D2-6CD59C195300}" destId="{47FACE7E-48D9-4846-9541-156356AB38BE}" srcOrd="11" destOrd="0" presId="urn:microsoft.com/office/officeart/2005/8/layout/vList2"/>
    <dgm:cxn modelId="{6E023A66-D7A1-4F04-931E-E27365929310}" type="presParOf" srcId="{C7F775E3-AB83-4FFA-87D2-6CD59C195300}" destId="{2BEBC4F4-170C-4595-A9B1-B1553F130738}" srcOrd="12" destOrd="0" presId="urn:microsoft.com/office/officeart/2005/8/layout/vList2"/>
    <dgm:cxn modelId="{91652847-47B9-493E-8DD2-21A683443F62}" type="presParOf" srcId="{C7F775E3-AB83-4FFA-87D2-6CD59C195300}" destId="{E9611E88-808E-4BE0-9F41-5B1CBDB3CA75}" srcOrd="13" destOrd="0" presId="urn:microsoft.com/office/officeart/2005/8/layout/vList2"/>
    <dgm:cxn modelId="{B3E5C08C-7414-4554-8106-B47086B45F0E}" type="presParOf" srcId="{C7F775E3-AB83-4FFA-87D2-6CD59C195300}" destId="{A0A19723-07BE-4637-9225-DA34D3FE800C}" srcOrd="14" destOrd="0" presId="urn:microsoft.com/office/officeart/2005/8/layout/vList2"/>
    <dgm:cxn modelId="{785A835A-8419-4CE8-B5C7-FF1DAE5062DB}" type="presParOf" srcId="{C7F775E3-AB83-4FFA-87D2-6CD59C195300}" destId="{0B1ABF6B-3945-4FB5-83AA-21F06918C7E6}" srcOrd="15" destOrd="0" presId="urn:microsoft.com/office/officeart/2005/8/layout/vList2"/>
    <dgm:cxn modelId="{80AE649E-2082-412A-8104-34CB2AB5347A}" type="presParOf" srcId="{C7F775E3-AB83-4FFA-87D2-6CD59C195300}" destId="{494E066A-3C57-4D9C-9ACF-B1FFA35021A9}" srcOrd="1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7A337B2-D280-4E6C-A193-C08BB66B2E64}" type="doc">
      <dgm:prSet loTypeId="urn:microsoft.com/office/officeart/2008/layout/LinedList" loCatId="list" qsTypeId="urn:microsoft.com/office/officeart/2005/8/quickstyle/simple5" qsCatId="simple" csTypeId="urn:microsoft.com/office/officeart/2005/8/colors/colorful4" csCatId="colorful"/>
      <dgm:spPr/>
      <dgm:t>
        <a:bodyPr/>
        <a:lstStyle/>
        <a:p>
          <a:endParaRPr lang="en-KE"/>
        </a:p>
      </dgm:t>
    </dgm:pt>
    <dgm:pt modelId="{74C7D236-E13F-4B30-B0F5-A08ADCAF3F7E}">
      <dgm:prSet custT="1"/>
      <dgm:spPr/>
      <dgm:t>
        <a:bodyPr/>
        <a:lstStyle/>
        <a:p>
          <a:r>
            <a:rPr lang="en-US" sz="3500" b="1" dirty="0">
              <a:solidFill>
                <a:schemeClr val="tx1"/>
              </a:solidFill>
            </a:rPr>
            <a:t>Next steps/recommendations </a:t>
          </a:r>
          <a:endParaRPr lang="en-KE" sz="3500" b="1" dirty="0">
            <a:solidFill>
              <a:schemeClr val="tx1"/>
            </a:solidFill>
          </a:endParaRPr>
        </a:p>
      </dgm:t>
    </dgm:pt>
    <dgm:pt modelId="{28F29961-9FAD-4448-811E-14941A2885E0}" type="parTrans" cxnId="{21161A58-AF51-47CB-86AD-6A7A34CB68CF}">
      <dgm:prSet/>
      <dgm:spPr/>
      <dgm:t>
        <a:bodyPr/>
        <a:lstStyle/>
        <a:p>
          <a:endParaRPr lang="en-KE"/>
        </a:p>
      </dgm:t>
    </dgm:pt>
    <dgm:pt modelId="{791D4A54-BFD0-4201-B01D-7998BC540169}" type="sibTrans" cxnId="{21161A58-AF51-47CB-86AD-6A7A34CB68CF}">
      <dgm:prSet/>
      <dgm:spPr/>
      <dgm:t>
        <a:bodyPr/>
        <a:lstStyle/>
        <a:p>
          <a:endParaRPr lang="en-KE"/>
        </a:p>
      </dgm:t>
    </dgm:pt>
    <dgm:pt modelId="{6330E0B1-878B-4B51-AEAE-F6E955935201}" type="pres">
      <dgm:prSet presAssocID="{47A337B2-D280-4E6C-A193-C08BB66B2E64}" presName="vert0" presStyleCnt="0">
        <dgm:presLayoutVars>
          <dgm:dir/>
          <dgm:animOne val="branch"/>
          <dgm:animLvl val="lvl"/>
        </dgm:presLayoutVars>
      </dgm:prSet>
      <dgm:spPr/>
    </dgm:pt>
    <dgm:pt modelId="{6F908CA9-903A-4BFD-9C6F-191FC6C1D4A9}" type="pres">
      <dgm:prSet presAssocID="{74C7D236-E13F-4B30-B0F5-A08ADCAF3F7E}" presName="thickLine" presStyleLbl="alignNode1" presStyleIdx="0" presStyleCnt="1"/>
      <dgm:spPr/>
    </dgm:pt>
    <dgm:pt modelId="{6F3F7985-4A44-4915-801A-B8C0FF7E09F6}" type="pres">
      <dgm:prSet presAssocID="{74C7D236-E13F-4B30-B0F5-A08ADCAF3F7E}" presName="horz1" presStyleCnt="0"/>
      <dgm:spPr/>
    </dgm:pt>
    <dgm:pt modelId="{C3EF5877-8F85-42FC-91DC-C465AFF2FBA2}" type="pres">
      <dgm:prSet presAssocID="{74C7D236-E13F-4B30-B0F5-A08ADCAF3F7E}" presName="tx1" presStyleLbl="revTx" presStyleIdx="0" presStyleCnt="1"/>
      <dgm:spPr/>
    </dgm:pt>
    <dgm:pt modelId="{6B095318-C207-4556-9A46-EB474E41E713}" type="pres">
      <dgm:prSet presAssocID="{74C7D236-E13F-4B30-B0F5-A08ADCAF3F7E}" presName="vert1" presStyleCnt="0"/>
      <dgm:spPr/>
    </dgm:pt>
  </dgm:ptLst>
  <dgm:cxnLst>
    <dgm:cxn modelId="{44F1CF4C-7D75-4973-BC11-A63241545A0F}" type="presOf" srcId="{47A337B2-D280-4E6C-A193-C08BB66B2E64}" destId="{6330E0B1-878B-4B51-AEAE-F6E955935201}" srcOrd="0" destOrd="0" presId="urn:microsoft.com/office/officeart/2008/layout/LinedList"/>
    <dgm:cxn modelId="{21161A58-AF51-47CB-86AD-6A7A34CB68CF}" srcId="{47A337B2-D280-4E6C-A193-C08BB66B2E64}" destId="{74C7D236-E13F-4B30-B0F5-A08ADCAF3F7E}" srcOrd="0" destOrd="0" parTransId="{28F29961-9FAD-4448-811E-14941A2885E0}" sibTransId="{791D4A54-BFD0-4201-B01D-7998BC540169}"/>
    <dgm:cxn modelId="{768EBAF4-6C5F-466E-AC0E-26E9390444EB}" type="presOf" srcId="{74C7D236-E13F-4B30-B0F5-A08ADCAF3F7E}" destId="{C3EF5877-8F85-42FC-91DC-C465AFF2FBA2}" srcOrd="0" destOrd="0" presId="urn:microsoft.com/office/officeart/2008/layout/LinedList"/>
    <dgm:cxn modelId="{7155CAFA-921E-415F-9B61-5FBF98498E17}" type="presParOf" srcId="{6330E0B1-878B-4B51-AEAE-F6E955935201}" destId="{6F908CA9-903A-4BFD-9C6F-191FC6C1D4A9}" srcOrd="0" destOrd="0" presId="urn:microsoft.com/office/officeart/2008/layout/LinedList"/>
    <dgm:cxn modelId="{F0842D77-8891-4A87-A1A7-D87BD392E941}" type="presParOf" srcId="{6330E0B1-878B-4B51-AEAE-F6E955935201}" destId="{6F3F7985-4A44-4915-801A-B8C0FF7E09F6}" srcOrd="1" destOrd="0" presId="urn:microsoft.com/office/officeart/2008/layout/LinedList"/>
    <dgm:cxn modelId="{25C8F092-C1AE-44F7-B798-395AAD375FEB}" type="presParOf" srcId="{6F3F7985-4A44-4915-801A-B8C0FF7E09F6}" destId="{C3EF5877-8F85-42FC-91DC-C465AFF2FBA2}" srcOrd="0" destOrd="0" presId="urn:microsoft.com/office/officeart/2008/layout/LinedList"/>
    <dgm:cxn modelId="{C18BE795-0C5E-41BF-B589-9569EEC98549}" type="presParOf" srcId="{6F3F7985-4A44-4915-801A-B8C0FF7E09F6}" destId="{6B095318-C207-4556-9A46-EB474E41E71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9BD6D35-3A12-4D66-94A9-B0B1B720C02B}" type="doc">
      <dgm:prSet loTypeId="urn:microsoft.com/office/officeart/2008/layout/LinedList" loCatId="hierarchy" qsTypeId="urn:microsoft.com/office/officeart/2005/8/quickstyle/simple1" qsCatId="simple" csTypeId="urn:microsoft.com/office/officeart/2005/8/colors/colorful1" csCatId="colorful" phldr="1"/>
      <dgm:spPr/>
      <dgm:t>
        <a:bodyPr/>
        <a:lstStyle/>
        <a:p>
          <a:endParaRPr lang="en-KE"/>
        </a:p>
      </dgm:t>
    </dgm:pt>
    <dgm:pt modelId="{9B3A4201-740B-4386-ADB7-332B53F5D6C6}">
      <dgm:prSet/>
      <dgm:spPr/>
      <dgm:t>
        <a:bodyPr/>
        <a:lstStyle/>
        <a:p>
          <a:pPr algn="l"/>
          <a:r>
            <a:rPr lang="en-US" b="1" dirty="0"/>
            <a:t>Deepen Market Understanding</a:t>
          </a:r>
          <a:endParaRPr lang="en-KE" b="1" dirty="0"/>
        </a:p>
      </dgm:t>
    </dgm:pt>
    <dgm:pt modelId="{BC45E2AD-B13B-4E7D-8911-8CFB43852C7D}" type="parTrans" cxnId="{5B302C32-BB49-45A2-9E4E-34FA6D46F49B}">
      <dgm:prSet/>
      <dgm:spPr/>
      <dgm:t>
        <a:bodyPr/>
        <a:lstStyle/>
        <a:p>
          <a:pPr algn="l"/>
          <a:endParaRPr lang="en-KE"/>
        </a:p>
      </dgm:t>
    </dgm:pt>
    <dgm:pt modelId="{6E8128C8-F4AE-4513-BD45-A8A7D13564B0}" type="sibTrans" cxnId="{5B302C32-BB49-45A2-9E4E-34FA6D46F49B}">
      <dgm:prSet/>
      <dgm:spPr/>
      <dgm:t>
        <a:bodyPr/>
        <a:lstStyle/>
        <a:p>
          <a:pPr algn="l"/>
          <a:endParaRPr lang="en-KE"/>
        </a:p>
      </dgm:t>
    </dgm:pt>
    <dgm:pt modelId="{8E113B77-EA22-4124-95D1-99734456FFB7}">
      <dgm:prSet custT="1"/>
      <dgm:spPr/>
      <dgm:t>
        <a:bodyPr/>
        <a:lstStyle/>
        <a:p>
          <a:pPr algn="l"/>
          <a:r>
            <a:rPr lang="en-US" sz="2000" dirty="0"/>
            <a:t>Benchmark against peers in similar regulatory and economic environments. </a:t>
          </a:r>
          <a:endParaRPr lang="en-KE" sz="2000" dirty="0"/>
        </a:p>
      </dgm:t>
    </dgm:pt>
    <dgm:pt modelId="{5FD0D466-F7A1-4106-B969-4CC40DB71340}" type="parTrans" cxnId="{7D86052E-B721-45DF-8B17-44346113B6F1}">
      <dgm:prSet/>
      <dgm:spPr/>
      <dgm:t>
        <a:bodyPr/>
        <a:lstStyle/>
        <a:p>
          <a:pPr algn="l"/>
          <a:endParaRPr lang="en-KE"/>
        </a:p>
      </dgm:t>
    </dgm:pt>
    <dgm:pt modelId="{044FEB48-300E-4AF4-8244-251B75F0A687}" type="sibTrans" cxnId="{7D86052E-B721-45DF-8B17-44346113B6F1}">
      <dgm:prSet/>
      <dgm:spPr/>
      <dgm:t>
        <a:bodyPr/>
        <a:lstStyle/>
        <a:p>
          <a:pPr algn="l"/>
          <a:endParaRPr lang="en-KE"/>
        </a:p>
      </dgm:t>
    </dgm:pt>
    <dgm:pt modelId="{0A1B20BA-1EC7-49EA-B919-5A2283B1715F}">
      <dgm:prSet custT="1"/>
      <dgm:spPr/>
      <dgm:t>
        <a:bodyPr/>
        <a:lstStyle/>
        <a:p>
          <a:pPr algn="l"/>
          <a:r>
            <a:rPr lang="en-US" sz="2000" dirty="0"/>
            <a:t>Collaboration with regulators, government and Industry bodies </a:t>
          </a:r>
          <a:endParaRPr lang="en-KE" sz="2000" dirty="0"/>
        </a:p>
      </dgm:t>
    </dgm:pt>
    <dgm:pt modelId="{FCF8DDA2-C485-40B0-A616-5B631C113692}" type="parTrans" cxnId="{C7D99ED2-7004-4E0B-99FD-20F3AC46D39B}">
      <dgm:prSet/>
      <dgm:spPr/>
      <dgm:t>
        <a:bodyPr/>
        <a:lstStyle/>
        <a:p>
          <a:pPr algn="l"/>
          <a:endParaRPr lang="en-KE"/>
        </a:p>
      </dgm:t>
    </dgm:pt>
    <dgm:pt modelId="{323533E3-EA7D-440C-A133-F5BA1E19B0F5}" type="sibTrans" cxnId="{C7D99ED2-7004-4E0B-99FD-20F3AC46D39B}">
      <dgm:prSet/>
      <dgm:spPr/>
      <dgm:t>
        <a:bodyPr/>
        <a:lstStyle/>
        <a:p>
          <a:pPr algn="l"/>
          <a:endParaRPr lang="en-KE"/>
        </a:p>
      </dgm:t>
    </dgm:pt>
    <dgm:pt modelId="{91080D5E-51C7-4A84-BBB7-E93231861382}">
      <dgm:prSet/>
      <dgm:spPr/>
      <dgm:t>
        <a:bodyPr/>
        <a:lstStyle/>
        <a:p>
          <a:pPr algn="l"/>
          <a:r>
            <a:rPr lang="en-US" b="1" dirty="0"/>
            <a:t>Strengthen ALM Capabilities</a:t>
          </a:r>
          <a:endParaRPr lang="en-KE" b="1" dirty="0"/>
        </a:p>
      </dgm:t>
    </dgm:pt>
    <dgm:pt modelId="{B523889B-FCBF-47B9-8C6F-89D434270214}" type="parTrans" cxnId="{D7AD8D08-1A3B-489D-B503-A7F1AF9BDAF3}">
      <dgm:prSet/>
      <dgm:spPr/>
      <dgm:t>
        <a:bodyPr/>
        <a:lstStyle/>
        <a:p>
          <a:pPr algn="l"/>
          <a:endParaRPr lang="en-KE"/>
        </a:p>
      </dgm:t>
    </dgm:pt>
    <dgm:pt modelId="{1E3DF3DE-CF7E-4D4C-B6A6-A16303F26146}" type="sibTrans" cxnId="{D7AD8D08-1A3B-489D-B503-A7F1AF9BDAF3}">
      <dgm:prSet/>
      <dgm:spPr/>
      <dgm:t>
        <a:bodyPr/>
        <a:lstStyle/>
        <a:p>
          <a:pPr algn="l"/>
          <a:endParaRPr lang="en-KE"/>
        </a:p>
      </dgm:t>
    </dgm:pt>
    <dgm:pt modelId="{6F4F2F27-C1E3-46B4-956B-C52018DF7812}">
      <dgm:prSet custT="1"/>
      <dgm:spPr/>
      <dgm:t>
        <a:bodyPr/>
        <a:lstStyle/>
        <a:p>
          <a:pPr algn="l"/>
          <a:r>
            <a:rPr lang="en-US" sz="2000" dirty="0"/>
            <a:t>Invest in actuarial talent, data infrastructure, and automation tools. </a:t>
          </a:r>
          <a:endParaRPr lang="en-KE" sz="2000" dirty="0"/>
        </a:p>
      </dgm:t>
    </dgm:pt>
    <dgm:pt modelId="{84AE58F8-E3AF-41C7-9880-68E557074692}" type="parTrans" cxnId="{1D032B02-260E-4D1D-9C4C-88F7B8B03CB8}">
      <dgm:prSet/>
      <dgm:spPr/>
      <dgm:t>
        <a:bodyPr/>
        <a:lstStyle/>
        <a:p>
          <a:pPr algn="l"/>
          <a:endParaRPr lang="en-KE"/>
        </a:p>
      </dgm:t>
    </dgm:pt>
    <dgm:pt modelId="{875DAF92-5140-4608-B99E-900D3025DEC9}" type="sibTrans" cxnId="{1D032B02-260E-4D1D-9C4C-88F7B8B03CB8}">
      <dgm:prSet/>
      <dgm:spPr/>
      <dgm:t>
        <a:bodyPr/>
        <a:lstStyle/>
        <a:p>
          <a:pPr algn="l"/>
          <a:endParaRPr lang="en-KE"/>
        </a:p>
      </dgm:t>
    </dgm:pt>
    <dgm:pt modelId="{B16B2630-68C9-47FE-9E52-97204B4105D6}">
      <dgm:prSet custT="1"/>
      <dgm:spPr/>
      <dgm:t>
        <a:bodyPr/>
        <a:lstStyle/>
        <a:p>
          <a:pPr algn="l"/>
          <a:r>
            <a:rPr lang="en-US" sz="2000" dirty="0"/>
            <a:t>Scenario testing to better capture tail risks. </a:t>
          </a:r>
          <a:endParaRPr lang="en-KE" sz="2000" dirty="0"/>
        </a:p>
      </dgm:t>
    </dgm:pt>
    <dgm:pt modelId="{FE05CF7C-28F6-4C4C-B162-D9541B99C2B4}" type="parTrans" cxnId="{C63D7EE6-E0E2-43C7-BD7F-2B8386964A3F}">
      <dgm:prSet/>
      <dgm:spPr/>
      <dgm:t>
        <a:bodyPr/>
        <a:lstStyle/>
        <a:p>
          <a:pPr algn="l"/>
          <a:endParaRPr lang="en-KE"/>
        </a:p>
      </dgm:t>
    </dgm:pt>
    <dgm:pt modelId="{9C22B81D-243E-426C-8303-AF4D5BEC2F02}" type="sibTrans" cxnId="{C63D7EE6-E0E2-43C7-BD7F-2B8386964A3F}">
      <dgm:prSet/>
      <dgm:spPr/>
      <dgm:t>
        <a:bodyPr/>
        <a:lstStyle/>
        <a:p>
          <a:pPr algn="l"/>
          <a:endParaRPr lang="en-KE"/>
        </a:p>
      </dgm:t>
    </dgm:pt>
    <dgm:pt modelId="{F53110A4-4320-46C5-BB93-3E5B6FA094CA}">
      <dgm:prSet/>
      <dgm:spPr/>
      <dgm:t>
        <a:bodyPr/>
        <a:lstStyle/>
        <a:p>
          <a:pPr algn="l"/>
          <a:r>
            <a:rPr lang="en-US" b="1" dirty="0"/>
            <a:t>Align Strategy with Risk Appetite</a:t>
          </a:r>
          <a:endParaRPr lang="en-KE" b="1" dirty="0"/>
        </a:p>
      </dgm:t>
    </dgm:pt>
    <dgm:pt modelId="{7A1B84DD-A0C0-4F53-B6A1-5C083E5B8BD6}" type="parTrans" cxnId="{B50D1140-BF36-4A0A-A800-F25BA1D02BE8}">
      <dgm:prSet/>
      <dgm:spPr/>
      <dgm:t>
        <a:bodyPr/>
        <a:lstStyle/>
        <a:p>
          <a:pPr algn="l"/>
          <a:endParaRPr lang="en-KE"/>
        </a:p>
      </dgm:t>
    </dgm:pt>
    <dgm:pt modelId="{5CBA2661-31C3-4C73-A521-EAEA1C1CCF2B}" type="sibTrans" cxnId="{B50D1140-BF36-4A0A-A800-F25BA1D02BE8}">
      <dgm:prSet/>
      <dgm:spPr/>
      <dgm:t>
        <a:bodyPr/>
        <a:lstStyle/>
        <a:p>
          <a:pPr algn="l"/>
          <a:endParaRPr lang="en-KE"/>
        </a:p>
      </dgm:t>
    </dgm:pt>
    <dgm:pt modelId="{34324522-5F1E-4CEF-BEC6-902C17B46DC0}">
      <dgm:prSet custT="1"/>
      <dgm:spPr/>
      <dgm:t>
        <a:bodyPr/>
        <a:lstStyle/>
        <a:p>
          <a:pPr algn="l"/>
          <a:r>
            <a:rPr lang="en-US" sz="2000" dirty="0"/>
            <a:t>Revisit ALM strategy to ensure it aligns with risk-appetite, reflects policyholder behavior (e.g lapse risk). </a:t>
          </a:r>
          <a:endParaRPr lang="en-KE" sz="2000" dirty="0"/>
        </a:p>
      </dgm:t>
    </dgm:pt>
    <dgm:pt modelId="{07FB7066-5CDB-463A-BE85-723E273C3A34}" type="parTrans" cxnId="{8C269B04-4295-41D2-9FDE-9931B205F347}">
      <dgm:prSet/>
      <dgm:spPr/>
      <dgm:t>
        <a:bodyPr/>
        <a:lstStyle/>
        <a:p>
          <a:pPr algn="l"/>
          <a:endParaRPr lang="en-KE"/>
        </a:p>
      </dgm:t>
    </dgm:pt>
    <dgm:pt modelId="{E970CB5A-9BF1-4C3E-A61E-5B30754E2CCB}" type="sibTrans" cxnId="{8C269B04-4295-41D2-9FDE-9931B205F347}">
      <dgm:prSet/>
      <dgm:spPr/>
      <dgm:t>
        <a:bodyPr/>
        <a:lstStyle/>
        <a:p>
          <a:pPr algn="l"/>
          <a:endParaRPr lang="en-KE"/>
        </a:p>
      </dgm:t>
    </dgm:pt>
    <dgm:pt modelId="{1F67B1AB-4A5B-407E-98CF-D79B2A24ECFA}">
      <dgm:prSet custT="1"/>
      <dgm:spPr/>
      <dgm:t>
        <a:bodyPr/>
        <a:lstStyle/>
        <a:p>
          <a:pPr algn="l"/>
          <a:r>
            <a:rPr lang="en-US" sz="2000" dirty="0"/>
            <a:t>Capital efficiency </a:t>
          </a:r>
          <a:endParaRPr lang="en-KE" sz="2000" dirty="0"/>
        </a:p>
      </dgm:t>
    </dgm:pt>
    <dgm:pt modelId="{32E5AB34-7133-4C4C-BA60-ED71DEDA787F}" type="parTrans" cxnId="{54873122-A580-4F48-B870-8C55DC1E6CEF}">
      <dgm:prSet/>
      <dgm:spPr/>
      <dgm:t>
        <a:bodyPr/>
        <a:lstStyle/>
        <a:p>
          <a:pPr algn="l"/>
          <a:endParaRPr lang="en-KE"/>
        </a:p>
      </dgm:t>
    </dgm:pt>
    <dgm:pt modelId="{D7D25F24-D315-442E-8933-2A24EAE87AD5}" type="sibTrans" cxnId="{54873122-A580-4F48-B870-8C55DC1E6CEF}">
      <dgm:prSet/>
      <dgm:spPr/>
      <dgm:t>
        <a:bodyPr/>
        <a:lstStyle/>
        <a:p>
          <a:pPr algn="l"/>
          <a:endParaRPr lang="en-KE"/>
        </a:p>
      </dgm:t>
    </dgm:pt>
    <dgm:pt modelId="{1E20D7C1-4073-4AD7-B892-FCF17A30DD14}">
      <dgm:prSet/>
      <dgm:spPr/>
      <dgm:t>
        <a:bodyPr/>
        <a:lstStyle/>
        <a:p>
          <a:pPr algn="l"/>
          <a:r>
            <a:rPr lang="en-US" b="1" dirty="0"/>
            <a:t>Diversify and hedge (with available instruments) </a:t>
          </a:r>
          <a:endParaRPr lang="en-KE" b="1" dirty="0"/>
        </a:p>
      </dgm:t>
    </dgm:pt>
    <dgm:pt modelId="{E388442B-E13F-45F0-AF45-556EB728C527}" type="parTrans" cxnId="{4D2E3780-3424-44B9-9BD6-A796400913D7}">
      <dgm:prSet/>
      <dgm:spPr/>
      <dgm:t>
        <a:bodyPr/>
        <a:lstStyle/>
        <a:p>
          <a:pPr algn="l"/>
          <a:endParaRPr lang="en-KE"/>
        </a:p>
      </dgm:t>
    </dgm:pt>
    <dgm:pt modelId="{0FFCAD6E-1CCA-419F-A45B-4C9AE7857CD8}" type="sibTrans" cxnId="{4D2E3780-3424-44B9-9BD6-A796400913D7}">
      <dgm:prSet/>
      <dgm:spPr/>
      <dgm:t>
        <a:bodyPr/>
        <a:lstStyle/>
        <a:p>
          <a:pPr algn="l"/>
          <a:endParaRPr lang="en-KE"/>
        </a:p>
      </dgm:t>
    </dgm:pt>
    <dgm:pt modelId="{C036DAE4-2E87-425D-8337-BF0BFF022962}">
      <dgm:prSet custT="1"/>
      <dgm:spPr/>
      <dgm:t>
        <a:bodyPr/>
        <a:lstStyle/>
        <a:p>
          <a:pPr algn="l"/>
          <a:r>
            <a:rPr lang="en-US" sz="2000" dirty="0"/>
            <a:t>Explore offshore investments and alternative assets. </a:t>
          </a:r>
          <a:endParaRPr lang="en-KE" sz="2000" dirty="0"/>
        </a:p>
      </dgm:t>
    </dgm:pt>
    <dgm:pt modelId="{1D8B2A77-E240-43F4-9BE3-CAA9896AC087}" type="parTrans" cxnId="{1741F2AD-04F9-48B4-BE5B-D7DED4850436}">
      <dgm:prSet/>
      <dgm:spPr/>
      <dgm:t>
        <a:bodyPr/>
        <a:lstStyle/>
        <a:p>
          <a:pPr algn="l"/>
          <a:endParaRPr lang="en-KE"/>
        </a:p>
      </dgm:t>
    </dgm:pt>
    <dgm:pt modelId="{6919D1FB-EB0D-43FA-BE31-62643DC024B1}" type="sibTrans" cxnId="{1741F2AD-04F9-48B4-BE5B-D7DED4850436}">
      <dgm:prSet/>
      <dgm:spPr/>
      <dgm:t>
        <a:bodyPr/>
        <a:lstStyle/>
        <a:p>
          <a:pPr algn="l"/>
          <a:endParaRPr lang="en-KE"/>
        </a:p>
      </dgm:t>
    </dgm:pt>
    <dgm:pt modelId="{9738CF51-433F-456A-8D34-E187CD87F234}">
      <dgm:prSet custT="1"/>
      <dgm:spPr/>
      <dgm:t>
        <a:bodyPr/>
        <a:lstStyle/>
        <a:p>
          <a:pPr algn="l"/>
          <a:r>
            <a:rPr lang="en-US" sz="2000" dirty="0"/>
            <a:t>Currency-matching strategies.</a:t>
          </a:r>
          <a:endParaRPr lang="en-KE" sz="2000" dirty="0"/>
        </a:p>
      </dgm:t>
    </dgm:pt>
    <dgm:pt modelId="{ECC19EF4-CA79-4B22-BE01-48D67D4AF8D4}" type="parTrans" cxnId="{FE710C25-66C5-4FC1-A73C-D7AC3962A816}">
      <dgm:prSet/>
      <dgm:spPr/>
      <dgm:t>
        <a:bodyPr/>
        <a:lstStyle/>
        <a:p>
          <a:pPr algn="l"/>
          <a:endParaRPr lang="en-KE"/>
        </a:p>
      </dgm:t>
    </dgm:pt>
    <dgm:pt modelId="{162495BF-9E46-4E23-903B-17C54F66872E}" type="sibTrans" cxnId="{FE710C25-66C5-4FC1-A73C-D7AC3962A816}">
      <dgm:prSet/>
      <dgm:spPr/>
      <dgm:t>
        <a:bodyPr/>
        <a:lstStyle/>
        <a:p>
          <a:pPr algn="l"/>
          <a:endParaRPr lang="en-KE"/>
        </a:p>
      </dgm:t>
    </dgm:pt>
    <dgm:pt modelId="{6F28F5BF-40E7-4333-AC8E-F8FC12A59187}" type="pres">
      <dgm:prSet presAssocID="{89BD6D35-3A12-4D66-94A9-B0B1B720C02B}" presName="vert0" presStyleCnt="0">
        <dgm:presLayoutVars>
          <dgm:dir/>
          <dgm:animOne val="branch"/>
          <dgm:animLvl val="lvl"/>
        </dgm:presLayoutVars>
      </dgm:prSet>
      <dgm:spPr/>
    </dgm:pt>
    <dgm:pt modelId="{E4203FCF-C381-4297-849F-BB7D46474B1F}" type="pres">
      <dgm:prSet presAssocID="{9B3A4201-740B-4386-ADB7-332B53F5D6C6}" presName="thickLine" presStyleLbl="alignNode1" presStyleIdx="0" presStyleCnt="4"/>
      <dgm:spPr/>
    </dgm:pt>
    <dgm:pt modelId="{F2C2B8EE-C5B6-44B0-95B3-CB59786AA4BF}" type="pres">
      <dgm:prSet presAssocID="{9B3A4201-740B-4386-ADB7-332B53F5D6C6}" presName="horz1" presStyleCnt="0"/>
      <dgm:spPr/>
    </dgm:pt>
    <dgm:pt modelId="{9DC49E23-9A9C-4972-AF9C-5B919FB33EAA}" type="pres">
      <dgm:prSet presAssocID="{9B3A4201-740B-4386-ADB7-332B53F5D6C6}" presName="tx1" presStyleLbl="revTx" presStyleIdx="0" presStyleCnt="12"/>
      <dgm:spPr/>
    </dgm:pt>
    <dgm:pt modelId="{C48F50CF-645A-41F7-804F-B3F081C76A9B}" type="pres">
      <dgm:prSet presAssocID="{9B3A4201-740B-4386-ADB7-332B53F5D6C6}" presName="vert1" presStyleCnt="0"/>
      <dgm:spPr/>
    </dgm:pt>
    <dgm:pt modelId="{133F8E59-2549-4BB0-A366-4F19489E3606}" type="pres">
      <dgm:prSet presAssocID="{8E113B77-EA22-4124-95D1-99734456FFB7}" presName="vertSpace2a" presStyleCnt="0"/>
      <dgm:spPr/>
    </dgm:pt>
    <dgm:pt modelId="{5640E9CF-7DEE-4035-B076-1D7AC4D933C0}" type="pres">
      <dgm:prSet presAssocID="{8E113B77-EA22-4124-95D1-99734456FFB7}" presName="horz2" presStyleCnt="0"/>
      <dgm:spPr/>
    </dgm:pt>
    <dgm:pt modelId="{AC6DD102-D241-4B56-A325-14205D559C56}" type="pres">
      <dgm:prSet presAssocID="{8E113B77-EA22-4124-95D1-99734456FFB7}" presName="horzSpace2" presStyleCnt="0"/>
      <dgm:spPr/>
    </dgm:pt>
    <dgm:pt modelId="{53348ED0-5E81-4DF7-80A2-C02969B82344}" type="pres">
      <dgm:prSet presAssocID="{8E113B77-EA22-4124-95D1-99734456FFB7}" presName="tx2" presStyleLbl="revTx" presStyleIdx="1" presStyleCnt="12" custScaleY="134314"/>
      <dgm:spPr/>
    </dgm:pt>
    <dgm:pt modelId="{798A92DB-36BF-43D8-ACEE-02A69DB55C60}" type="pres">
      <dgm:prSet presAssocID="{8E113B77-EA22-4124-95D1-99734456FFB7}" presName="vert2" presStyleCnt="0"/>
      <dgm:spPr/>
    </dgm:pt>
    <dgm:pt modelId="{DFC42A36-2F56-404C-87B5-4AFE610E7324}" type="pres">
      <dgm:prSet presAssocID="{8E113B77-EA22-4124-95D1-99734456FFB7}" presName="thinLine2b" presStyleLbl="callout" presStyleIdx="0" presStyleCnt="8"/>
      <dgm:spPr/>
    </dgm:pt>
    <dgm:pt modelId="{3495CC1C-7F9A-46D6-8633-01A3F9366C90}" type="pres">
      <dgm:prSet presAssocID="{8E113B77-EA22-4124-95D1-99734456FFB7}" presName="vertSpace2b" presStyleCnt="0"/>
      <dgm:spPr/>
    </dgm:pt>
    <dgm:pt modelId="{2A90F911-5789-4CA6-8000-9888B808D537}" type="pres">
      <dgm:prSet presAssocID="{0A1B20BA-1EC7-49EA-B919-5A2283B1715F}" presName="horz2" presStyleCnt="0"/>
      <dgm:spPr/>
    </dgm:pt>
    <dgm:pt modelId="{DC679B82-9D10-4C0B-8266-4996B2B4DF49}" type="pres">
      <dgm:prSet presAssocID="{0A1B20BA-1EC7-49EA-B919-5A2283B1715F}" presName="horzSpace2" presStyleCnt="0"/>
      <dgm:spPr/>
    </dgm:pt>
    <dgm:pt modelId="{2E9C1819-00CC-4FD9-A216-7F17049294A3}" type="pres">
      <dgm:prSet presAssocID="{0A1B20BA-1EC7-49EA-B919-5A2283B1715F}" presName="tx2" presStyleLbl="revTx" presStyleIdx="2" presStyleCnt="12"/>
      <dgm:spPr/>
    </dgm:pt>
    <dgm:pt modelId="{B45DD269-8796-4939-9224-51A5CA7EB3F2}" type="pres">
      <dgm:prSet presAssocID="{0A1B20BA-1EC7-49EA-B919-5A2283B1715F}" presName="vert2" presStyleCnt="0"/>
      <dgm:spPr/>
    </dgm:pt>
    <dgm:pt modelId="{87667384-8DCF-42B7-A1B8-91D21B583669}" type="pres">
      <dgm:prSet presAssocID="{0A1B20BA-1EC7-49EA-B919-5A2283B1715F}" presName="thinLine2b" presStyleLbl="callout" presStyleIdx="1" presStyleCnt="8"/>
      <dgm:spPr/>
    </dgm:pt>
    <dgm:pt modelId="{B4616380-4529-4A38-B504-BD35920BBAEA}" type="pres">
      <dgm:prSet presAssocID="{0A1B20BA-1EC7-49EA-B919-5A2283B1715F}" presName="vertSpace2b" presStyleCnt="0"/>
      <dgm:spPr/>
    </dgm:pt>
    <dgm:pt modelId="{506FC69C-A71B-453C-B2DB-EFE5E59715C1}" type="pres">
      <dgm:prSet presAssocID="{91080D5E-51C7-4A84-BBB7-E93231861382}" presName="thickLine" presStyleLbl="alignNode1" presStyleIdx="1" presStyleCnt="4"/>
      <dgm:spPr/>
    </dgm:pt>
    <dgm:pt modelId="{D734C78F-9D8F-4AFD-B55F-5F47C2983903}" type="pres">
      <dgm:prSet presAssocID="{91080D5E-51C7-4A84-BBB7-E93231861382}" presName="horz1" presStyleCnt="0"/>
      <dgm:spPr/>
    </dgm:pt>
    <dgm:pt modelId="{277D7F55-7A9D-4F2E-9799-C9C278DB8A47}" type="pres">
      <dgm:prSet presAssocID="{91080D5E-51C7-4A84-BBB7-E93231861382}" presName="tx1" presStyleLbl="revTx" presStyleIdx="3" presStyleCnt="12"/>
      <dgm:spPr/>
    </dgm:pt>
    <dgm:pt modelId="{0CA78083-3A57-4918-8B75-A6517B001F6E}" type="pres">
      <dgm:prSet presAssocID="{91080D5E-51C7-4A84-BBB7-E93231861382}" presName="vert1" presStyleCnt="0"/>
      <dgm:spPr/>
    </dgm:pt>
    <dgm:pt modelId="{FF29E525-8868-475A-BFC7-1699D2D2FF45}" type="pres">
      <dgm:prSet presAssocID="{6F4F2F27-C1E3-46B4-956B-C52018DF7812}" presName="vertSpace2a" presStyleCnt="0"/>
      <dgm:spPr/>
    </dgm:pt>
    <dgm:pt modelId="{F01E953A-A7EF-4855-9479-446A9488DB9C}" type="pres">
      <dgm:prSet presAssocID="{6F4F2F27-C1E3-46B4-956B-C52018DF7812}" presName="horz2" presStyleCnt="0"/>
      <dgm:spPr/>
    </dgm:pt>
    <dgm:pt modelId="{D8851EDD-5D10-4EDD-A3CE-82E8FB05D51D}" type="pres">
      <dgm:prSet presAssocID="{6F4F2F27-C1E3-46B4-956B-C52018DF7812}" presName="horzSpace2" presStyleCnt="0"/>
      <dgm:spPr/>
    </dgm:pt>
    <dgm:pt modelId="{31987759-0F20-41FE-8826-9886E04B3417}" type="pres">
      <dgm:prSet presAssocID="{6F4F2F27-C1E3-46B4-956B-C52018DF7812}" presName="tx2" presStyleLbl="revTx" presStyleIdx="4" presStyleCnt="12"/>
      <dgm:spPr/>
    </dgm:pt>
    <dgm:pt modelId="{CB10CC61-704D-4135-B0F1-E8E4C63D1654}" type="pres">
      <dgm:prSet presAssocID="{6F4F2F27-C1E3-46B4-956B-C52018DF7812}" presName="vert2" presStyleCnt="0"/>
      <dgm:spPr/>
    </dgm:pt>
    <dgm:pt modelId="{A949F878-2843-4FAB-AEAE-9716F3EFDFBC}" type="pres">
      <dgm:prSet presAssocID="{6F4F2F27-C1E3-46B4-956B-C52018DF7812}" presName="thinLine2b" presStyleLbl="callout" presStyleIdx="2" presStyleCnt="8"/>
      <dgm:spPr/>
    </dgm:pt>
    <dgm:pt modelId="{052DF37E-1E6F-48C4-A9BF-C61B85E66534}" type="pres">
      <dgm:prSet presAssocID="{6F4F2F27-C1E3-46B4-956B-C52018DF7812}" presName="vertSpace2b" presStyleCnt="0"/>
      <dgm:spPr/>
    </dgm:pt>
    <dgm:pt modelId="{64A4D4F4-80F1-45D3-84EA-6D66FF01D674}" type="pres">
      <dgm:prSet presAssocID="{B16B2630-68C9-47FE-9E52-97204B4105D6}" presName="horz2" presStyleCnt="0"/>
      <dgm:spPr/>
    </dgm:pt>
    <dgm:pt modelId="{1D1811D2-1755-400C-971F-ADD9F2FC2BFB}" type="pres">
      <dgm:prSet presAssocID="{B16B2630-68C9-47FE-9E52-97204B4105D6}" presName="horzSpace2" presStyleCnt="0"/>
      <dgm:spPr/>
    </dgm:pt>
    <dgm:pt modelId="{B4A91085-B70E-4202-BC94-231107C9CAFD}" type="pres">
      <dgm:prSet presAssocID="{B16B2630-68C9-47FE-9E52-97204B4105D6}" presName="tx2" presStyleLbl="revTx" presStyleIdx="5" presStyleCnt="12"/>
      <dgm:spPr/>
    </dgm:pt>
    <dgm:pt modelId="{C4FB372A-1F43-441C-B9B9-033B3DD74818}" type="pres">
      <dgm:prSet presAssocID="{B16B2630-68C9-47FE-9E52-97204B4105D6}" presName="vert2" presStyleCnt="0"/>
      <dgm:spPr/>
    </dgm:pt>
    <dgm:pt modelId="{7F25A8EE-E9CF-43E7-AA91-8D1CA4A8325D}" type="pres">
      <dgm:prSet presAssocID="{B16B2630-68C9-47FE-9E52-97204B4105D6}" presName="thinLine2b" presStyleLbl="callout" presStyleIdx="3" presStyleCnt="8"/>
      <dgm:spPr/>
    </dgm:pt>
    <dgm:pt modelId="{CA0B58A6-D886-4286-87AA-D423FCC6372E}" type="pres">
      <dgm:prSet presAssocID="{B16B2630-68C9-47FE-9E52-97204B4105D6}" presName="vertSpace2b" presStyleCnt="0"/>
      <dgm:spPr/>
    </dgm:pt>
    <dgm:pt modelId="{1E1B5308-32C9-453D-B9CC-D34AD971B2F1}" type="pres">
      <dgm:prSet presAssocID="{F53110A4-4320-46C5-BB93-3E5B6FA094CA}" presName="thickLine" presStyleLbl="alignNode1" presStyleIdx="2" presStyleCnt="4"/>
      <dgm:spPr/>
    </dgm:pt>
    <dgm:pt modelId="{5E1B879B-7A9B-4E72-AD55-C3F599F6663C}" type="pres">
      <dgm:prSet presAssocID="{F53110A4-4320-46C5-BB93-3E5B6FA094CA}" presName="horz1" presStyleCnt="0"/>
      <dgm:spPr/>
    </dgm:pt>
    <dgm:pt modelId="{C2F45C4F-310D-42A1-A9BA-7C7B5AD57EF7}" type="pres">
      <dgm:prSet presAssocID="{F53110A4-4320-46C5-BB93-3E5B6FA094CA}" presName="tx1" presStyleLbl="revTx" presStyleIdx="6" presStyleCnt="12"/>
      <dgm:spPr/>
    </dgm:pt>
    <dgm:pt modelId="{A7538415-39C5-4FC1-97F1-A77B0DABFF08}" type="pres">
      <dgm:prSet presAssocID="{F53110A4-4320-46C5-BB93-3E5B6FA094CA}" presName="vert1" presStyleCnt="0"/>
      <dgm:spPr/>
    </dgm:pt>
    <dgm:pt modelId="{C65B0296-34DE-4CC8-BDCC-F4FAE0A085CE}" type="pres">
      <dgm:prSet presAssocID="{34324522-5F1E-4CEF-BEC6-902C17B46DC0}" presName="vertSpace2a" presStyleCnt="0"/>
      <dgm:spPr/>
    </dgm:pt>
    <dgm:pt modelId="{85B5257B-88B6-4551-8D88-C1CB6A6074FA}" type="pres">
      <dgm:prSet presAssocID="{34324522-5F1E-4CEF-BEC6-902C17B46DC0}" presName="horz2" presStyleCnt="0"/>
      <dgm:spPr/>
    </dgm:pt>
    <dgm:pt modelId="{4F42332D-20E9-453A-97ED-2E90C5A849FA}" type="pres">
      <dgm:prSet presAssocID="{34324522-5F1E-4CEF-BEC6-902C17B46DC0}" presName="horzSpace2" presStyleCnt="0"/>
      <dgm:spPr/>
    </dgm:pt>
    <dgm:pt modelId="{07A2C27D-F0F5-4A66-8AB8-8489D185B8A2}" type="pres">
      <dgm:prSet presAssocID="{34324522-5F1E-4CEF-BEC6-902C17B46DC0}" presName="tx2" presStyleLbl="revTx" presStyleIdx="7" presStyleCnt="12" custScaleY="114251"/>
      <dgm:spPr/>
    </dgm:pt>
    <dgm:pt modelId="{3961612E-FDFE-4146-86CF-819B77FD1654}" type="pres">
      <dgm:prSet presAssocID="{34324522-5F1E-4CEF-BEC6-902C17B46DC0}" presName="vert2" presStyleCnt="0"/>
      <dgm:spPr/>
    </dgm:pt>
    <dgm:pt modelId="{457D4839-3781-4E0D-B181-A7F7603B7AA2}" type="pres">
      <dgm:prSet presAssocID="{34324522-5F1E-4CEF-BEC6-902C17B46DC0}" presName="thinLine2b" presStyleLbl="callout" presStyleIdx="4" presStyleCnt="8"/>
      <dgm:spPr/>
    </dgm:pt>
    <dgm:pt modelId="{F2B526A2-1E81-4A3B-AAB1-9F614835AF2A}" type="pres">
      <dgm:prSet presAssocID="{34324522-5F1E-4CEF-BEC6-902C17B46DC0}" presName="vertSpace2b" presStyleCnt="0"/>
      <dgm:spPr/>
    </dgm:pt>
    <dgm:pt modelId="{66EF2BFF-1BB9-46D3-BED3-BAC8E886A63B}" type="pres">
      <dgm:prSet presAssocID="{1F67B1AB-4A5B-407E-98CF-D79B2A24ECFA}" presName="horz2" presStyleCnt="0"/>
      <dgm:spPr/>
    </dgm:pt>
    <dgm:pt modelId="{21884EA3-BF0D-40E8-8724-401E1FCBD34C}" type="pres">
      <dgm:prSet presAssocID="{1F67B1AB-4A5B-407E-98CF-D79B2A24ECFA}" presName="horzSpace2" presStyleCnt="0"/>
      <dgm:spPr/>
    </dgm:pt>
    <dgm:pt modelId="{F4B88634-D7F4-415B-8E96-CB7776477599}" type="pres">
      <dgm:prSet presAssocID="{1F67B1AB-4A5B-407E-98CF-D79B2A24ECFA}" presName="tx2" presStyleLbl="revTx" presStyleIdx="8" presStyleCnt="12"/>
      <dgm:spPr/>
    </dgm:pt>
    <dgm:pt modelId="{59E28857-3C63-4481-B503-DDD7A4291C5B}" type="pres">
      <dgm:prSet presAssocID="{1F67B1AB-4A5B-407E-98CF-D79B2A24ECFA}" presName="vert2" presStyleCnt="0"/>
      <dgm:spPr/>
    </dgm:pt>
    <dgm:pt modelId="{40B9E2B9-85A1-44BC-B18A-54174DDDB0C1}" type="pres">
      <dgm:prSet presAssocID="{1F67B1AB-4A5B-407E-98CF-D79B2A24ECFA}" presName="thinLine2b" presStyleLbl="callout" presStyleIdx="5" presStyleCnt="8"/>
      <dgm:spPr/>
    </dgm:pt>
    <dgm:pt modelId="{C29E3CE5-4E27-4F7A-A5AB-7043BC1C7C84}" type="pres">
      <dgm:prSet presAssocID="{1F67B1AB-4A5B-407E-98CF-D79B2A24ECFA}" presName="vertSpace2b" presStyleCnt="0"/>
      <dgm:spPr/>
    </dgm:pt>
    <dgm:pt modelId="{1577F5A8-9D4C-4598-A2D5-A6F6ACE6C35C}" type="pres">
      <dgm:prSet presAssocID="{1E20D7C1-4073-4AD7-B892-FCF17A30DD14}" presName="thickLine" presStyleLbl="alignNode1" presStyleIdx="3" presStyleCnt="4"/>
      <dgm:spPr/>
    </dgm:pt>
    <dgm:pt modelId="{7ECC2604-B1A3-40FB-801D-ABB810D6DA8C}" type="pres">
      <dgm:prSet presAssocID="{1E20D7C1-4073-4AD7-B892-FCF17A30DD14}" presName="horz1" presStyleCnt="0"/>
      <dgm:spPr/>
    </dgm:pt>
    <dgm:pt modelId="{0EBC2690-AFFA-4393-A42E-ADD5D2D8D5BA}" type="pres">
      <dgm:prSet presAssocID="{1E20D7C1-4073-4AD7-B892-FCF17A30DD14}" presName="tx1" presStyleLbl="revTx" presStyleIdx="9" presStyleCnt="12"/>
      <dgm:spPr/>
    </dgm:pt>
    <dgm:pt modelId="{98F4DC1B-6579-4B68-9739-9E5BAE2B716C}" type="pres">
      <dgm:prSet presAssocID="{1E20D7C1-4073-4AD7-B892-FCF17A30DD14}" presName="vert1" presStyleCnt="0"/>
      <dgm:spPr/>
    </dgm:pt>
    <dgm:pt modelId="{63D98B7B-4458-4BD5-8D66-72FE88E5D93D}" type="pres">
      <dgm:prSet presAssocID="{C036DAE4-2E87-425D-8337-BF0BFF022962}" presName="vertSpace2a" presStyleCnt="0"/>
      <dgm:spPr/>
    </dgm:pt>
    <dgm:pt modelId="{8F32270F-6084-4341-BB3F-D23E8FB3F5CB}" type="pres">
      <dgm:prSet presAssocID="{C036DAE4-2E87-425D-8337-BF0BFF022962}" presName="horz2" presStyleCnt="0"/>
      <dgm:spPr/>
    </dgm:pt>
    <dgm:pt modelId="{9D6F0ECB-8B87-45B4-A3A6-1F1ADB0D3685}" type="pres">
      <dgm:prSet presAssocID="{C036DAE4-2E87-425D-8337-BF0BFF022962}" presName="horzSpace2" presStyleCnt="0"/>
      <dgm:spPr/>
    </dgm:pt>
    <dgm:pt modelId="{FFE88217-D7E5-4DCD-88EC-1E7E927D62DA}" type="pres">
      <dgm:prSet presAssocID="{C036DAE4-2E87-425D-8337-BF0BFF022962}" presName="tx2" presStyleLbl="revTx" presStyleIdx="10" presStyleCnt="12"/>
      <dgm:spPr/>
    </dgm:pt>
    <dgm:pt modelId="{8AD809FE-F718-47D2-B012-8A671EDC271C}" type="pres">
      <dgm:prSet presAssocID="{C036DAE4-2E87-425D-8337-BF0BFF022962}" presName="vert2" presStyleCnt="0"/>
      <dgm:spPr/>
    </dgm:pt>
    <dgm:pt modelId="{BB8D8171-0FDC-440E-BFA3-AA1B44CDD0AC}" type="pres">
      <dgm:prSet presAssocID="{C036DAE4-2E87-425D-8337-BF0BFF022962}" presName="thinLine2b" presStyleLbl="callout" presStyleIdx="6" presStyleCnt="8"/>
      <dgm:spPr/>
    </dgm:pt>
    <dgm:pt modelId="{2F089404-5AEE-423F-9AD4-6F02CFD9FDC8}" type="pres">
      <dgm:prSet presAssocID="{C036DAE4-2E87-425D-8337-BF0BFF022962}" presName="vertSpace2b" presStyleCnt="0"/>
      <dgm:spPr/>
    </dgm:pt>
    <dgm:pt modelId="{5B3A4306-CFDC-4E7B-8942-8725E77D2F2E}" type="pres">
      <dgm:prSet presAssocID="{9738CF51-433F-456A-8D34-E187CD87F234}" presName="horz2" presStyleCnt="0"/>
      <dgm:spPr/>
    </dgm:pt>
    <dgm:pt modelId="{30241B07-192E-4045-8E1C-949E209C1629}" type="pres">
      <dgm:prSet presAssocID="{9738CF51-433F-456A-8D34-E187CD87F234}" presName="horzSpace2" presStyleCnt="0"/>
      <dgm:spPr/>
    </dgm:pt>
    <dgm:pt modelId="{9037286D-8313-4EC6-BE90-0BA8A7AB9D15}" type="pres">
      <dgm:prSet presAssocID="{9738CF51-433F-456A-8D34-E187CD87F234}" presName="tx2" presStyleLbl="revTx" presStyleIdx="11" presStyleCnt="12"/>
      <dgm:spPr/>
    </dgm:pt>
    <dgm:pt modelId="{1BC6114B-0DC5-463B-9D0F-8C6E1A865A59}" type="pres">
      <dgm:prSet presAssocID="{9738CF51-433F-456A-8D34-E187CD87F234}" presName="vert2" presStyleCnt="0"/>
      <dgm:spPr/>
    </dgm:pt>
    <dgm:pt modelId="{E8640501-B795-4D31-AA6A-596AAC6E6EFA}" type="pres">
      <dgm:prSet presAssocID="{9738CF51-433F-456A-8D34-E187CD87F234}" presName="thinLine2b" presStyleLbl="callout" presStyleIdx="7" presStyleCnt="8"/>
      <dgm:spPr/>
    </dgm:pt>
    <dgm:pt modelId="{99FA87C4-C1B8-4B3D-BE3D-2DC03CA6E0EC}" type="pres">
      <dgm:prSet presAssocID="{9738CF51-433F-456A-8D34-E187CD87F234}" presName="vertSpace2b" presStyleCnt="0"/>
      <dgm:spPr/>
    </dgm:pt>
  </dgm:ptLst>
  <dgm:cxnLst>
    <dgm:cxn modelId="{1D032B02-260E-4D1D-9C4C-88F7B8B03CB8}" srcId="{91080D5E-51C7-4A84-BBB7-E93231861382}" destId="{6F4F2F27-C1E3-46B4-956B-C52018DF7812}" srcOrd="0" destOrd="0" parTransId="{84AE58F8-E3AF-41C7-9880-68E557074692}" sibTransId="{875DAF92-5140-4608-B99E-900D3025DEC9}"/>
    <dgm:cxn modelId="{8C269B04-4295-41D2-9FDE-9931B205F347}" srcId="{F53110A4-4320-46C5-BB93-3E5B6FA094CA}" destId="{34324522-5F1E-4CEF-BEC6-902C17B46DC0}" srcOrd="0" destOrd="0" parTransId="{07FB7066-5CDB-463A-BE85-723E273C3A34}" sibTransId="{E970CB5A-9BF1-4C3E-A61E-5B30754E2CCB}"/>
    <dgm:cxn modelId="{D7AD8D08-1A3B-489D-B503-A7F1AF9BDAF3}" srcId="{89BD6D35-3A12-4D66-94A9-B0B1B720C02B}" destId="{91080D5E-51C7-4A84-BBB7-E93231861382}" srcOrd="1" destOrd="0" parTransId="{B523889B-FCBF-47B9-8C6F-89D434270214}" sibTransId="{1E3DF3DE-CF7E-4D4C-B6A6-A16303F26146}"/>
    <dgm:cxn modelId="{EE6FC80A-C333-4ABE-8BB3-EB36DDA9BB75}" type="presOf" srcId="{1E20D7C1-4073-4AD7-B892-FCF17A30DD14}" destId="{0EBC2690-AFFA-4393-A42E-ADD5D2D8D5BA}" srcOrd="0" destOrd="0" presId="urn:microsoft.com/office/officeart/2008/layout/LinedList"/>
    <dgm:cxn modelId="{54873122-A580-4F48-B870-8C55DC1E6CEF}" srcId="{F53110A4-4320-46C5-BB93-3E5B6FA094CA}" destId="{1F67B1AB-4A5B-407E-98CF-D79B2A24ECFA}" srcOrd="1" destOrd="0" parTransId="{32E5AB34-7133-4C4C-BA60-ED71DEDA787F}" sibTransId="{D7D25F24-D315-442E-8933-2A24EAE87AD5}"/>
    <dgm:cxn modelId="{FE710C25-66C5-4FC1-A73C-D7AC3962A816}" srcId="{1E20D7C1-4073-4AD7-B892-FCF17A30DD14}" destId="{9738CF51-433F-456A-8D34-E187CD87F234}" srcOrd="1" destOrd="0" parTransId="{ECC19EF4-CA79-4B22-BE01-48D67D4AF8D4}" sibTransId="{162495BF-9E46-4E23-903B-17C54F66872E}"/>
    <dgm:cxn modelId="{C6E7D825-40D0-4374-B035-CECE0696AAFE}" type="presOf" srcId="{C036DAE4-2E87-425D-8337-BF0BFF022962}" destId="{FFE88217-D7E5-4DCD-88EC-1E7E927D62DA}" srcOrd="0" destOrd="0" presId="urn:microsoft.com/office/officeart/2008/layout/LinedList"/>
    <dgm:cxn modelId="{7D86052E-B721-45DF-8B17-44346113B6F1}" srcId="{9B3A4201-740B-4386-ADB7-332B53F5D6C6}" destId="{8E113B77-EA22-4124-95D1-99734456FFB7}" srcOrd="0" destOrd="0" parTransId="{5FD0D466-F7A1-4106-B969-4CC40DB71340}" sibTransId="{044FEB48-300E-4AF4-8244-251B75F0A687}"/>
    <dgm:cxn modelId="{5B302C32-BB49-45A2-9E4E-34FA6D46F49B}" srcId="{89BD6D35-3A12-4D66-94A9-B0B1B720C02B}" destId="{9B3A4201-740B-4386-ADB7-332B53F5D6C6}" srcOrd="0" destOrd="0" parTransId="{BC45E2AD-B13B-4E7D-8911-8CFB43852C7D}" sibTransId="{6E8128C8-F4AE-4513-BD45-A8A7D13564B0}"/>
    <dgm:cxn modelId="{B38A0937-68A7-4A2B-9FFC-1D96C5EFCB7E}" type="presOf" srcId="{F53110A4-4320-46C5-BB93-3E5B6FA094CA}" destId="{C2F45C4F-310D-42A1-A9BA-7C7B5AD57EF7}" srcOrd="0" destOrd="0" presId="urn:microsoft.com/office/officeart/2008/layout/LinedList"/>
    <dgm:cxn modelId="{B50D1140-BF36-4A0A-A800-F25BA1D02BE8}" srcId="{89BD6D35-3A12-4D66-94A9-B0B1B720C02B}" destId="{F53110A4-4320-46C5-BB93-3E5B6FA094CA}" srcOrd="2" destOrd="0" parTransId="{7A1B84DD-A0C0-4F53-B6A1-5C083E5B8BD6}" sibTransId="{5CBA2661-31C3-4C73-A521-EAEA1C1CCF2B}"/>
    <dgm:cxn modelId="{A38F1767-AC30-4430-BFCD-C9E26B6E9215}" type="presOf" srcId="{91080D5E-51C7-4A84-BBB7-E93231861382}" destId="{277D7F55-7A9D-4F2E-9799-C9C278DB8A47}" srcOrd="0" destOrd="0" presId="urn:microsoft.com/office/officeart/2008/layout/LinedList"/>
    <dgm:cxn modelId="{32E8464F-ACF0-4816-8B2D-10BF4E8F7E0B}" type="presOf" srcId="{6F4F2F27-C1E3-46B4-956B-C52018DF7812}" destId="{31987759-0F20-41FE-8826-9886E04B3417}" srcOrd="0" destOrd="0" presId="urn:microsoft.com/office/officeart/2008/layout/LinedList"/>
    <dgm:cxn modelId="{C84B365A-7508-4728-8FEB-93D342F484C1}" type="presOf" srcId="{34324522-5F1E-4CEF-BEC6-902C17B46DC0}" destId="{07A2C27D-F0F5-4A66-8AB8-8489D185B8A2}" srcOrd="0" destOrd="0" presId="urn:microsoft.com/office/officeart/2008/layout/LinedList"/>
    <dgm:cxn modelId="{4D2E3780-3424-44B9-9BD6-A796400913D7}" srcId="{89BD6D35-3A12-4D66-94A9-B0B1B720C02B}" destId="{1E20D7C1-4073-4AD7-B892-FCF17A30DD14}" srcOrd="3" destOrd="0" parTransId="{E388442B-E13F-45F0-AF45-556EB728C527}" sibTransId="{0FFCAD6E-1CCA-419F-A45B-4C9AE7857CD8}"/>
    <dgm:cxn modelId="{E2C80286-898C-47A7-9D97-1DA4BD35183A}" type="presOf" srcId="{9738CF51-433F-456A-8D34-E187CD87F234}" destId="{9037286D-8313-4EC6-BE90-0BA8A7AB9D15}" srcOrd="0" destOrd="0" presId="urn:microsoft.com/office/officeart/2008/layout/LinedList"/>
    <dgm:cxn modelId="{6E72C68B-101E-4AF2-AAC7-F8403649BBED}" type="presOf" srcId="{89BD6D35-3A12-4D66-94A9-B0B1B720C02B}" destId="{6F28F5BF-40E7-4333-AC8E-F8FC12A59187}" srcOrd="0" destOrd="0" presId="urn:microsoft.com/office/officeart/2008/layout/LinedList"/>
    <dgm:cxn modelId="{E3C0D091-0E8B-40B8-919F-C89D371B46D3}" type="presOf" srcId="{1F67B1AB-4A5B-407E-98CF-D79B2A24ECFA}" destId="{F4B88634-D7F4-415B-8E96-CB7776477599}" srcOrd="0" destOrd="0" presId="urn:microsoft.com/office/officeart/2008/layout/LinedList"/>
    <dgm:cxn modelId="{F456A5AA-56D4-433C-AD30-B231C877C9B2}" type="presOf" srcId="{8E113B77-EA22-4124-95D1-99734456FFB7}" destId="{53348ED0-5E81-4DF7-80A2-C02969B82344}" srcOrd="0" destOrd="0" presId="urn:microsoft.com/office/officeart/2008/layout/LinedList"/>
    <dgm:cxn modelId="{D92EF1AA-90B2-4FA5-B93A-66F06D858F32}" type="presOf" srcId="{B16B2630-68C9-47FE-9E52-97204B4105D6}" destId="{B4A91085-B70E-4202-BC94-231107C9CAFD}" srcOrd="0" destOrd="0" presId="urn:microsoft.com/office/officeart/2008/layout/LinedList"/>
    <dgm:cxn modelId="{1741F2AD-04F9-48B4-BE5B-D7DED4850436}" srcId="{1E20D7C1-4073-4AD7-B892-FCF17A30DD14}" destId="{C036DAE4-2E87-425D-8337-BF0BFF022962}" srcOrd="0" destOrd="0" parTransId="{1D8B2A77-E240-43F4-9BE3-CAA9896AC087}" sibTransId="{6919D1FB-EB0D-43FA-BE31-62643DC024B1}"/>
    <dgm:cxn modelId="{13D2ADC2-877A-4FD4-894D-AE42CC1657B7}" type="presOf" srcId="{0A1B20BA-1EC7-49EA-B919-5A2283B1715F}" destId="{2E9C1819-00CC-4FD9-A216-7F17049294A3}" srcOrd="0" destOrd="0" presId="urn:microsoft.com/office/officeart/2008/layout/LinedList"/>
    <dgm:cxn modelId="{C7D99ED2-7004-4E0B-99FD-20F3AC46D39B}" srcId="{9B3A4201-740B-4386-ADB7-332B53F5D6C6}" destId="{0A1B20BA-1EC7-49EA-B919-5A2283B1715F}" srcOrd="1" destOrd="0" parTransId="{FCF8DDA2-C485-40B0-A616-5B631C113692}" sibTransId="{323533E3-EA7D-440C-A133-F5BA1E19B0F5}"/>
    <dgm:cxn modelId="{6FE3EBDF-F18A-4EC7-A26F-6AF1D2218C6D}" type="presOf" srcId="{9B3A4201-740B-4386-ADB7-332B53F5D6C6}" destId="{9DC49E23-9A9C-4972-AF9C-5B919FB33EAA}" srcOrd="0" destOrd="0" presId="urn:microsoft.com/office/officeart/2008/layout/LinedList"/>
    <dgm:cxn modelId="{C63D7EE6-E0E2-43C7-BD7F-2B8386964A3F}" srcId="{91080D5E-51C7-4A84-BBB7-E93231861382}" destId="{B16B2630-68C9-47FE-9E52-97204B4105D6}" srcOrd="1" destOrd="0" parTransId="{FE05CF7C-28F6-4C4C-B162-D9541B99C2B4}" sibTransId="{9C22B81D-243E-426C-8303-AF4D5BEC2F02}"/>
    <dgm:cxn modelId="{D42715AA-7780-4EC4-BC78-4FBD27215111}" type="presParOf" srcId="{6F28F5BF-40E7-4333-AC8E-F8FC12A59187}" destId="{E4203FCF-C381-4297-849F-BB7D46474B1F}" srcOrd="0" destOrd="0" presId="urn:microsoft.com/office/officeart/2008/layout/LinedList"/>
    <dgm:cxn modelId="{7D3AC7BA-E561-49CC-9F2D-C74E35812F51}" type="presParOf" srcId="{6F28F5BF-40E7-4333-AC8E-F8FC12A59187}" destId="{F2C2B8EE-C5B6-44B0-95B3-CB59786AA4BF}" srcOrd="1" destOrd="0" presId="urn:microsoft.com/office/officeart/2008/layout/LinedList"/>
    <dgm:cxn modelId="{04E7FCF1-A4FC-4023-89A9-6387878E7AA5}" type="presParOf" srcId="{F2C2B8EE-C5B6-44B0-95B3-CB59786AA4BF}" destId="{9DC49E23-9A9C-4972-AF9C-5B919FB33EAA}" srcOrd="0" destOrd="0" presId="urn:microsoft.com/office/officeart/2008/layout/LinedList"/>
    <dgm:cxn modelId="{2E75A74E-1CA8-4E44-83E5-199D7BB406E4}" type="presParOf" srcId="{F2C2B8EE-C5B6-44B0-95B3-CB59786AA4BF}" destId="{C48F50CF-645A-41F7-804F-B3F081C76A9B}" srcOrd="1" destOrd="0" presId="urn:microsoft.com/office/officeart/2008/layout/LinedList"/>
    <dgm:cxn modelId="{8D11E055-FA8B-422C-BCB3-C3861FD9EDE8}" type="presParOf" srcId="{C48F50CF-645A-41F7-804F-B3F081C76A9B}" destId="{133F8E59-2549-4BB0-A366-4F19489E3606}" srcOrd="0" destOrd="0" presId="urn:microsoft.com/office/officeart/2008/layout/LinedList"/>
    <dgm:cxn modelId="{FD3B8E01-2733-46F1-81B6-4479015EFEA3}" type="presParOf" srcId="{C48F50CF-645A-41F7-804F-B3F081C76A9B}" destId="{5640E9CF-7DEE-4035-B076-1D7AC4D933C0}" srcOrd="1" destOrd="0" presId="urn:microsoft.com/office/officeart/2008/layout/LinedList"/>
    <dgm:cxn modelId="{8B6F09D4-DE72-4E49-AB8E-743387FB1ECA}" type="presParOf" srcId="{5640E9CF-7DEE-4035-B076-1D7AC4D933C0}" destId="{AC6DD102-D241-4B56-A325-14205D559C56}" srcOrd="0" destOrd="0" presId="urn:microsoft.com/office/officeart/2008/layout/LinedList"/>
    <dgm:cxn modelId="{6C25735D-15A3-416D-AFBC-60BFA83D7FF7}" type="presParOf" srcId="{5640E9CF-7DEE-4035-B076-1D7AC4D933C0}" destId="{53348ED0-5E81-4DF7-80A2-C02969B82344}" srcOrd="1" destOrd="0" presId="urn:microsoft.com/office/officeart/2008/layout/LinedList"/>
    <dgm:cxn modelId="{9B21932B-9716-4B53-8BAD-0322BE9DB4EE}" type="presParOf" srcId="{5640E9CF-7DEE-4035-B076-1D7AC4D933C0}" destId="{798A92DB-36BF-43D8-ACEE-02A69DB55C60}" srcOrd="2" destOrd="0" presId="urn:microsoft.com/office/officeart/2008/layout/LinedList"/>
    <dgm:cxn modelId="{AACA87D9-8688-40B2-BAA5-44AC30442C93}" type="presParOf" srcId="{C48F50CF-645A-41F7-804F-B3F081C76A9B}" destId="{DFC42A36-2F56-404C-87B5-4AFE610E7324}" srcOrd="2" destOrd="0" presId="urn:microsoft.com/office/officeart/2008/layout/LinedList"/>
    <dgm:cxn modelId="{BF470B19-55BD-432B-9448-D1B7FDD25E34}" type="presParOf" srcId="{C48F50CF-645A-41F7-804F-B3F081C76A9B}" destId="{3495CC1C-7F9A-46D6-8633-01A3F9366C90}" srcOrd="3" destOrd="0" presId="urn:microsoft.com/office/officeart/2008/layout/LinedList"/>
    <dgm:cxn modelId="{B77E9561-DBF8-46F7-A9E7-FB4CE09956C8}" type="presParOf" srcId="{C48F50CF-645A-41F7-804F-B3F081C76A9B}" destId="{2A90F911-5789-4CA6-8000-9888B808D537}" srcOrd="4" destOrd="0" presId="urn:microsoft.com/office/officeart/2008/layout/LinedList"/>
    <dgm:cxn modelId="{D1ECE1C0-CACB-409F-A946-EAF02BD3BD03}" type="presParOf" srcId="{2A90F911-5789-4CA6-8000-9888B808D537}" destId="{DC679B82-9D10-4C0B-8266-4996B2B4DF49}" srcOrd="0" destOrd="0" presId="urn:microsoft.com/office/officeart/2008/layout/LinedList"/>
    <dgm:cxn modelId="{7AC25961-93DE-43C9-A221-120006494080}" type="presParOf" srcId="{2A90F911-5789-4CA6-8000-9888B808D537}" destId="{2E9C1819-00CC-4FD9-A216-7F17049294A3}" srcOrd="1" destOrd="0" presId="urn:microsoft.com/office/officeart/2008/layout/LinedList"/>
    <dgm:cxn modelId="{0669B012-7F0C-4CCA-95E6-9BCDECA60BDC}" type="presParOf" srcId="{2A90F911-5789-4CA6-8000-9888B808D537}" destId="{B45DD269-8796-4939-9224-51A5CA7EB3F2}" srcOrd="2" destOrd="0" presId="urn:microsoft.com/office/officeart/2008/layout/LinedList"/>
    <dgm:cxn modelId="{146D62AF-EAA7-4FCD-A574-82C2EAFDFB8A}" type="presParOf" srcId="{C48F50CF-645A-41F7-804F-B3F081C76A9B}" destId="{87667384-8DCF-42B7-A1B8-91D21B583669}" srcOrd="5" destOrd="0" presId="urn:microsoft.com/office/officeart/2008/layout/LinedList"/>
    <dgm:cxn modelId="{C4C82F1B-862C-4311-99D0-C860B6071496}" type="presParOf" srcId="{C48F50CF-645A-41F7-804F-B3F081C76A9B}" destId="{B4616380-4529-4A38-B504-BD35920BBAEA}" srcOrd="6" destOrd="0" presId="urn:microsoft.com/office/officeart/2008/layout/LinedList"/>
    <dgm:cxn modelId="{55D7D321-ECB0-4204-8752-2689A3B961AE}" type="presParOf" srcId="{6F28F5BF-40E7-4333-AC8E-F8FC12A59187}" destId="{506FC69C-A71B-453C-B2DB-EFE5E59715C1}" srcOrd="2" destOrd="0" presId="urn:microsoft.com/office/officeart/2008/layout/LinedList"/>
    <dgm:cxn modelId="{A4496270-C17F-4EA3-BF0A-7DFDB97E56F4}" type="presParOf" srcId="{6F28F5BF-40E7-4333-AC8E-F8FC12A59187}" destId="{D734C78F-9D8F-4AFD-B55F-5F47C2983903}" srcOrd="3" destOrd="0" presId="urn:microsoft.com/office/officeart/2008/layout/LinedList"/>
    <dgm:cxn modelId="{BCB1A0BC-06DB-45DE-8C26-4BEE7C6C7C5C}" type="presParOf" srcId="{D734C78F-9D8F-4AFD-B55F-5F47C2983903}" destId="{277D7F55-7A9D-4F2E-9799-C9C278DB8A47}" srcOrd="0" destOrd="0" presId="urn:microsoft.com/office/officeart/2008/layout/LinedList"/>
    <dgm:cxn modelId="{68A3E92C-0B20-4936-938F-2B385FAAA41F}" type="presParOf" srcId="{D734C78F-9D8F-4AFD-B55F-5F47C2983903}" destId="{0CA78083-3A57-4918-8B75-A6517B001F6E}" srcOrd="1" destOrd="0" presId="urn:microsoft.com/office/officeart/2008/layout/LinedList"/>
    <dgm:cxn modelId="{01BBFC60-1425-437C-969E-348EB20EC5EA}" type="presParOf" srcId="{0CA78083-3A57-4918-8B75-A6517B001F6E}" destId="{FF29E525-8868-475A-BFC7-1699D2D2FF45}" srcOrd="0" destOrd="0" presId="urn:microsoft.com/office/officeart/2008/layout/LinedList"/>
    <dgm:cxn modelId="{96A3D0D7-52AA-47F0-9516-69A8AC4ACF0E}" type="presParOf" srcId="{0CA78083-3A57-4918-8B75-A6517B001F6E}" destId="{F01E953A-A7EF-4855-9479-446A9488DB9C}" srcOrd="1" destOrd="0" presId="urn:microsoft.com/office/officeart/2008/layout/LinedList"/>
    <dgm:cxn modelId="{0606536B-5FAE-4CDC-8DFB-FE2CBF93FC7A}" type="presParOf" srcId="{F01E953A-A7EF-4855-9479-446A9488DB9C}" destId="{D8851EDD-5D10-4EDD-A3CE-82E8FB05D51D}" srcOrd="0" destOrd="0" presId="urn:microsoft.com/office/officeart/2008/layout/LinedList"/>
    <dgm:cxn modelId="{8400E0A9-89FD-467E-B046-B121E7731855}" type="presParOf" srcId="{F01E953A-A7EF-4855-9479-446A9488DB9C}" destId="{31987759-0F20-41FE-8826-9886E04B3417}" srcOrd="1" destOrd="0" presId="urn:microsoft.com/office/officeart/2008/layout/LinedList"/>
    <dgm:cxn modelId="{FBE0F071-ACF3-470A-ADD4-ED14643AA79F}" type="presParOf" srcId="{F01E953A-A7EF-4855-9479-446A9488DB9C}" destId="{CB10CC61-704D-4135-B0F1-E8E4C63D1654}" srcOrd="2" destOrd="0" presId="urn:microsoft.com/office/officeart/2008/layout/LinedList"/>
    <dgm:cxn modelId="{6F8A7947-EB64-44AA-B43F-2CC642EDFA10}" type="presParOf" srcId="{0CA78083-3A57-4918-8B75-A6517B001F6E}" destId="{A949F878-2843-4FAB-AEAE-9716F3EFDFBC}" srcOrd="2" destOrd="0" presId="urn:microsoft.com/office/officeart/2008/layout/LinedList"/>
    <dgm:cxn modelId="{5F96AE4F-E8E5-428C-BE93-FDCBFE12AED7}" type="presParOf" srcId="{0CA78083-3A57-4918-8B75-A6517B001F6E}" destId="{052DF37E-1E6F-48C4-A9BF-C61B85E66534}" srcOrd="3" destOrd="0" presId="urn:microsoft.com/office/officeart/2008/layout/LinedList"/>
    <dgm:cxn modelId="{EB9343DE-F071-4C49-8FAE-EB4246D286D0}" type="presParOf" srcId="{0CA78083-3A57-4918-8B75-A6517B001F6E}" destId="{64A4D4F4-80F1-45D3-84EA-6D66FF01D674}" srcOrd="4" destOrd="0" presId="urn:microsoft.com/office/officeart/2008/layout/LinedList"/>
    <dgm:cxn modelId="{BBCB842A-2B37-435A-BC1D-FA7EE934D24D}" type="presParOf" srcId="{64A4D4F4-80F1-45D3-84EA-6D66FF01D674}" destId="{1D1811D2-1755-400C-971F-ADD9F2FC2BFB}" srcOrd="0" destOrd="0" presId="urn:microsoft.com/office/officeart/2008/layout/LinedList"/>
    <dgm:cxn modelId="{4756A430-543E-4D42-9C6E-D53AD8B9B053}" type="presParOf" srcId="{64A4D4F4-80F1-45D3-84EA-6D66FF01D674}" destId="{B4A91085-B70E-4202-BC94-231107C9CAFD}" srcOrd="1" destOrd="0" presId="urn:microsoft.com/office/officeart/2008/layout/LinedList"/>
    <dgm:cxn modelId="{F829FDBC-9760-4F1A-9D9E-E2F65D1FA665}" type="presParOf" srcId="{64A4D4F4-80F1-45D3-84EA-6D66FF01D674}" destId="{C4FB372A-1F43-441C-B9B9-033B3DD74818}" srcOrd="2" destOrd="0" presId="urn:microsoft.com/office/officeart/2008/layout/LinedList"/>
    <dgm:cxn modelId="{93F3B9B6-3B41-4D48-A555-5533AB07E9CE}" type="presParOf" srcId="{0CA78083-3A57-4918-8B75-A6517B001F6E}" destId="{7F25A8EE-E9CF-43E7-AA91-8D1CA4A8325D}" srcOrd="5" destOrd="0" presId="urn:microsoft.com/office/officeart/2008/layout/LinedList"/>
    <dgm:cxn modelId="{EDAD096D-9A6D-436E-A277-393FA12E08E0}" type="presParOf" srcId="{0CA78083-3A57-4918-8B75-A6517B001F6E}" destId="{CA0B58A6-D886-4286-87AA-D423FCC6372E}" srcOrd="6" destOrd="0" presId="urn:microsoft.com/office/officeart/2008/layout/LinedList"/>
    <dgm:cxn modelId="{5F4F3B71-96C9-49CC-9384-F1D9DABDE697}" type="presParOf" srcId="{6F28F5BF-40E7-4333-AC8E-F8FC12A59187}" destId="{1E1B5308-32C9-453D-B9CC-D34AD971B2F1}" srcOrd="4" destOrd="0" presId="urn:microsoft.com/office/officeart/2008/layout/LinedList"/>
    <dgm:cxn modelId="{76380A5F-888C-46DE-8784-9DB58A3C4543}" type="presParOf" srcId="{6F28F5BF-40E7-4333-AC8E-F8FC12A59187}" destId="{5E1B879B-7A9B-4E72-AD55-C3F599F6663C}" srcOrd="5" destOrd="0" presId="urn:microsoft.com/office/officeart/2008/layout/LinedList"/>
    <dgm:cxn modelId="{E35EAC0A-325A-498D-BBEE-4E9146EFB943}" type="presParOf" srcId="{5E1B879B-7A9B-4E72-AD55-C3F599F6663C}" destId="{C2F45C4F-310D-42A1-A9BA-7C7B5AD57EF7}" srcOrd="0" destOrd="0" presId="urn:microsoft.com/office/officeart/2008/layout/LinedList"/>
    <dgm:cxn modelId="{3856BC48-0621-4D41-854A-15719FDA5A2C}" type="presParOf" srcId="{5E1B879B-7A9B-4E72-AD55-C3F599F6663C}" destId="{A7538415-39C5-4FC1-97F1-A77B0DABFF08}" srcOrd="1" destOrd="0" presId="urn:microsoft.com/office/officeart/2008/layout/LinedList"/>
    <dgm:cxn modelId="{851EF183-1509-4004-8AF3-21C2CFA2203E}" type="presParOf" srcId="{A7538415-39C5-4FC1-97F1-A77B0DABFF08}" destId="{C65B0296-34DE-4CC8-BDCC-F4FAE0A085CE}" srcOrd="0" destOrd="0" presId="urn:microsoft.com/office/officeart/2008/layout/LinedList"/>
    <dgm:cxn modelId="{F8E956B2-81AF-4A0D-8C18-9E95AC4499C0}" type="presParOf" srcId="{A7538415-39C5-4FC1-97F1-A77B0DABFF08}" destId="{85B5257B-88B6-4551-8D88-C1CB6A6074FA}" srcOrd="1" destOrd="0" presId="urn:microsoft.com/office/officeart/2008/layout/LinedList"/>
    <dgm:cxn modelId="{F2CEBC7E-D9BF-421C-991A-5B30720EB3DD}" type="presParOf" srcId="{85B5257B-88B6-4551-8D88-C1CB6A6074FA}" destId="{4F42332D-20E9-453A-97ED-2E90C5A849FA}" srcOrd="0" destOrd="0" presId="urn:microsoft.com/office/officeart/2008/layout/LinedList"/>
    <dgm:cxn modelId="{49CC1BFC-345F-44DA-85B4-515F4B747A3B}" type="presParOf" srcId="{85B5257B-88B6-4551-8D88-C1CB6A6074FA}" destId="{07A2C27D-F0F5-4A66-8AB8-8489D185B8A2}" srcOrd="1" destOrd="0" presId="urn:microsoft.com/office/officeart/2008/layout/LinedList"/>
    <dgm:cxn modelId="{64347324-513C-4F8D-992C-51561778C97E}" type="presParOf" srcId="{85B5257B-88B6-4551-8D88-C1CB6A6074FA}" destId="{3961612E-FDFE-4146-86CF-819B77FD1654}" srcOrd="2" destOrd="0" presId="urn:microsoft.com/office/officeart/2008/layout/LinedList"/>
    <dgm:cxn modelId="{BC8DC9EC-54C3-412A-8655-F4810E4784B5}" type="presParOf" srcId="{A7538415-39C5-4FC1-97F1-A77B0DABFF08}" destId="{457D4839-3781-4E0D-B181-A7F7603B7AA2}" srcOrd="2" destOrd="0" presId="urn:microsoft.com/office/officeart/2008/layout/LinedList"/>
    <dgm:cxn modelId="{53E11B57-EB80-4583-BB6F-6B7158A5A0B9}" type="presParOf" srcId="{A7538415-39C5-4FC1-97F1-A77B0DABFF08}" destId="{F2B526A2-1E81-4A3B-AAB1-9F614835AF2A}" srcOrd="3" destOrd="0" presId="urn:microsoft.com/office/officeart/2008/layout/LinedList"/>
    <dgm:cxn modelId="{D7A39B87-E78A-40E5-AFEC-E97BCD0FF4A0}" type="presParOf" srcId="{A7538415-39C5-4FC1-97F1-A77B0DABFF08}" destId="{66EF2BFF-1BB9-46D3-BED3-BAC8E886A63B}" srcOrd="4" destOrd="0" presId="urn:microsoft.com/office/officeart/2008/layout/LinedList"/>
    <dgm:cxn modelId="{76C33220-164E-4D8A-BC46-3C4386E23C34}" type="presParOf" srcId="{66EF2BFF-1BB9-46D3-BED3-BAC8E886A63B}" destId="{21884EA3-BF0D-40E8-8724-401E1FCBD34C}" srcOrd="0" destOrd="0" presId="urn:microsoft.com/office/officeart/2008/layout/LinedList"/>
    <dgm:cxn modelId="{882461C7-DD70-4A07-8FD1-F3C49D5B8675}" type="presParOf" srcId="{66EF2BFF-1BB9-46D3-BED3-BAC8E886A63B}" destId="{F4B88634-D7F4-415B-8E96-CB7776477599}" srcOrd="1" destOrd="0" presId="urn:microsoft.com/office/officeart/2008/layout/LinedList"/>
    <dgm:cxn modelId="{77B6178A-1B45-481D-A37C-9B6BDD21EA40}" type="presParOf" srcId="{66EF2BFF-1BB9-46D3-BED3-BAC8E886A63B}" destId="{59E28857-3C63-4481-B503-DDD7A4291C5B}" srcOrd="2" destOrd="0" presId="urn:microsoft.com/office/officeart/2008/layout/LinedList"/>
    <dgm:cxn modelId="{026D527D-4AEA-4A5B-A524-624A0F1810B3}" type="presParOf" srcId="{A7538415-39C5-4FC1-97F1-A77B0DABFF08}" destId="{40B9E2B9-85A1-44BC-B18A-54174DDDB0C1}" srcOrd="5" destOrd="0" presId="urn:microsoft.com/office/officeart/2008/layout/LinedList"/>
    <dgm:cxn modelId="{F47BEBA5-A4AB-4A26-B6A6-140F2FBA66CF}" type="presParOf" srcId="{A7538415-39C5-4FC1-97F1-A77B0DABFF08}" destId="{C29E3CE5-4E27-4F7A-A5AB-7043BC1C7C84}" srcOrd="6" destOrd="0" presId="urn:microsoft.com/office/officeart/2008/layout/LinedList"/>
    <dgm:cxn modelId="{39584831-C8FB-4BB7-9B13-E1B362971DEC}" type="presParOf" srcId="{6F28F5BF-40E7-4333-AC8E-F8FC12A59187}" destId="{1577F5A8-9D4C-4598-A2D5-A6F6ACE6C35C}" srcOrd="6" destOrd="0" presId="urn:microsoft.com/office/officeart/2008/layout/LinedList"/>
    <dgm:cxn modelId="{65A56A44-AE63-48F0-A7F6-A994899177F5}" type="presParOf" srcId="{6F28F5BF-40E7-4333-AC8E-F8FC12A59187}" destId="{7ECC2604-B1A3-40FB-801D-ABB810D6DA8C}" srcOrd="7" destOrd="0" presId="urn:microsoft.com/office/officeart/2008/layout/LinedList"/>
    <dgm:cxn modelId="{1EE4F746-C438-4C63-8DE9-D89DDE175906}" type="presParOf" srcId="{7ECC2604-B1A3-40FB-801D-ABB810D6DA8C}" destId="{0EBC2690-AFFA-4393-A42E-ADD5D2D8D5BA}" srcOrd="0" destOrd="0" presId="urn:microsoft.com/office/officeart/2008/layout/LinedList"/>
    <dgm:cxn modelId="{7AAD506C-0F58-4E81-988E-F20C73B28CA0}" type="presParOf" srcId="{7ECC2604-B1A3-40FB-801D-ABB810D6DA8C}" destId="{98F4DC1B-6579-4B68-9739-9E5BAE2B716C}" srcOrd="1" destOrd="0" presId="urn:microsoft.com/office/officeart/2008/layout/LinedList"/>
    <dgm:cxn modelId="{4C0AEC56-F621-48FD-910B-8E98A9B7C65C}" type="presParOf" srcId="{98F4DC1B-6579-4B68-9739-9E5BAE2B716C}" destId="{63D98B7B-4458-4BD5-8D66-72FE88E5D93D}" srcOrd="0" destOrd="0" presId="urn:microsoft.com/office/officeart/2008/layout/LinedList"/>
    <dgm:cxn modelId="{6DA61DEE-A3EE-442F-B18D-226EBF4A5F01}" type="presParOf" srcId="{98F4DC1B-6579-4B68-9739-9E5BAE2B716C}" destId="{8F32270F-6084-4341-BB3F-D23E8FB3F5CB}" srcOrd="1" destOrd="0" presId="urn:microsoft.com/office/officeart/2008/layout/LinedList"/>
    <dgm:cxn modelId="{9292D9CD-BE60-4F99-9BA6-6F8A1EB15D75}" type="presParOf" srcId="{8F32270F-6084-4341-BB3F-D23E8FB3F5CB}" destId="{9D6F0ECB-8B87-45B4-A3A6-1F1ADB0D3685}" srcOrd="0" destOrd="0" presId="urn:microsoft.com/office/officeart/2008/layout/LinedList"/>
    <dgm:cxn modelId="{868184E4-91E9-4B43-A829-C0B678668643}" type="presParOf" srcId="{8F32270F-6084-4341-BB3F-D23E8FB3F5CB}" destId="{FFE88217-D7E5-4DCD-88EC-1E7E927D62DA}" srcOrd="1" destOrd="0" presId="urn:microsoft.com/office/officeart/2008/layout/LinedList"/>
    <dgm:cxn modelId="{042448CE-9906-4FD1-ABE9-6ADABFA5928E}" type="presParOf" srcId="{8F32270F-6084-4341-BB3F-D23E8FB3F5CB}" destId="{8AD809FE-F718-47D2-B012-8A671EDC271C}" srcOrd="2" destOrd="0" presId="urn:microsoft.com/office/officeart/2008/layout/LinedList"/>
    <dgm:cxn modelId="{1433ACFE-15A9-4C41-8525-BA41FFF1099B}" type="presParOf" srcId="{98F4DC1B-6579-4B68-9739-9E5BAE2B716C}" destId="{BB8D8171-0FDC-440E-BFA3-AA1B44CDD0AC}" srcOrd="2" destOrd="0" presId="urn:microsoft.com/office/officeart/2008/layout/LinedList"/>
    <dgm:cxn modelId="{A4992623-5ECD-4569-891F-3E1002D004E8}" type="presParOf" srcId="{98F4DC1B-6579-4B68-9739-9E5BAE2B716C}" destId="{2F089404-5AEE-423F-9AD4-6F02CFD9FDC8}" srcOrd="3" destOrd="0" presId="urn:microsoft.com/office/officeart/2008/layout/LinedList"/>
    <dgm:cxn modelId="{E64524E8-0A97-41FD-B094-44249C260D27}" type="presParOf" srcId="{98F4DC1B-6579-4B68-9739-9E5BAE2B716C}" destId="{5B3A4306-CFDC-4E7B-8942-8725E77D2F2E}" srcOrd="4" destOrd="0" presId="urn:microsoft.com/office/officeart/2008/layout/LinedList"/>
    <dgm:cxn modelId="{486FBD27-4FBE-4174-AC64-B785446B4C3C}" type="presParOf" srcId="{5B3A4306-CFDC-4E7B-8942-8725E77D2F2E}" destId="{30241B07-192E-4045-8E1C-949E209C1629}" srcOrd="0" destOrd="0" presId="urn:microsoft.com/office/officeart/2008/layout/LinedList"/>
    <dgm:cxn modelId="{AD0C48C1-200C-4029-8FE8-3BFCF45DAE70}" type="presParOf" srcId="{5B3A4306-CFDC-4E7B-8942-8725E77D2F2E}" destId="{9037286D-8313-4EC6-BE90-0BA8A7AB9D15}" srcOrd="1" destOrd="0" presId="urn:microsoft.com/office/officeart/2008/layout/LinedList"/>
    <dgm:cxn modelId="{EFAD677C-055C-4900-A93C-2E17B76CC640}" type="presParOf" srcId="{5B3A4306-CFDC-4E7B-8942-8725E77D2F2E}" destId="{1BC6114B-0DC5-463B-9D0F-8C6E1A865A59}" srcOrd="2" destOrd="0" presId="urn:microsoft.com/office/officeart/2008/layout/LinedList"/>
    <dgm:cxn modelId="{7843B45B-DA35-44C9-9AD1-19A6A6B7B907}" type="presParOf" srcId="{98F4DC1B-6579-4B68-9739-9E5BAE2B716C}" destId="{E8640501-B795-4D31-AA6A-596AAC6E6EFA}" srcOrd="5" destOrd="0" presId="urn:microsoft.com/office/officeart/2008/layout/LinedList"/>
    <dgm:cxn modelId="{B010E4AF-A751-4781-9713-E2F04E190B54}" type="presParOf" srcId="{98F4DC1B-6579-4B68-9739-9E5BAE2B716C}" destId="{99FA87C4-C1B8-4B3D-BE3D-2DC03CA6E0EC}"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A6C5FE-2733-4228-B3F2-88D3862E327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KE"/>
        </a:p>
      </dgm:t>
    </dgm:pt>
    <dgm:pt modelId="{20BEDAC7-384C-4DF7-9797-C5B138B434B0}">
      <dgm:prSet custT="1"/>
      <dgm:spPr/>
      <dgm:t>
        <a:bodyPr/>
        <a:lstStyle/>
        <a:p>
          <a:r>
            <a:rPr lang="en-US" sz="3000" b="1" dirty="0"/>
            <a:t>Presenters: Asaph Ngecha &amp; Stanley Wainaina</a:t>
          </a:r>
        </a:p>
        <a:p>
          <a:r>
            <a:rPr lang="en-US" sz="3000" b="1" dirty="0"/>
            <a:t>Britam Holdings PLC</a:t>
          </a:r>
          <a:endParaRPr lang="en-KE" sz="3000" b="1" dirty="0"/>
        </a:p>
      </dgm:t>
    </dgm:pt>
    <dgm:pt modelId="{D27ECC42-A85F-4404-A7A6-FC29B207B754}" type="parTrans" cxnId="{191B36C5-2CB4-4C82-B603-AAF30A8ACDB6}">
      <dgm:prSet/>
      <dgm:spPr/>
      <dgm:t>
        <a:bodyPr/>
        <a:lstStyle/>
        <a:p>
          <a:endParaRPr lang="en-KE"/>
        </a:p>
      </dgm:t>
    </dgm:pt>
    <dgm:pt modelId="{38146EBD-36D8-4B3B-B5FF-F5233B56D630}" type="sibTrans" cxnId="{191B36C5-2CB4-4C82-B603-AAF30A8ACDB6}">
      <dgm:prSet/>
      <dgm:spPr/>
      <dgm:t>
        <a:bodyPr/>
        <a:lstStyle/>
        <a:p>
          <a:endParaRPr lang="en-KE"/>
        </a:p>
      </dgm:t>
    </dgm:pt>
    <dgm:pt modelId="{BED9513F-C867-4708-BFC2-E2C4A776D777}" type="pres">
      <dgm:prSet presAssocID="{F5A6C5FE-2733-4228-B3F2-88D3862E3279}" presName="vert0" presStyleCnt="0">
        <dgm:presLayoutVars>
          <dgm:dir/>
          <dgm:animOne val="branch"/>
          <dgm:animLvl val="lvl"/>
        </dgm:presLayoutVars>
      </dgm:prSet>
      <dgm:spPr/>
    </dgm:pt>
    <dgm:pt modelId="{4D7B3BA5-2E6F-4A30-BD44-690481CA6013}" type="pres">
      <dgm:prSet presAssocID="{20BEDAC7-384C-4DF7-9797-C5B138B434B0}" presName="thickLine" presStyleLbl="alignNode1" presStyleIdx="0" presStyleCnt="1"/>
      <dgm:spPr/>
    </dgm:pt>
    <dgm:pt modelId="{D186140D-9846-462D-A91A-20B02EEC7E7A}" type="pres">
      <dgm:prSet presAssocID="{20BEDAC7-384C-4DF7-9797-C5B138B434B0}" presName="horz1" presStyleCnt="0"/>
      <dgm:spPr/>
    </dgm:pt>
    <dgm:pt modelId="{9634D7F1-719F-4899-A6EA-0706FDE06365}" type="pres">
      <dgm:prSet presAssocID="{20BEDAC7-384C-4DF7-9797-C5B138B434B0}" presName="tx1" presStyleLbl="revTx" presStyleIdx="0" presStyleCnt="1" custScaleY="100098"/>
      <dgm:spPr/>
    </dgm:pt>
    <dgm:pt modelId="{A5772877-FAC2-4755-BE9A-33DDBC0CA9B8}" type="pres">
      <dgm:prSet presAssocID="{20BEDAC7-384C-4DF7-9797-C5B138B434B0}" presName="vert1" presStyleCnt="0"/>
      <dgm:spPr/>
    </dgm:pt>
  </dgm:ptLst>
  <dgm:cxnLst>
    <dgm:cxn modelId="{BD513B61-0245-44CF-91B2-5F2F9DFA0960}" type="presOf" srcId="{F5A6C5FE-2733-4228-B3F2-88D3862E3279}" destId="{BED9513F-C867-4708-BFC2-E2C4A776D777}" srcOrd="0" destOrd="0" presId="urn:microsoft.com/office/officeart/2008/layout/LinedList"/>
    <dgm:cxn modelId="{9826FD6C-307E-435B-96CD-27740174A49A}" type="presOf" srcId="{20BEDAC7-384C-4DF7-9797-C5B138B434B0}" destId="{9634D7F1-719F-4899-A6EA-0706FDE06365}" srcOrd="0" destOrd="0" presId="urn:microsoft.com/office/officeart/2008/layout/LinedList"/>
    <dgm:cxn modelId="{191B36C5-2CB4-4C82-B603-AAF30A8ACDB6}" srcId="{F5A6C5FE-2733-4228-B3F2-88D3862E3279}" destId="{20BEDAC7-384C-4DF7-9797-C5B138B434B0}" srcOrd="0" destOrd="0" parTransId="{D27ECC42-A85F-4404-A7A6-FC29B207B754}" sibTransId="{38146EBD-36D8-4B3B-B5FF-F5233B56D630}"/>
    <dgm:cxn modelId="{DB41A7B1-AF31-4E1C-B2C5-1667686954DC}" type="presParOf" srcId="{BED9513F-C867-4708-BFC2-E2C4A776D777}" destId="{4D7B3BA5-2E6F-4A30-BD44-690481CA6013}" srcOrd="0" destOrd="0" presId="urn:microsoft.com/office/officeart/2008/layout/LinedList"/>
    <dgm:cxn modelId="{534DA4AB-8543-418B-9D39-3100977CF944}" type="presParOf" srcId="{BED9513F-C867-4708-BFC2-E2C4A776D777}" destId="{D186140D-9846-462D-A91A-20B02EEC7E7A}" srcOrd="1" destOrd="0" presId="urn:microsoft.com/office/officeart/2008/layout/LinedList"/>
    <dgm:cxn modelId="{1B350018-63D0-482D-A28C-3F7FC7005626}" type="presParOf" srcId="{D186140D-9846-462D-A91A-20B02EEC7E7A}" destId="{9634D7F1-719F-4899-A6EA-0706FDE06365}" srcOrd="0" destOrd="0" presId="urn:microsoft.com/office/officeart/2008/layout/LinedList"/>
    <dgm:cxn modelId="{7FE0B806-F03F-4329-94A3-5D65D130AF08}" type="presParOf" srcId="{D186140D-9846-462D-A91A-20B02EEC7E7A}" destId="{A5772877-FAC2-4755-BE9A-33DDBC0CA9B8}" srcOrd="1" destOrd="0" presId="urn:microsoft.com/office/officeart/2008/layout/Lined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04D941-1A08-4C9F-9A1D-2F3A295C9A6F}"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KE"/>
        </a:p>
      </dgm:t>
    </dgm:pt>
    <dgm:pt modelId="{AD5D818E-574E-4483-8B84-500D69F8EF5D}">
      <dgm:prSet>
        <dgm:style>
          <a:lnRef idx="0">
            <a:scrgbClr r="0" g="0" b="0"/>
          </a:lnRef>
          <a:fillRef idx="0">
            <a:scrgbClr r="0" g="0" b="0"/>
          </a:fillRef>
          <a:effectRef idx="0">
            <a:scrgbClr r="0" g="0" b="0"/>
          </a:effectRef>
          <a:fontRef idx="minor">
            <a:schemeClr val="dk1"/>
          </a:fontRef>
        </dgm:style>
      </dgm:prSet>
      <dgm:spPr/>
      <dgm:t>
        <a:bodyPr/>
        <a:lstStyle/>
        <a:p>
          <a:r>
            <a:rPr lang="en-US" b="1" dirty="0"/>
            <a:t>Agenda</a:t>
          </a:r>
          <a:endParaRPr lang="en-KE" dirty="0"/>
        </a:p>
      </dgm:t>
    </dgm:pt>
    <dgm:pt modelId="{5FC6378F-D2BF-4828-ABFB-EF2D8D1127EC}" type="parTrans" cxnId="{9E05BD38-DFC6-4CB3-9201-43CBE2D248A0}">
      <dgm:prSet/>
      <dgm:spPr/>
      <dgm:t>
        <a:bodyPr/>
        <a:lstStyle/>
        <a:p>
          <a:endParaRPr lang="en-KE"/>
        </a:p>
      </dgm:t>
    </dgm:pt>
    <dgm:pt modelId="{5BCDAC60-9497-4EAD-8691-28C405FE55CD}" type="sibTrans" cxnId="{9E05BD38-DFC6-4CB3-9201-43CBE2D248A0}">
      <dgm:prSet/>
      <dgm:spPr/>
      <dgm:t>
        <a:bodyPr/>
        <a:lstStyle/>
        <a:p>
          <a:endParaRPr lang="en-KE"/>
        </a:p>
      </dgm:t>
    </dgm:pt>
    <dgm:pt modelId="{37A71416-8304-4DF1-9CDC-B66262C60D31}" type="pres">
      <dgm:prSet presAssocID="{5D04D941-1A08-4C9F-9A1D-2F3A295C9A6F}" presName="linear" presStyleCnt="0">
        <dgm:presLayoutVars>
          <dgm:animLvl val="lvl"/>
          <dgm:resizeHandles val="exact"/>
        </dgm:presLayoutVars>
      </dgm:prSet>
      <dgm:spPr/>
    </dgm:pt>
    <dgm:pt modelId="{198BC927-9257-41D9-8461-9A0DF2CFD4E1}" type="pres">
      <dgm:prSet presAssocID="{AD5D818E-574E-4483-8B84-500D69F8EF5D}" presName="parentText" presStyleLbl="node1" presStyleIdx="0" presStyleCnt="1" custLinFactNeighborX="-934" custLinFactNeighborY="-35002">
        <dgm:presLayoutVars>
          <dgm:chMax val="0"/>
          <dgm:bulletEnabled val="1"/>
        </dgm:presLayoutVars>
      </dgm:prSet>
      <dgm:spPr/>
    </dgm:pt>
  </dgm:ptLst>
  <dgm:cxnLst>
    <dgm:cxn modelId="{D97FC621-6EB6-4C67-9408-4409480B15CA}" type="presOf" srcId="{5D04D941-1A08-4C9F-9A1D-2F3A295C9A6F}" destId="{37A71416-8304-4DF1-9CDC-B66262C60D31}" srcOrd="0" destOrd="0" presId="urn:microsoft.com/office/officeart/2005/8/layout/vList2"/>
    <dgm:cxn modelId="{9E05BD38-DFC6-4CB3-9201-43CBE2D248A0}" srcId="{5D04D941-1A08-4C9F-9A1D-2F3A295C9A6F}" destId="{AD5D818E-574E-4483-8B84-500D69F8EF5D}" srcOrd="0" destOrd="0" parTransId="{5FC6378F-D2BF-4828-ABFB-EF2D8D1127EC}" sibTransId="{5BCDAC60-9497-4EAD-8691-28C405FE55CD}"/>
    <dgm:cxn modelId="{0C26F454-A2F3-4D13-8D11-3F17F1B80331}" type="presOf" srcId="{AD5D818E-574E-4483-8B84-500D69F8EF5D}" destId="{198BC927-9257-41D9-8461-9A0DF2CFD4E1}" srcOrd="0" destOrd="0" presId="urn:microsoft.com/office/officeart/2005/8/layout/vList2"/>
    <dgm:cxn modelId="{2807A790-1D2E-4788-94AE-6E1C78EF3411}" type="presParOf" srcId="{37A71416-8304-4DF1-9CDC-B66262C60D31}" destId="{198BC927-9257-41D9-8461-9A0DF2CFD4E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9093B0-591A-407D-B1F5-7B5CE2BEB572}"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KE"/>
        </a:p>
      </dgm:t>
    </dgm:pt>
    <dgm:pt modelId="{98C81448-01EF-4982-84B4-D90E1D6C3DF1}">
      <dgm:prSe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sz="2400" b="1" dirty="0"/>
            <a:t>Introduction to ALM </a:t>
          </a:r>
          <a:endParaRPr lang="en-KE" sz="2400" b="1" dirty="0"/>
        </a:p>
      </dgm:t>
    </dgm:pt>
    <dgm:pt modelId="{3D3C2CB7-3E82-405D-AAD2-8415B50964CD}" type="parTrans" cxnId="{8C82A7A8-DF4C-4FD9-8BA2-B9022C03F576}">
      <dgm:prSet/>
      <dgm:spPr/>
      <dgm:t>
        <a:bodyPr/>
        <a:lstStyle/>
        <a:p>
          <a:endParaRPr lang="en-KE"/>
        </a:p>
      </dgm:t>
    </dgm:pt>
    <dgm:pt modelId="{463111B8-AE72-419B-A0FE-A475919071E1}" type="sibTrans" cxnId="{8C82A7A8-DF4C-4FD9-8BA2-B9022C03F576}">
      <dgm:prSet/>
      <dgm:spPr/>
      <dgm:t>
        <a:bodyPr/>
        <a:lstStyle/>
        <a:p>
          <a:endParaRPr lang="en-KE"/>
        </a:p>
      </dgm:t>
    </dgm:pt>
    <dgm:pt modelId="{37BB2000-B2A8-4F47-B278-6BEAB0F2D547}">
      <dgm:prSe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sz="2400" b="1" dirty="0"/>
            <a:t>Sources of Risk </a:t>
          </a:r>
          <a:endParaRPr lang="en-KE" sz="2400" b="1" dirty="0"/>
        </a:p>
      </dgm:t>
    </dgm:pt>
    <dgm:pt modelId="{47E75C4E-7132-4F12-B3A0-C299145D1EF8}" type="parTrans" cxnId="{8D0668A2-9BF5-4A26-B0AF-68BF0176CEF9}">
      <dgm:prSet/>
      <dgm:spPr/>
      <dgm:t>
        <a:bodyPr/>
        <a:lstStyle/>
        <a:p>
          <a:endParaRPr lang="en-KE"/>
        </a:p>
      </dgm:t>
    </dgm:pt>
    <dgm:pt modelId="{BF0EAEF3-E158-4AC4-9180-26E0D04A802B}" type="sibTrans" cxnId="{8D0668A2-9BF5-4A26-B0AF-68BF0176CEF9}">
      <dgm:prSet/>
      <dgm:spPr/>
      <dgm:t>
        <a:bodyPr/>
        <a:lstStyle/>
        <a:p>
          <a:endParaRPr lang="en-KE"/>
        </a:p>
      </dgm:t>
    </dgm:pt>
    <dgm:pt modelId="{5E3B1DCC-F98D-406B-9745-AEE6B696B7E9}">
      <dgm:prSe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sz="2400" b="1" dirty="0"/>
            <a:t>Measuring ALM Risk Exposure </a:t>
          </a:r>
          <a:endParaRPr lang="en-KE" sz="2400" b="1" dirty="0"/>
        </a:p>
      </dgm:t>
    </dgm:pt>
    <dgm:pt modelId="{FB8C1092-B9D4-461A-AFE6-0179CB1CBCC5}" type="parTrans" cxnId="{6F83F987-B9E7-4051-BA7C-391C4E859617}">
      <dgm:prSet/>
      <dgm:spPr/>
      <dgm:t>
        <a:bodyPr/>
        <a:lstStyle/>
        <a:p>
          <a:endParaRPr lang="en-KE"/>
        </a:p>
      </dgm:t>
    </dgm:pt>
    <dgm:pt modelId="{304EB1E6-AC3F-4EAB-A3C6-8C887631491D}" type="sibTrans" cxnId="{6F83F987-B9E7-4051-BA7C-391C4E859617}">
      <dgm:prSet/>
      <dgm:spPr/>
      <dgm:t>
        <a:bodyPr/>
        <a:lstStyle/>
        <a:p>
          <a:endParaRPr lang="en-KE"/>
        </a:p>
      </dgm:t>
    </dgm:pt>
    <dgm:pt modelId="{36C28033-616F-4586-80F7-86B16DDDC2ED}">
      <dgm:prSe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sz="2400" b="1" dirty="0"/>
            <a:t>ALM Strategies </a:t>
          </a:r>
          <a:endParaRPr lang="en-KE" sz="2400" b="1" dirty="0"/>
        </a:p>
      </dgm:t>
    </dgm:pt>
    <dgm:pt modelId="{1450BA8C-9710-4A4F-89E6-A9E8B6175ACC}" type="parTrans" cxnId="{F07ACE97-1F6A-4830-8160-73481D898F34}">
      <dgm:prSet/>
      <dgm:spPr/>
      <dgm:t>
        <a:bodyPr/>
        <a:lstStyle/>
        <a:p>
          <a:endParaRPr lang="en-KE"/>
        </a:p>
      </dgm:t>
    </dgm:pt>
    <dgm:pt modelId="{D90BEAF3-A624-4B3B-AF6D-0FF5EBA0184D}" type="sibTrans" cxnId="{F07ACE97-1F6A-4830-8160-73481D898F34}">
      <dgm:prSet/>
      <dgm:spPr/>
      <dgm:t>
        <a:bodyPr/>
        <a:lstStyle/>
        <a:p>
          <a:endParaRPr lang="en-KE"/>
        </a:p>
      </dgm:t>
    </dgm:pt>
    <dgm:pt modelId="{E89A104F-A0A2-4636-9C77-6D6C56089130}">
      <dgm:prSe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sz="2400" b="1" dirty="0"/>
            <a:t>Challenges in the African Context </a:t>
          </a:r>
          <a:endParaRPr lang="en-KE" sz="2400" b="1" dirty="0"/>
        </a:p>
      </dgm:t>
    </dgm:pt>
    <dgm:pt modelId="{626FBE1B-D9DE-4A29-B315-4FA3F95E31FB}" type="parTrans" cxnId="{C41C8733-AD5B-484B-9A73-299760F7C978}">
      <dgm:prSet/>
      <dgm:spPr/>
      <dgm:t>
        <a:bodyPr/>
        <a:lstStyle/>
        <a:p>
          <a:endParaRPr lang="en-KE"/>
        </a:p>
      </dgm:t>
    </dgm:pt>
    <dgm:pt modelId="{F608E33F-2726-452F-B2DE-0E70116613F8}" type="sibTrans" cxnId="{C41C8733-AD5B-484B-9A73-299760F7C978}">
      <dgm:prSet/>
      <dgm:spPr/>
      <dgm:t>
        <a:bodyPr/>
        <a:lstStyle/>
        <a:p>
          <a:endParaRPr lang="en-KE"/>
        </a:p>
      </dgm:t>
    </dgm:pt>
    <dgm:pt modelId="{704C4794-AB7C-4E9F-9090-60539AB15D5D}">
      <dgm:prSe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sz="2400" b="1" dirty="0"/>
            <a:t>Mitigating Actions </a:t>
          </a:r>
          <a:endParaRPr lang="en-KE" sz="2400" b="1" dirty="0"/>
        </a:p>
      </dgm:t>
    </dgm:pt>
    <dgm:pt modelId="{84CC10D6-4DC4-449D-A449-1393811A818E}" type="parTrans" cxnId="{182466C3-C8C7-481B-8988-74014EB9DB4A}">
      <dgm:prSet/>
      <dgm:spPr/>
      <dgm:t>
        <a:bodyPr/>
        <a:lstStyle/>
        <a:p>
          <a:endParaRPr lang="en-KE"/>
        </a:p>
      </dgm:t>
    </dgm:pt>
    <dgm:pt modelId="{BE4F487A-2136-464B-BDC8-00C21536105C}" type="sibTrans" cxnId="{182466C3-C8C7-481B-8988-74014EB9DB4A}">
      <dgm:prSet/>
      <dgm:spPr/>
      <dgm:t>
        <a:bodyPr/>
        <a:lstStyle/>
        <a:p>
          <a:endParaRPr lang="en-KE"/>
        </a:p>
      </dgm:t>
    </dgm:pt>
    <dgm:pt modelId="{6582BBC9-8419-451D-8E46-F967DF4A90EE}">
      <dgm:prSe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sz="2400" b="1" dirty="0"/>
            <a:t>Next Steps / Recommendations</a:t>
          </a:r>
          <a:endParaRPr lang="en-KE" sz="2400" b="1" dirty="0"/>
        </a:p>
      </dgm:t>
    </dgm:pt>
    <dgm:pt modelId="{B9C79760-E9F8-4A7F-AC6B-1E9A0F0BA71D}" type="parTrans" cxnId="{B631BCBF-488E-4617-A0F2-8A6C03729267}">
      <dgm:prSet/>
      <dgm:spPr/>
      <dgm:t>
        <a:bodyPr/>
        <a:lstStyle/>
        <a:p>
          <a:endParaRPr lang="en-KE"/>
        </a:p>
      </dgm:t>
    </dgm:pt>
    <dgm:pt modelId="{B01EED6C-5A8B-47F7-A703-5F189DA3A3D7}" type="sibTrans" cxnId="{B631BCBF-488E-4617-A0F2-8A6C03729267}">
      <dgm:prSet/>
      <dgm:spPr/>
      <dgm:t>
        <a:bodyPr/>
        <a:lstStyle/>
        <a:p>
          <a:endParaRPr lang="en-KE"/>
        </a:p>
      </dgm:t>
    </dgm:pt>
    <dgm:pt modelId="{B3C67540-ABF8-4681-A030-163B57AC6AB0}">
      <dgm:prSet/>
      <dgm:spPr/>
      <dgm:t>
        <a:bodyPr/>
        <a:lstStyle/>
        <a:p>
          <a:endParaRPr lang="en-KE" dirty="0"/>
        </a:p>
      </dgm:t>
    </dgm:pt>
    <dgm:pt modelId="{9286B833-9948-4768-B138-279DFE123E78}" type="parTrans" cxnId="{FFA7612B-04BE-45A3-B7CB-57D76B92B6FC}">
      <dgm:prSet/>
      <dgm:spPr/>
      <dgm:t>
        <a:bodyPr/>
        <a:lstStyle/>
        <a:p>
          <a:endParaRPr lang="en-KE"/>
        </a:p>
      </dgm:t>
    </dgm:pt>
    <dgm:pt modelId="{03FC4ED0-FB1D-4A50-9F45-A0986493534D}" type="sibTrans" cxnId="{FFA7612B-04BE-45A3-B7CB-57D76B92B6FC}">
      <dgm:prSet/>
      <dgm:spPr/>
      <dgm:t>
        <a:bodyPr/>
        <a:lstStyle/>
        <a:p>
          <a:endParaRPr lang="en-KE"/>
        </a:p>
      </dgm:t>
    </dgm:pt>
    <dgm:pt modelId="{61A67D64-D8AD-4852-AD4C-653083ACB73B}" type="pres">
      <dgm:prSet presAssocID="{379093B0-591A-407D-B1F5-7B5CE2BEB572}" presName="Name0" presStyleCnt="0">
        <dgm:presLayoutVars>
          <dgm:chMax val="7"/>
          <dgm:chPref val="7"/>
          <dgm:dir/>
        </dgm:presLayoutVars>
      </dgm:prSet>
      <dgm:spPr/>
    </dgm:pt>
    <dgm:pt modelId="{B7B9ED91-E1E7-49CF-A714-27999F4D7589}" type="pres">
      <dgm:prSet presAssocID="{379093B0-591A-407D-B1F5-7B5CE2BEB572}" presName="Name1" presStyleCnt="0"/>
      <dgm:spPr/>
    </dgm:pt>
    <dgm:pt modelId="{33AB098A-D70E-44C4-86D1-2BCF76B88F5F}" type="pres">
      <dgm:prSet presAssocID="{379093B0-591A-407D-B1F5-7B5CE2BEB572}" presName="cycle" presStyleCnt="0"/>
      <dgm:spPr/>
    </dgm:pt>
    <dgm:pt modelId="{A9B68997-80D4-486E-AB6F-185C47F36F01}" type="pres">
      <dgm:prSet presAssocID="{379093B0-591A-407D-B1F5-7B5CE2BEB572}" presName="srcNode" presStyleLbl="node1" presStyleIdx="0" presStyleCnt="7"/>
      <dgm:spPr/>
    </dgm:pt>
    <dgm:pt modelId="{D2F3B745-D436-45DC-A7DE-610D0F658D3F}" type="pres">
      <dgm:prSet presAssocID="{379093B0-591A-407D-B1F5-7B5CE2BEB572}" presName="conn" presStyleLbl="parChTrans1D2" presStyleIdx="0" presStyleCnt="1"/>
      <dgm:spPr/>
    </dgm:pt>
    <dgm:pt modelId="{3CA2896B-57DD-4696-BF76-C66F1ADD758B}" type="pres">
      <dgm:prSet presAssocID="{379093B0-591A-407D-B1F5-7B5CE2BEB572}" presName="extraNode" presStyleLbl="node1" presStyleIdx="0" presStyleCnt="7"/>
      <dgm:spPr/>
    </dgm:pt>
    <dgm:pt modelId="{A3151ADD-EBA1-483B-B3A3-49CAA6082939}" type="pres">
      <dgm:prSet presAssocID="{379093B0-591A-407D-B1F5-7B5CE2BEB572}" presName="dstNode" presStyleLbl="node1" presStyleIdx="0" presStyleCnt="7"/>
      <dgm:spPr/>
    </dgm:pt>
    <dgm:pt modelId="{1B1CB9B6-9BCE-4E2B-905D-80DADA8369C1}" type="pres">
      <dgm:prSet presAssocID="{98C81448-01EF-4982-84B4-D90E1D6C3DF1}" presName="text_1" presStyleLbl="node1" presStyleIdx="0" presStyleCnt="7">
        <dgm:presLayoutVars>
          <dgm:bulletEnabled val="1"/>
        </dgm:presLayoutVars>
      </dgm:prSet>
      <dgm:spPr/>
    </dgm:pt>
    <dgm:pt modelId="{1689E6C3-A455-4EAA-9815-43ECA3F2CE35}" type="pres">
      <dgm:prSet presAssocID="{98C81448-01EF-4982-84B4-D90E1D6C3DF1}" presName="accent_1" presStyleCnt="0"/>
      <dgm:spPr/>
    </dgm:pt>
    <dgm:pt modelId="{530C1367-292F-4E34-88F9-6C13C59BBD09}" type="pres">
      <dgm:prSet presAssocID="{98C81448-01EF-4982-84B4-D90E1D6C3DF1}" presName="accentRepeatNode" presStyleLbl="solidFgAcc1" presStyleIdx="0" presStyleCnt="7"/>
      <dgm:spPr/>
    </dgm:pt>
    <dgm:pt modelId="{370F5396-2434-4A03-B318-3785A07775EB}" type="pres">
      <dgm:prSet presAssocID="{37BB2000-B2A8-4F47-B278-6BEAB0F2D547}" presName="text_2" presStyleLbl="node1" presStyleIdx="1" presStyleCnt="7">
        <dgm:presLayoutVars>
          <dgm:bulletEnabled val="1"/>
        </dgm:presLayoutVars>
      </dgm:prSet>
      <dgm:spPr/>
    </dgm:pt>
    <dgm:pt modelId="{ED01AB73-15FD-40C6-B99B-231F89AECED5}" type="pres">
      <dgm:prSet presAssocID="{37BB2000-B2A8-4F47-B278-6BEAB0F2D547}" presName="accent_2" presStyleCnt="0"/>
      <dgm:spPr/>
    </dgm:pt>
    <dgm:pt modelId="{B60E8B14-1998-45F2-8A96-1419598DC5E1}" type="pres">
      <dgm:prSet presAssocID="{37BB2000-B2A8-4F47-B278-6BEAB0F2D547}" presName="accentRepeatNode" presStyleLbl="solidFgAcc1" presStyleIdx="1" presStyleCnt="7"/>
      <dgm:spPr/>
    </dgm:pt>
    <dgm:pt modelId="{909D9032-0E63-4858-BA2D-1DC9A28CFA9D}" type="pres">
      <dgm:prSet presAssocID="{5E3B1DCC-F98D-406B-9745-AEE6B696B7E9}" presName="text_3" presStyleLbl="node1" presStyleIdx="2" presStyleCnt="7">
        <dgm:presLayoutVars>
          <dgm:bulletEnabled val="1"/>
        </dgm:presLayoutVars>
      </dgm:prSet>
      <dgm:spPr/>
    </dgm:pt>
    <dgm:pt modelId="{B1A0586A-F096-4C1E-951E-63BBB2D45F7C}" type="pres">
      <dgm:prSet presAssocID="{5E3B1DCC-F98D-406B-9745-AEE6B696B7E9}" presName="accent_3" presStyleCnt="0"/>
      <dgm:spPr/>
    </dgm:pt>
    <dgm:pt modelId="{2F74184B-40DA-4F92-8735-0D1D0E8B53D4}" type="pres">
      <dgm:prSet presAssocID="{5E3B1DCC-F98D-406B-9745-AEE6B696B7E9}" presName="accentRepeatNode" presStyleLbl="solidFgAcc1" presStyleIdx="2" presStyleCnt="7"/>
      <dgm:spPr/>
    </dgm:pt>
    <dgm:pt modelId="{A5139B41-26D4-43C2-A0FC-01937BCE9828}" type="pres">
      <dgm:prSet presAssocID="{36C28033-616F-4586-80F7-86B16DDDC2ED}" presName="text_4" presStyleLbl="node1" presStyleIdx="3" presStyleCnt="7">
        <dgm:presLayoutVars>
          <dgm:bulletEnabled val="1"/>
        </dgm:presLayoutVars>
      </dgm:prSet>
      <dgm:spPr/>
    </dgm:pt>
    <dgm:pt modelId="{962A9FC4-6CA1-48F1-A097-7C73B9D92A24}" type="pres">
      <dgm:prSet presAssocID="{36C28033-616F-4586-80F7-86B16DDDC2ED}" presName="accent_4" presStyleCnt="0"/>
      <dgm:spPr/>
    </dgm:pt>
    <dgm:pt modelId="{A7103B3C-F477-47C6-B16E-1ED9C0CAD543}" type="pres">
      <dgm:prSet presAssocID="{36C28033-616F-4586-80F7-86B16DDDC2ED}" presName="accentRepeatNode" presStyleLbl="solidFgAcc1" presStyleIdx="3" presStyleCnt="7"/>
      <dgm:spPr/>
    </dgm:pt>
    <dgm:pt modelId="{60B5E9AA-8E21-4B21-A6A9-04CB6D369EB3}" type="pres">
      <dgm:prSet presAssocID="{E89A104F-A0A2-4636-9C77-6D6C56089130}" presName="text_5" presStyleLbl="node1" presStyleIdx="4" presStyleCnt="7">
        <dgm:presLayoutVars>
          <dgm:bulletEnabled val="1"/>
        </dgm:presLayoutVars>
      </dgm:prSet>
      <dgm:spPr/>
    </dgm:pt>
    <dgm:pt modelId="{58780DDA-CBE8-44D8-893C-675C8AD1EEDA}" type="pres">
      <dgm:prSet presAssocID="{E89A104F-A0A2-4636-9C77-6D6C56089130}" presName="accent_5" presStyleCnt="0"/>
      <dgm:spPr/>
    </dgm:pt>
    <dgm:pt modelId="{B8D7AD13-7DA8-458A-A980-407D3A974651}" type="pres">
      <dgm:prSet presAssocID="{E89A104F-A0A2-4636-9C77-6D6C56089130}" presName="accentRepeatNode" presStyleLbl="solidFgAcc1" presStyleIdx="4" presStyleCnt="7"/>
      <dgm:spPr/>
    </dgm:pt>
    <dgm:pt modelId="{BF96D8EB-8B67-451A-95B6-0524FF6F1D49}" type="pres">
      <dgm:prSet presAssocID="{704C4794-AB7C-4E9F-9090-60539AB15D5D}" presName="text_6" presStyleLbl="node1" presStyleIdx="5" presStyleCnt="7">
        <dgm:presLayoutVars>
          <dgm:bulletEnabled val="1"/>
        </dgm:presLayoutVars>
      </dgm:prSet>
      <dgm:spPr/>
    </dgm:pt>
    <dgm:pt modelId="{88040E79-8B25-4F6A-B649-4DA314B2FAC8}" type="pres">
      <dgm:prSet presAssocID="{704C4794-AB7C-4E9F-9090-60539AB15D5D}" presName="accent_6" presStyleCnt="0"/>
      <dgm:spPr/>
    </dgm:pt>
    <dgm:pt modelId="{974BAA5C-107A-4011-B11E-9268B4665FF9}" type="pres">
      <dgm:prSet presAssocID="{704C4794-AB7C-4E9F-9090-60539AB15D5D}" presName="accentRepeatNode" presStyleLbl="solidFgAcc1" presStyleIdx="5" presStyleCnt="7"/>
      <dgm:spPr/>
    </dgm:pt>
    <dgm:pt modelId="{B3BCF4CD-2EFB-4EC4-92AA-59D9CFD4B93B}" type="pres">
      <dgm:prSet presAssocID="{6582BBC9-8419-451D-8E46-F967DF4A90EE}" presName="text_7" presStyleLbl="node1" presStyleIdx="6" presStyleCnt="7">
        <dgm:presLayoutVars>
          <dgm:bulletEnabled val="1"/>
        </dgm:presLayoutVars>
      </dgm:prSet>
      <dgm:spPr/>
    </dgm:pt>
    <dgm:pt modelId="{0888B4AD-87A9-47AE-9013-3043B8698B35}" type="pres">
      <dgm:prSet presAssocID="{6582BBC9-8419-451D-8E46-F967DF4A90EE}" presName="accent_7" presStyleCnt="0"/>
      <dgm:spPr/>
    </dgm:pt>
    <dgm:pt modelId="{2EE6B022-1387-40D4-9125-849DDD05E4FC}" type="pres">
      <dgm:prSet presAssocID="{6582BBC9-8419-451D-8E46-F967DF4A90EE}" presName="accentRepeatNode" presStyleLbl="solidFgAcc1" presStyleIdx="6" presStyleCnt="7"/>
      <dgm:spPr/>
    </dgm:pt>
  </dgm:ptLst>
  <dgm:cxnLst>
    <dgm:cxn modelId="{79184D1B-73E7-44D5-9051-3014CD238E27}" type="presOf" srcId="{5E3B1DCC-F98D-406B-9745-AEE6B696B7E9}" destId="{909D9032-0E63-4858-BA2D-1DC9A28CFA9D}" srcOrd="0" destOrd="0" presId="urn:microsoft.com/office/officeart/2008/layout/VerticalCurvedList"/>
    <dgm:cxn modelId="{FFA7612B-04BE-45A3-B7CB-57D76B92B6FC}" srcId="{379093B0-591A-407D-B1F5-7B5CE2BEB572}" destId="{B3C67540-ABF8-4681-A030-163B57AC6AB0}" srcOrd="7" destOrd="0" parTransId="{9286B833-9948-4768-B138-279DFE123E78}" sibTransId="{03FC4ED0-FB1D-4A50-9F45-A0986493534D}"/>
    <dgm:cxn modelId="{C41C8733-AD5B-484B-9A73-299760F7C978}" srcId="{379093B0-591A-407D-B1F5-7B5CE2BEB572}" destId="{E89A104F-A0A2-4636-9C77-6D6C56089130}" srcOrd="4" destOrd="0" parTransId="{626FBE1B-D9DE-4A29-B315-4FA3F95E31FB}" sibTransId="{F608E33F-2726-452F-B2DE-0E70116613F8}"/>
    <dgm:cxn modelId="{0A38406D-1B7B-4CE0-A981-6D7F7F2CCD79}" type="presOf" srcId="{379093B0-591A-407D-B1F5-7B5CE2BEB572}" destId="{61A67D64-D8AD-4852-AD4C-653083ACB73B}" srcOrd="0" destOrd="0" presId="urn:microsoft.com/office/officeart/2008/layout/VerticalCurvedList"/>
    <dgm:cxn modelId="{C2322C53-AABC-4332-979E-E70951B94929}" type="presOf" srcId="{37BB2000-B2A8-4F47-B278-6BEAB0F2D547}" destId="{370F5396-2434-4A03-B318-3785A07775EB}" srcOrd="0" destOrd="0" presId="urn:microsoft.com/office/officeart/2008/layout/VerticalCurvedList"/>
    <dgm:cxn modelId="{A2C3E256-7F47-43F8-9068-3D0BC5104C4A}" type="presOf" srcId="{36C28033-616F-4586-80F7-86B16DDDC2ED}" destId="{A5139B41-26D4-43C2-A0FC-01937BCE9828}" srcOrd="0" destOrd="0" presId="urn:microsoft.com/office/officeart/2008/layout/VerticalCurvedList"/>
    <dgm:cxn modelId="{00BE8958-4860-41A5-BBC1-433423CE41E3}" type="presOf" srcId="{E89A104F-A0A2-4636-9C77-6D6C56089130}" destId="{60B5E9AA-8E21-4B21-A6A9-04CB6D369EB3}" srcOrd="0" destOrd="0" presId="urn:microsoft.com/office/officeart/2008/layout/VerticalCurvedList"/>
    <dgm:cxn modelId="{6F83F987-B9E7-4051-BA7C-391C4E859617}" srcId="{379093B0-591A-407D-B1F5-7B5CE2BEB572}" destId="{5E3B1DCC-F98D-406B-9745-AEE6B696B7E9}" srcOrd="2" destOrd="0" parTransId="{FB8C1092-B9D4-461A-AFE6-0179CB1CBCC5}" sibTransId="{304EB1E6-AC3F-4EAB-A3C6-8C887631491D}"/>
    <dgm:cxn modelId="{74B60B8C-C114-4FF3-99ED-B4CA0E9D195E}" type="presOf" srcId="{6582BBC9-8419-451D-8E46-F967DF4A90EE}" destId="{B3BCF4CD-2EFB-4EC4-92AA-59D9CFD4B93B}" srcOrd="0" destOrd="0" presId="urn:microsoft.com/office/officeart/2008/layout/VerticalCurvedList"/>
    <dgm:cxn modelId="{F07ACE97-1F6A-4830-8160-73481D898F34}" srcId="{379093B0-591A-407D-B1F5-7B5CE2BEB572}" destId="{36C28033-616F-4586-80F7-86B16DDDC2ED}" srcOrd="3" destOrd="0" parTransId="{1450BA8C-9710-4A4F-89E6-A9E8B6175ACC}" sibTransId="{D90BEAF3-A624-4B3B-AF6D-0FF5EBA0184D}"/>
    <dgm:cxn modelId="{8D0668A2-9BF5-4A26-B0AF-68BF0176CEF9}" srcId="{379093B0-591A-407D-B1F5-7B5CE2BEB572}" destId="{37BB2000-B2A8-4F47-B278-6BEAB0F2D547}" srcOrd="1" destOrd="0" parTransId="{47E75C4E-7132-4F12-B3A0-C299145D1EF8}" sibTransId="{BF0EAEF3-E158-4AC4-9180-26E0D04A802B}"/>
    <dgm:cxn modelId="{8C82A7A8-DF4C-4FD9-8BA2-B9022C03F576}" srcId="{379093B0-591A-407D-B1F5-7B5CE2BEB572}" destId="{98C81448-01EF-4982-84B4-D90E1D6C3DF1}" srcOrd="0" destOrd="0" parTransId="{3D3C2CB7-3E82-405D-AAD2-8415B50964CD}" sibTransId="{463111B8-AE72-419B-A0FE-A475919071E1}"/>
    <dgm:cxn modelId="{CF6A00B4-92E7-4928-A185-BDCE4E1707F9}" type="presOf" srcId="{704C4794-AB7C-4E9F-9090-60539AB15D5D}" destId="{BF96D8EB-8B67-451A-95B6-0524FF6F1D49}" srcOrd="0" destOrd="0" presId="urn:microsoft.com/office/officeart/2008/layout/VerticalCurvedList"/>
    <dgm:cxn modelId="{B631BCBF-488E-4617-A0F2-8A6C03729267}" srcId="{379093B0-591A-407D-B1F5-7B5CE2BEB572}" destId="{6582BBC9-8419-451D-8E46-F967DF4A90EE}" srcOrd="6" destOrd="0" parTransId="{B9C79760-E9F8-4A7F-AC6B-1E9A0F0BA71D}" sibTransId="{B01EED6C-5A8B-47F7-A703-5F189DA3A3D7}"/>
    <dgm:cxn modelId="{182466C3-C8C7-481B-8988-74014EB9DB4A}" srcId="{379093B0-591A-407D-B1F5-7B5CE2BEB572}" destId="{704C4794-AB7C-4E9F-9090-60539AB15D5D}" srcOrd="5" destOrd="0" parTransId="{84CC10D6-4DC4-449D-A449-1393811A818E}" sibTransId="{BE4F487A-2136-464B-BDC8-00C21536105C}"/>
    <dgm:cxn modelId="{7BFC09E0-8078-4549-A44D-1DC37473803F}" type="presOf" srcId="{463111B8-AE72-419B-A0FE-A475919071E1}" destId="{D2F3B745-D436-45DC-A7DE-610D0F658D3F}" srcOrd="0" destOrd="0" presId="urn:microsoft.com/office/officeart/2008/layout/VerticalCurvedList"/>
    <dgm:cxn modelId="{845184E7-B532-4AD3-B179-F66AE4E4ED75}" type="presOf" srcId="{98C81448-01EF-4982-84B4-D90E1D6C3DF1}" destId="{1B1CB9B6-9BCE-4E2B-905D-80DADA8369C1}" srcOrd="0" destOrd="0" presId="urn:microsoft.com/office/officeart/2008/layout/VerticalCurvedList"/>
    <dgm:cxn modelId="{C793625F-738D-4448-8737-E3390AF24E05}" type="presParOf" srcId="{61A67D64-D8AD-4852-AD4C-653083ACB73B}" destId="{B7B9ED91-E1E7-49CF-A714-27999F4D7589}" srcOrd="0" destOrd="0" presId="urn:microsoft.com/office/officeart/2008/layout/VerticalCurvedList"/>
    <dgm:cxn modelId="{20C93EA5-BDA6-4144-8978-4574C81D4DD9}" type="presParOf" srcId="{B7B9ED91-E1E7-49CF-A714-27999F4D7589}" destId="{33AB098A-D70E-44C4-86D1-2BCF76B88F5F}" srcOrd="0" destOrd="0" presId="urn:microsoft.com/office/officeart/2008/layout/VerticalCurvedList"/>
    <dgm:cxn modelId="{710A357C-5C65-4857-8772-D53116373BE8}" type="presParOf" srcId="{33AB098A-D70E-44C4-86D1-2BCF76B88F5F}" destId="{A9B68997-80D4-486E-AB6F-185C47F36F01}" srcOrd="0" destOrd="0" presId="urn:microsoft.com/office/officeart/2008/layout/VerticalCurvedList"/>
    <dgm:cxn modelId="{97CE8E09-13FA-4C37-A224-2F18E2DFD5A5}" type="presParOf" srcId="{33AB098A-D70E-44C4-86D1-2BCF76B88F5F}" destId="{D2F3B745-D436-45DC-A7DE-610D0F658D3F}" srcOrd="1" destOrd="0" presId="urn:microsoft.com/office/officeart/2008/layout/VerticalCurvedList"/>
    <dgm:cxn modelId="{BF4F5AE6-7F2D-431B-94A2-0B87B5F498B4}" type="presParOf" srcId="{33AB098A-D70E-44C4-86D1-2BCF76B88F5F}" destId="{3CA2896B-57DD-4696-BF76-C66F1ADD758B}" srcOrd="2" destOrd="0" presId="urn:microsoft.com/office/officeart/2008/layout/VerticalCurvedList"/>
    <dgm:cxn modelId="{0825BA59-5170-4D89-94A5-A3EF050E3C3D}" type="presParOf" srcId="{33AB098A-D70E-44C4-86D1-2BCF76B88F5F}" destId="{A3151ADD-EBA1-483B-B3A3-49CAA6082939}" srcOrd="3" destOrd="0" presId="urn:microsoft.com/office/officeart/2008/layout/VerticalCurvedList"/>
    <dgm:cxn modelId="{DA650B70-ED8D-40B0-A577-46EF6477FC15}" type="presParOf" srcId="{B7B9ED91-E1E7-49CF-A714-27999F4D7589}" destId="{1B1CB9B6-9BCE-4E2B-905D-80DADA8369C1}" srcOrd="1" destOrd="0" presId="urn:microsoft.com/office/officeart/2008/layout/VerticalCurvedList"/>
    <dgm:cxn modelId="{F49A31D0-7C04-4CB2-94B5-B1706A1891EF}" type="presParOf" srcId="{B7B9ED91-E1E7-49CF-A714-27999F4D7589}" destId="{1689E6C3-A455-4EAA-9815-43ECA3F2CE35}" srcOrd="2" destOrd="0" presId="urn:microsoft.com/office/officeart/2008/layout/VerticalCurvedList"/>
    <dgm:cxn modelId="{4946E5D5-B947-4CEA-829D-82D8C1ACE7EE}" type="presParOf" srcId="{1689E6C3-A455-4EAA-9815-43ECA3F2CE35}" destId="{530C1367-292F-4E34-88F9-6C13C59BBD09}" srcOrd="0" destOrd="0" presId="urn:microsoft.com/office/officeart/2008/layout/VerticalCurvedList"/>
    <dgm:cxn modelId="{9355EC79-108C-408F-ADA7-29BE6BEB894A}" type="presParOf" srcId="{B7B9ED91-E1E7-49CF-A714-27999F4D7589}" destId="{370F5396-2434-4A03-B318-3785A07775EB}" srcOrd="3" destOrd="0" presId="urn:microsoft.com/office/officeart/2008/layout/VerticalCurvedList"/>
    <dgm:cxn modelId="{0BD0DB1C-9E83-481B-BD33-4503C69B1ACF}" type="presParOf" srcId="{B7B9ED91-E1E7-49CF-A714-27999F4D7589}" destId="{ED01AB73-15FD-40C6-B99B-231F89AECED5}" srcOrd="4" destOrd="0" presId="urn:microsoft.com/office/officeart/2008/layout/VerticalCurvedList"/>
    <dgm:cxn modelId="{26203DEA-59D9-47DF-A000-C75BAFB5E7B1}" type="presParOf" srcId="{ED01AB73-15FD-40C6-B99B-231F89AECED5}" destId="{B60E8B14-1998-45F2-8A96-1419598DC5E1}" srcOrd="0" destOrd="0" presId="urn:microsoft.com/office/officeart/2008/layout/VerticalCurvedList"/>
    <dgm:cxn modelId="{1773BF2D-ABEE-4F35-AFD6-4D1C0D7AA59C}" type="presParOf" srcId="{B7B9ED91-E1E7-49CF-A714-27999F4D7589}" destId="{909D9032-0E63-4858-BA2D-1DC9A28CFA9D}" srcOrd="5" destOrd="0" presId="urn:microsoft.com/office/officeart/2008/layout/VerticalCurvedList"/>
    <dgm:cxn modelId="{E7319482-FB1F-4AE6-85E1-7E9FD5165A1A}" type="presParOf" srcId="{B7B9ED91-E1E7-49CF-A714-27999F4D7589}" destId="{B1A0586A-F096-4C1E-951E-63BBB2D45F7C}" srcOrd="6" destOrd="0" presId="urn:microsoft.com/office/officeart/2008/layout/VerticalCurvedList"/>
    <dgm:cxn modelId="{C7EFECAF-32B6-461C-9B5D-83A381611B1F}" type="presParOf" srcId="{B1A0586A-F096-4C1E-951E-63BBB2D45F7C}" destId="{2F74184B-40DA-4F92-8735-0D1D0E8B53D4}" srcOrd="0" destOrd="0" presId="urn:microsoft.com/office/officeart/2008/layout/VerticalCurvedList"/>
    <dgm:cxn modelId="{D3072E9E-EFB8-4537-95DF-6ABC9E5FD5F5}" type="presParOf" srcId="{B7B9ED91-E1E7-49CF-A714-27999F4D7589}" destId="{A5139B41-26D4-43C2-A0FC-01937BCE9828}" srcOrd="7" destOrd="0" presId="urn:microsoft.com/office/officeart/2008/layout/VerticalCurvedList"/>
    <dgm:cxn modelId="{13FC2A53-0648-4B81-85A4-F2B3558B7E2C}" type="presParOf" srcId="{B7B9ED91-E1E7-49CF-A714-27999F4D7589}" destId="{962A9FC4-6CA1-48F1-A097-7C73B9D92A24}" srcOrd="8" destOrd="0" presId="urn:microsoft.com/office/officeart/2008/layout/VerticalCurvedList"/>
    <dgm:cxn modelId="{DB53F25D-B3F2-4D89-80F6-16025B516D43}" type="presParOf" srcId="{962A9FC4-6CA1-48F1-A097-7C73B9D92A24}" destId="{A7103B3C-F477-47C6-B16E-1ED9C0CAD543}" srcOrd="0" destOrd="0" presId="urn:microsoft.com/office/officeart/2008/layout/VerticalCurvedList"/>
    <dgm:cxn modelId="{8CF45E94-5BBE-45F3-B151-998BF9C00914}" type="presParOf" srcId="{B7B9ED91-E1E7-49CF-A714-27999F4D7589}" destId="{60B5E9AA-8E21-4B21-A6A9-04CB6D369EB3}" srcOrd="9" destOrd="0" presId="urn:microsoft.com/office/officeart/2008/layout/VerticalCurvedList"/>
    <dgm:cxn modelId="{C7C927E2-C68E-4388-84B4-ABD97F968AED}" type="presParOf" srcId="{B7B9ED91-E1E7-49CF-A714-27999F4D7589}" destId="{58780DDA-CBE8-44D8-893C-675C8AD1EEDA}" srcOrd="10" destOrd="0" presId="urn:microsoft.com/office/officeart/2008/layout/VerticalCurvedList"/>
    <dgm:cxn modelId="{6FA34C26-E68F-4219-BEED-5406EACFBF50}" type="presParOf" srcId="{58780DDA-CBE8-44D8-893C-675C8AD1EEDA}" destId="{B8D7AD13-7DA8-458A-A980-407D3A974651}" srcOrd="0" destOrd="0" presId="urn:microsoft.com/office/officeart/2008/layout/VerticalCurvedList"/>
    <dgm:cxn modelId="{795D861E-E640-4B3E-82D3-1FB9D31737EF}" type="presParOf" srcId="{B7B9ED91-E1E7-49CF-A714-27999F4D7589}" destId="{BF96D8EB-8B67-451A-95B6-0524FF6F1D49}" srcOrd="11" destOrd="0" presId="urn:microsoft.com/office/officeart/2008/layout/VerticalCurvedList"/>
    <dgm:cxn modelId="{D910CEDE-538A-448F-9BF6-9F5180544C4C}" type="presParOf" srcId="{B7B9ED91-E1E7-49CF-A714-27999F4D7589}" destId="{88040E79-8B25-4F6A-B649-4DA314B2FAC8}" srcOrd="12" destOrd="0" presId="urn:microsoft.com/office/officeart/2008/layout/VerticalCurvedList"/>
    <dgm:cxn modelId="{1DFD5D97-9349-4924-A3EF-C7C744D3237E}" type="presParOf" srcId="{88040E79-8B25-4F6A-B649-4DA314B2FAC8}" destId="{974BAA5C-107A-4011-B11E-9268B4665FF9}" srcOrd="0" destOrd="0" presId="urn:microsoft.com/office/officeart/2008/layout/VerticalCurvedList"/>
    <dgm:cxn modelId="{A28EA541-CF28-4257-8207-6C06103E0DEA}" type="presParOf" srcId="{B7B9ED91-E1E7-49CF-A714-27999F4D7589}" destId="{B3BCF4CD-2EFB-4EC4-92AA-59D9CFD4B93B}" srcOrd="13" destOrd="0" presId="urn:microsoft.com/office/officeart/2008/layout/VerticalCurvedList"/>
    <dgm:cxn modelId="{A859D7FF-F86E-4077-B4D2-8D5678A79EA9}" type="presParOf" srcId="{B7B9ED91-E1E7-49CF-A714-27999F4D7589}" destId="{0888B4AD-87A9-47AE-9013-3043B8698B35}" srcOrd="14" destOrd="0" presId="urn:microsoft.com/office/officeart/2008/layout/VerticalCurvedList"/>
    <dgm:cxn modelId="{2F53600E-BBD2-40EB-969F-6411D86A76CB}" type="presParOf" srcId="{0888B4AD-87A9-47AE-9013-3043B8698B35}" destId="{2EE6B022-1387-40D4-9125-849DDD05E4FC}"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E8B0BA-9D8A-4217-8946-2970520AFE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KE"/>
        </a:p>
      </dgm:t>
    </dgm:pt>
    <dgm:pt modelId="{C5FB5F7A-E8A9-4724-9718-ED403AD7D6D0}">
      <dgm:prSet custT="1">
        <dgm:style>
          <a:lnRef idx="0">
            <a:scrgbClr r="0" g="0" b="0"/>
          </a:lnRef>
          <a:fillRef idx="0">
            <a:scrgbClr r="0" g="0" b="0"/>
          </a:fillRef>
          <a:effectRef idx="0">
            <a:scrgbClr r="0" g="0" b="0"/>
          </a:effectRef>
          <a:fontRef idx="minor">
            <a:schemeClr val="accent2"/>
          </a:fontRef>
        </dgm:style>
      </dgm:prSet>
      <dgm:spPr>
        <a:noFill/>
        <a:ln>
          <a:noFill/>
        </a:ln>
      </dgm:spPr>
      <dgm:t>
        <a:bodyPr/>
        <a:lstStyle/>
        <a:p>
          <a:r>
            <a:rPr lang="en-US" sz="3500" b="1" dirty="0">
              <a:solidFill>
                <a:schemeClr val="tx1"/>
              </a:solidFill>
            </a:rPr>
            <a:t>Introduction</a:t>
          </a:r>
          <a:endParaRPr lang="en-KE" sz="3500" dirty="0">
            <a:solidFill>
              <a:schemeClr val="tx1"/>
            </a:solidFill>
          </a:endParaRPr>
        </a:p>
      </dgm:t>
    </dgm:pt>
    <dgm:pt modelId="{78B35FB2-D6EA-4F90-936A-DD10E403ECCD}" type="parTrans" cxnId="{512DAAAF-12A9-449E-9825-0BB749145A82}">
      <dgm:prSet/>
      <dgm:spPr/>
      <dgm:t>
        <a:bodyPr/>
        <a:lstStyle/>
        <a:p>
          <a:endParaRPr lang="en-KE"/>
        </a:p>
      </dgm:t>
    </dgm:pt>
    <dgm:pt modelId="{88D94E4F-6A2C-4BC1-B3E1-C0A1C64BD86E}" type="sibTrans" cxnId="{512DAAAF-12A9-449E-9825-0BB749145A82}">
      <dgm:prSet/>
      <dgm:spPr/>
      <dgm:t>
        <a:bodyPr/>
        <a:lstStyle/>
        <a:p>
          <a:endParaRPr lang="en-KE"/>
        </a:p>
      </dgm:t>
    </dgm:pt>
    <dgm:pt modelId="{FBB11F4E-04B5-4F03-A4F7-8A622A8D35E9}" type="pres">
      <dgm:prSet presAssocID="{3EE8B0BA-9D8A-4217-8946-2970520AFEB3}" presName="linear" presStyleCnt="0">
        <dgm:presLayoutVars>
          <dgm:animLvl val="lvl"/>
          <dgm:resizeHandles val="exact"/>
        </dgm:presLayoutVars>
      </dgm:prSet>
      <dgm:spPr/>
    </dgm:pt>
    <dgm:pt modelId="{B1688164-B140-414B-9CB2-F2086BD1780C}" type="pres">
      <dgm:prSet presAssocID="{C5FB5F7A-E8A9-4724-9718-ED403AD7D6D0}" presName="parentText" presStyleLbl="node1" presStyleIdx="0" presStyleCnt="1">
        <dgm:presLayoutVars>
          <dgm:chMax val="0"/>
          <dgm:bulletEnabled val="1"/>
        </dgm:presLayoutVars>
      </dgm:prSet>
      <dgm:spPr/>
    </dgm:pt>
  </dgm:ptLst>
  <dgm:cxnLst>
    <dgm:cxn modelId="{4173CC51-F726-440B-BDB2-94C481C09B84}" type="presOf" srcId="{C5FB5F7A-E8A9-4724-9718-ED403AD7D6D0}" destId="{B1688164-B140-414B-9CB2-F2086BD1780C}" srcOrd="0" destOrd="0" presId="urn:microsoft.com/office/officeart/2005/8/layout/vList2"/>
    <dgm:cxn modelId="{512DAAAF-12A9-449E-9825-0BB749145A82}" srcId="{3EE8B0BA-9D8A-4217-8946-2970520AFEB3}" destId="{C5FB5F7A-E8A9-4724-9718-ED403AD7D6D0}" srcOrd="0" destOrd="0" parTransId="{78B35FB2-D6EA-4F90-936A-DD10E403ECCD}" sibTransId="{88D94E4F-6A2C-4BC1-B3E1-C0A1C64BD86E}"/>
    <dgm:cxn modelId="{A942C6CC-DAE7-406B-B516-D655112F3CFF}" type="presOf" srcId="{3EE8B0BA-9D8A-4217-8946-2970520AFEB3}" destId="{FBB11F4E-04B5-4F03-A4F7-8A622A8D35E9}" srcOrd="0" destOrd="0" presId="urn:microsoft.com/office/officeart/2005/8/layout/vList2"/>
    <dgm:cxn modelId="{121DDF32-FB9B-449B-BC1E-8E6FF7362CDE}" type="presParOf" srcId="{FBB11F4E-04B5-4F03-A4F7-8A622A8D35E9}" destId="{B1688164-B140-414B-9CB2-F2086BD1780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1C46FF-D26B-4FCD-B9F6-D2D41C4A16CD}" type="doc">
      <dgm:prSet loTypeId="urn:microsoft.com/office/officeart/2008/layout/LinedList" loCatId="list" qsTypeId="urn:microsoft.com/office/officeart/2005/8/quickstyle/simple5" qsCatId="simple" csTypeId="urn:microsoft.com/office/officeart/2005/8/colors/colorful1" csCatId="colorful"/>
      <dgm:spPr/>
      <dgm:t>
        <a:bodyPr/>
        <a:lstStyle/>
        <a:p>
          <a:endParaRPr lang="en-KE"/>
        </a:p>
      </dgm:t>
    </dgm:pt>
    <dgm:pt modelId="{855FC285-E582-4915-9788-59D45878EF86}">
      <dgm:prSet/>
      <dgm:spPr/>
      <dgm:t>
        <a:bodyPr/>
        <a:lstStyle/>
        <a:p>
          <a:r>
            <a:rPr lang="en-US" b="1" dirty="0"/>
            <a:t>Although asset liability management is important to the operations of all insurers, it is a fundamental element of life insurer strategy </a:t>
          </a:r>
          <a:endParaRPr lang="en-KE" b="1" dirty="0"/>
        </a:p>
      </dgm:t>
    </dgm:pt>
    <dgm:pt modelId="{BADC0BEB-ED9D-485C-8D46-960503877E97}" type="parTrans" cxnId="{0ED3CA06-8FAC-4AEB-AF7F-380D83B86918}">
      <dgm:prSet/>
      <dgm:spPr/>
      <dgm:t>
        <a:bodyPr/>
        <a:lstStyle/>
        <a:p>
          <a:endParaRPr lang="en-KE"/>
        </a:p>
      </dgm:t>
    </dgm:pt>
    <dgm:pt modelId="{CF8CB546-0105-4AE2-8E01-1ED4D76285DC}" type="sibTrans" cxnId="{0ED3CA06-8FAC-4AEB-AF7F-380D83B86918}">
      <dgm:prSet/>
      <dgm:spPr/>
      <dgm:t>
        <a:bodyPr/>
        <a:lstStyle/>
        <a:p>
          <a:endParaRPr lang="en-KE"/>
        </a:p>
      </dgm:t>
    </dgm:pt>
    <dgm:pt modelId="{D7B1FC63-63B5-496B-A491-D2757E6B161C}" type="pres">
      <dgm:prSet presAssocID="{3E1C46FF-D26B-4FCD-B9F6-D2D41C4A16CD}" presName="vert0" presStyleCnt="0">
        <dgm:presLayoutVars>
          <dgm:dir/>
          <dgm:animOne val="branch"/>
          <dgm:animLvl val="lvl"/>
        </dgm:presLayoutVars>
      </dgm:prSet>
      <dgm:spPr/>
    </dgm:pt>
    <dgm:pt modelId="{AED10A6B-2469-44AA-BF32-82C3A0B93634}" type="pres">
      <dgm:prSet presAssocID="{855FC285-E582-4915-9788-59D45878EF86}" presName="thickLine" presStyleLbl="alignNode1" presStyleIdx="0" presStyleCnt="1"/>
      <dgm:spPr/>
    </dgm:pt>
    <dgm:pt modelId="{E0511449-9C69-45F1-A7E2-C581B312970A}" type="pres">
      <dgm:prSet presAssocID="{855FC285-E582-4915-9788-59D45878EF86}" presName="horz1" presStyleCnt="0"/>
      <dgm:spPr/>
    </dgm:pt>
    <dgm:pt modelId="{3F6152CA-4DD9-414A-B387-353EA5F22A60}" type="pres">
      <dgm:prSet presAssocID="{855FC285-E582-4915-9788-59D45878EF86}" presName="tx1" presStyleLbl="revTx" presStyleIdx="0" presStyleCnt="1"/>
      <dgm:spPr/>
    </dgm:pt>
    <dgm:pt modelId="{4682BC25-76E2-449E-9876-96719F8D66A3}" type="pres">
      <dgm:prSet presAssocID="{855FC285-E582-4915-9788-59D45878EF86}" presName="vert1" presStyleCnt="0"/>
      <dgm:spPr/>
    </dgm:pt>
  </dgm:ptLst>
  <dgm:cxnLst>
    <dgm:cxn modelId="{0ED3CA06-8FAC-4AEB-AF7F-380D83B86918}" srcId="{3E1C46FF-D26B-4FCD-B9F6-D2D41C4A16CD}" destId="{855FC285-E582-4915-9788-59D45878EF86}" srcOrd="0" destOrd="0" parTransId="{BADC0BEB-ED9D-485C-8D46-960503877E97}" sibTransId="{CF8CB546-0105-4AE2-8E01-1ED4D76285DC}"/>
    <dgm:cxn modelId="{AB5B8986-0960-4A67-9884-BE153E7B9E42}" type="presOf" srcId="{3E1C46FF-D26B-4FCD-B9F6-D2D41C4A16CD}" destId="{D7B1FC63-63B5-496B-A491-D2757E6B161C}" srcOrd="0" destOrd="0" presId="urn:microsoft.com/office/officeart/2008/layout/LinedList"/>
    <dgm:cxn modelId="{B7A76BC4-4CF1-46C6-A054-51ECD0DA1DB9}" type="presOf" srcId="{855FC285-E582-4915-9788-59D45878EF86}" destId="{3F6152CA-4DD9-414A-B387-353EA5F22A60}" srcOrd="0" destOrd="0" presId="urn:microsoft.com/office/officeart/2008/layout/LinedList"/>
    <dgm:cxn modelId="{30670ED1-76C0-4A1F-90BC-0047EB80B14E}" type="presParOf" srcId="{D7B1FC63-63B5-496B-A491-D2757E6B161C}" destId="{AED10A6B-2469-44AA-BF32-82C3A0B93634}" srcOrd="0" destOrd="0" presId="urn:microsoft.com/office/officeart/2008/layout/LinedList"/>
    <dgm:cxn modelId="{6B7244C2-1A8F-4273-90CE-1152DF4B4B99}" type="presParOf" srcId="{D7B1FC63-63B5-496B-A491-D2757E6B161C}" destId="{E0511449-9C69-45F1-A7E2-C581B312970A}" srcOrd="1" destOrd="0" presId="urn:microsoft.com/office/officeart/2008/layout/LinedList"/>
    <dgm:cxn modelId="{C72122A5-9387-4740-A2ED-820879BCF402}" type="presParOf" srcId="{E0511449-9C69-45F1-A7E2-C581B312970A}" destId="{3F6152CA-4DD9-414A-B387-353EA5F22A60}" srcOrd="0" destOrd="0" presId="urn:microsoft.com/office/officeart/2008/layout/LinedList"/>
    <dgm:cxn modelId="{28210D30-613F-42A1-8D5B-4FBB29DBBF49}" type="presParOf" srcId="{E0511449-9C69-45F1-A7E2-C581B312970A}" destId="{4682BC25-76E2-449E-9876-96719F8D66A3}"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CDC84E-C717-4F0F-8A32-095D8879EC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F1DDEDF-A8F2-44C2-A707-1863C7EBDF2F}">
      <dgm:prSet phldrT="[Text]" custT="1"/>
      <dgm:spPr/>
      <dgm:t>
        <a:bodyPr/>
        <a:lstStyle/>
        <a:p>
          <a:r>
            <a:rPr lang="en-US" sz="1200" b="1" dirty="0"/>
            <a:t>Protect</a:t>
          </a:r>
        </a:p>
        <a:p>
          <a:r>
            <a:rPr lang="en-US" sz="1200" b="1" dirty="0"/>
            <a:t>Economic Surplus</a:t>
          </a:r>
        </a:p>
      </dgm:t>
    </dgm:pt>
    <dgm:pt modelId="{D2B80E4F-5650-4C1D-BB33-2DF3AD78575C}" type="parTrans" cxnId="{8F3546D2-F00D-4DB1-A1B0-664087F08901}">
      <dgm:prSet/>
      <dgm:spPr/>
      <dgm:t>
        <a:bodyPr/>
        <a:lstStyle/>
        <a:p>
          <a:endParaRPr lang="en-US" sz="1200"/>
        </a:p>
      </dgm:t>
    </dgm:pt>
    <dgm:pt modelId="{B55EED1E-D60A-4F18-B419-FAAC00396CBE}" type="sibTrans" cxnId="{8F3546D2-F00D-4DB1-A1B0-664087F08901}">
      <dgm:prSet/>
      <dgm:spPr/>
      <dgm:t>
        <a:bodyPr/>
        <a:lstStyle/>
        <a:p>
          <a:endParaRPr lang="en-US" sz="1200"/>
        </a:p>
      </dgm:t>
    </dgm:pt>
    <dgm:pt modelId="{DE5ACC9A-42D3-409B-9A77-152B5D13155D}">
      <dgm:prSet phldrT="[Text]" custT="1"/>
      <dgm:spPr/>
      <dgm:t>
        <a:bodyPr/>
        <a:lstStyle/>
        <a:p>
          <a:pPr>
            <a:buNone/>
          </a:pPr>
          <a:r>
            <a:rPr lang="en-US" sz="1200" b="1" dirty="0"/>
            <a:t>PV Assets CFs – PV Liability CFs</a:t>
          </a:r>
        </a:p>
      </dgm:t>
    </dgm:pt>
    <dgm:pt modelId="{6BD59834-AD85-4683-9428-5A84B6945228}" type="parTrans" cxnId="{073F15A7-F5DA-4FD4-BD9D-F32343E82C82}">
      <dgm:prSet/>
      <dgm:spPr/>
      <dgm:t>
        <a:bodyPr/>
        <a:lstStyle/>
        <a:p>
          <a:endParaRPr lang="en-US" sz="1200"/>
        </a:p>
      </dgm:t>
    </dgm:pt>
    <dgm:pt modelId="{41F09260-610D-435A-AF7A-FD4ED8FEA45D}" type="sibTrans" cxnId="{073F15A7-F5DA-4FD4-BD9D-F32343E82C82}">
      <dgm:prSet/>
      <dgm:spPr/>
      <dgm:t>
        <a:bodyPr/>
        <a:lstStyle/>
        <a:p>
          <a:endParaRPr lang="en-US" sz="1200"/>
        </a:p>
      </dgm:t>
    </dgm:pt>
    <dgm:pt modelId="{16985176-BF7D-4BF0-8715-B6760EECD671}">
      <dgm:prSet phldrT="[Text]" custT="1"/>
      <dgm:spPr/>
      <dgm:t>
        <a:bodyPr/>
        <a:lstStyle/>
        <a:p>
          <a:r>
            <a:rPr lang="en-US" sz="1200" b="1" dirty="0"/>
            <a:t>Protect</a:t>
          </a:r>
        </a:p>
        <a:p>
          <a:r>
            <a:rPr lang="en-US" sz="1200" b="1" dirty="0"/>
            <a:t>Market Value</a:t>
          </a:r>
        </a:p>
      </dgm:t>
    </dgm:pt>
    <dgm:pt modelId="{619D8ACB-0A0C-46EA-899E-C34849EB57FE}" type="parTrans" cxnId="{A9AF622C-4FED-4FCE-9636-ECC15C9048F1}">
      <dgm:prSet/>
      <dgm:spPr/>
      <dgm:t>
        <a:bodyPr/>
        <a:lstStyle/>
        <a:p>
          <a:endParaRPr lang="en-US" sz="1200"/>
        </a:p>
      </dgm:t>
    </dgm:pt>
    <dgm:pt modelId="{394EDB7A-3DCA-4C85-937C-2BF60A79C77E}" type="sibTrans" cxnId="{A9AF622C-4FED-4FCE-9636-ECC15C9048F1}">
      <dgm:prSet/>
      <dgm:spPr/>
      <dgm:t>
        <a:bodyPr/>
        <a:lstStyle/>
        <a:p>
          <a:endParaRPr lang="en-US" sz="1200"/>
        </a:p>
      </dgm:t>
    </dgm:pt>
    <dgm:pt modelId="{9344A18B-5C41-471E-92BA-460C3C072760}">
      <dgm:prSet phldrT="[Text]" custT="1"/>
      <dgm:spPr/>
      <dgm:t>
        <a:bodyPr/>
        <a:lstStyle/>
        <a:p>
          <a:pPr>
            <a:buNone/>
          </a:pPr>
          <a:r>
            <a:rPr lang="en-US" sz="1200" b="1" dirty="0"/>
            <a:t>MV Assets – MV Liabilities</a:t>
          </a:r>
        </a:p>
      </dgm:t>
    </dgm:pt>
    <dgm:pt modelId="{4D12B5C9-2CAE-43DC-8080-101299256F44}" type="parTrans" cxnId="{7330AD9F-2782-4430-BDC5-7E0289C1938D}">
      <dgm:prSet/>
      <dgm:spPr/>
      <dgm:t>
        <a:bodyPr/>
        <a:lstStyle/>
        <a:p>
          <a:endParaRPr lang="en-US" sz="1200"/>
        </a:p>
      </dgm:t>
    </dgm:pt>
    <dgm:pt modelId="{F589313C-7C73-48E1-A378-E258E7B58370}" type="sibTrans" cxnId="{7330AD9F-2782-4430-BDC5-7E0289C1938D}">
      <dgm:prSet/>
      <dgm:spPr/>
      <dgm:t>
        <a:bodyPr/>
        <a:lstStyle/>
        <a:p>
          <a:endParaRPr lang="en-US" sz="1200"/>
        </a:p>
      </dgm:t>
    </dgm:pt>
    <dgm:pt modelId="{85DBBF2B-3D89-48E8-8752-CDC5DD53830B}">
      <dgm:prSet phldrT="[Text]" custT="1"/>
      <dgm:spPr/>
      <dgm:t>
        <a:bodyPr/>
        <a:lstStyle/>
        <a:p>
          <a:pPr>
            <a:buNone/>
          </a:pPr>
          <a:r>
            <a:rPr lang="en-US" sz="1200" b="1" dirty="0"/>
            <a:t>Protect</a:t>
          </a:r>
        </a:p>
        <a:p>
          <a:pPr>
            <a:buNone/>
          </a:pPr>
          <a:r>
            <a:rPr lang="en-US" sz="1200" b="1" dirty="0"/>
            <a:t>Accounting Results</a:t>
          </a:r>
        </a:p>
      </dgm:t>
    </dgm:pt>
    <dgm:pt modelId="{6A8805D7-5921-4CEC-B525-7E30F3AC1515}" type="parTrans" cxnId="{06D75BCB-C413-4AD0-86F9-FED053A1CE45}">
      <dgm:prSet/>
      <dgm:spPr/>
      <dgm:t>
        <a:bodyPr/>
        <a:lstStyle/>
        <a:p>
          <a:endParaRPr lang="en-US" sz="1200"/>
        </a:p>
      </dgm:t>
    </dgm:pt>
    <dgm:pt modelId="{6F8B4ECE-2D70-4B8C-BC0B-489111968A98}" type="sibTrans" cxnId="{06D75BCB-C413-4AD0-86F9-FED053A1CE45}">
      <dgm:prSet/>
      <dgm:spPr/>
      <dgm:t>
        <a:bodyPr/>
        <a:lstStyle/>
        <a:p>
          <a:endParaRPr lang="en-US" sz="1200"/>
        </a:p>
      </dgm:t>
    </dgm:pt>
    <dgm:pt modelId="{B2AF9CEB-17A0-40F4-A546-4F0A137E9B78}">
      <dgm:prSet phldrT="[Text]" custT="1"/>
      <dgm:spPr/>
      <dgm:t>
        <a:bodyPr/>
        <a:lstStyle/>
        <a:p>
          <a:pPr>
            <a:buNone/>
          </a:pPr>
          <a:r>
            <a:rPr lang="en-US" sz="1200" b="1" dirty="0"/>
            <a:t>BV Assets – BV Liabilities (Reserves)</a:t>
          </a:r>
        </a:p>
      </dgm:t>
    </dgm:pt>
    <dgm:pt modelId="{050911BF-F023-4AAD-BBF6-E67F7D74F1C0}" type="parTrans" cxnId="{FD5A92D2-1C3B-4922-88A0-E19CF14B0EDC}">
      <dgm:prSet/>
      <dgm:spPr/>
      <dgm:t>
        <a:bodyPr/>
        <a:lstStyle/>
        <a:p>
          <a:endParaRPr lang="en-US" sz="1200"/>
        </a:p>
      </dgm:t>
    </dgm:pt>
    <dgm:pt modelId="{2D63E366-2D88-4642-A4D0-7D33B191E5FB}" type="sibTrans" cxnId="{FD5A92D2-1C3B-4922-88A0-E19CF14B0EDC}">
      <dgm:prSet/>
      <dgm:spPr/>
      <dgm:t>
        <a:bodyPr/>
        <a:lstStyle/>
        <a:p>
          <a:endParaRPr lang="en-US" sz="1200"/>
        </a:p>
      </dgm:t>
    </dgm:pt>
    <dgm:pt modelId="{AAACDF2C-407D-47A1-BEFF-D77B4A6D2061}" type="pres">
      <dgm:prSet presAssocID="{F0CDC84E-C717-4F0F-8A32-095D8879EC1E}" presName="Name0" presStyleCnt="0">
        <dgm:presLayoutVars>
          <dgm:dir/>
          <dgm:animLvl val="lvl"/>
          <dgm:resizeHandles val="exact"/>
        </dgm:presLayoutVars>
      </dgm:prSet>
      <dgm:spPr/>
    </dgm:pt>
    <dgm:pt modelId="{E3DE5CEB-CAE9-46E9-AB9D-DCFB9D0F6831}" type="pres">
      <dgm:prSet presAssocID="{6F1DDEDF-A8F2-44C2-A707-1863C7EBDF2F}" presName="linNode" presStyleCnt="0"/>
      <dgm:spPr/>
    </dgm:pt>
    <dgm:pt modelId="{BA1E7000-011C-44E4-ABE6-08108AE8568D}" type="pres">
      <dgm:prSet presAssocID="{6F1DDEDF-A8F2-44C2-A707-1863C7EBDF2F}" presName="parentText" presStyleLbl="node1" presStyleIdx="0" presStyleCnt="3">
        <dgm:presLayoutVars>
          <dgm:chMax val="1"/>
          <dgm:bulletEnabled val="1"/>
        </dgm:presLayoutVars>
      </dgm:prSet>
      <dgm:spPr/>
    </dgm:pt>
    <dgm:pt modelId="{5D29DD60-B82D-4BFF-BE3C-7B0BBA74E362}" type="pres">
      <dgm:prSet presAssocID="{6F1DDEDF-A8F2-44C2-A707-1863C7EBDF2F}" presName="descendantText" presStyleLbl="alignAccFollowNode1" presStyleIdx="0" presStyleCnt="3">
        <dgm:presLayoutVars>
          <dgm:bulletEnabled val="1"/>
        </dgm:presLayoutVars>
      </dgm:prSet>
      <dgm:spPr/>
    </dgm:pt>
    <dgm:pt modelId="{83B35AF6-06AC-4FBC-A63D-583F27BE9E81}" type="pres">
      <dgm:prSet presAssocID="{B55EED1E-D60A-4F18-B419-FAAC00396CBE}" presName="sp" presStyleCnt="0"/>
      <dgm:spPr/>
    </dgm:pt>
    <dgm:pt modelId="{2E013C5F-D66A-4DDF-A88F-D620BAC099A3}" type="pres">
      <dgm:prSet presAssocID="{16985176-BF7D-4BF0-8715-B6760EECD671}" presName="linNode" presStyleCnt="0"/>
      <dgm:spPr/>
    </dgm:pt>
    <dgm:pt modelId="{C25885BA-D453-4214-967E-72EBE889C24A}" type="pres">
      <dgm:prSet presAssocID="{16985176-BF7D-4BF0-8715-B6760EECD671}" presName="parentText" presStyleLbl="node1" presStyleIdx="1" presStyleCnt="3">
        <dgm:presLayoutVars>
          <dgm:chMax val="1"/>
          <dgm:bulletEnabled val="1"/>
        </dgm:presLayoutVars>
      </dgm:prSet>
      <dgm:spPr/>
    </dgm:pt>
    <dgm:pt modelId="{7509D79B-FD2A-4FC1-82DA-D0F4732148E6}" type="pres">
      <dgm:prSet presAssocID="{16985176-BF7D-4BF0-8715-B6760EECD671}" presName="descendantText" presStyleLbl="alignAccFollowNode1" presStyleIdx="1" presStyleCnt="3">
        <dgm:presLayoutVars>
          <dgm:bulletEnabled val="1"/>
        </dgm:presLayoutVars>
      </dgm:prSet>
      <dgm:spPr/>
    </dgm:pt>
    <dgm:pt modelId="{6129CC85-5AAF-406F-80E9-9C47422E51C6}" type="pres">
      <dgm:prSet presAssocID="{394EDB7A-3DCA-4C85-937C-2BF60A79C77E}" presName="sp" presStyleCnt="0"/>
      <dgm:spPr/>
    </dgm:pt>
    <dgm:pt modelId="{43EC81D7-3BAE-422E-A935-25103A572672}" type="pres">
      <dgm:prSet presAssocID="{85DBBF2B-3D89-48E8-8752-CDC5DD53830B}" presName="linNode" presStyleCnt="0"/>
      <dgm:spPr/>
    </dgm:pt>
    <dgm:pt modelId="{5AE8C2A4-9D42-45FC-B543-519E454F2F82}" type="pres">
      <dgm:prSet presAssocID="{85DBBF2B-3D89-48E8-8752-CDC5DD53830B}" presName="parentText" presStyleLbl="node1" presStyleIdx="2" presStyleCnt="3">
        <dgm:presLayoutVars>
          <dgm:chMax val="1"/>
          <dgm:bulletEnabled val="1"/>
        </dgm:presLayoutVars>
      </dgm:prSet>
      <dgm:spPr/>
    </dgm:pt>
    <dgm:pt modelId="{156D51DF-2146-485F-B15D-929CEED99374}" type="pres">
      <dgm:prSet presAssocID="{85DBBF2B-3D89-48E8-8752-CDC5DD53830B}" presName="descendantText" presStyleLbl="alignAccFollowNode1" presStyleIdx="2" presStyleCnt="3">
        <dgm:presLayoutVars>
          <dgm:bulletEnabled val="1"/>
        </dgm:presLayoutVars>
      </dgm:prSet>
      <dgm:spPr/>
    </dgm:pt>
  </dgm:ptLst>
  <dgm:cxnLst>
    <dgm:cxn modelId="{570F551F-8CDE-4685-A310-DA25EE194CD2}" type="presOf" srcId="{B2AF9CEB-17A0-40F4-A546-4F0A137E9B78}" destId="{156D51DF-2146-485F-B15D-929CEED99374}" srcOrd="0" destOrd="0" presId="urn:microsoft.com/office/officeart/2005/8/layout/vList5"/>
    <dgm:cxn modelId="{A9AF622C-4FED-4FCE-9636-ECC15C9048F1}" srcId="{F0CDC84E-C717-4F0F-8A32-095D8879EC1E}" destId="{16985176-BF7D-4BF0-8715-B6760EECD671}" srcOrd="1" destOrd="0" parTransId="{619D8ACB-0A0C-46EA-899E-C34849EB57FE}" sibTransId="{394EDB7A-3DCA-4C85-937C-2BF60A79C77E}"/>
    <dgm:cxn modelId="{77059D56-CFCF-434C-A334-F1A18509A18C}" type="presOf" srcId="{DE5ACC9A-42D3-409B-9A77-152B5D13155D}" destId="{5D29DD60-B82D-4BFF-BE3C-7B0BBA74E362}" srcOrd="0" destOrd="0" presId="urn:microsoft.com/office/officeart/2005/8/layout/vList5"/>
    <dgm:cxn modelId="{DC4EDA7B-3625-4255-A978-D0BFB0E0F57F}" type="presOf" srcId="{F0CDC84E-C717-4F0F-8A32-095D8879EC1E}" destId="{AAACDF2C-407D-47A1-BEFF-D77B4A6D2061}" srcOrd="0" destOrd="0" presId="urn:microsoft.com/office/officeart/2005/8/layout/vList5"/>
    <dgm:cxn modelId="{3038987E-8BED-405A-AAD0-C207F6B51636}" type="presOf" srcId="{85DBBF2B-3D89-48E8-8752-CDC5DD53830B}" destId="{5AE8C2A4-9D42-45FC-B543-519E454F2F82}" srcOrd="0" destOrd="0" presId="urn:microsoft.com/office/officeart/2005/8/layout/vList5"/>
    <dgm:cxn modelId="{7330AD9F-2782-4430-BDC5-7E0289C1938D}" srcId="{16985176-BF7D-4BF0-8715-B6760EECD671}" destId="{9344A18B-5C41-471E-92BA-460C3C072760}" srcOrd="0" destOrd="0" parTransId="{4D12B5C9-2CAE-43DC-8080-101299256F44}" sibTransId="{F589313C-7C73-48E1-A378-E258E7B58370}"/>
    <dgm:cxn modelId="{9A21D8A5-FB90-4DC6-BF15-93246EDCF950}" type="presOf" srcId="{6F1DDEDF-A8F2-44C2-A707-1863C7EBDF2F}" destId="{BA1E7000-011C-44E4-ABE6-08108AE8568D}" srcOrd="0" destOrd="0" presId="urn:microsoft.com/office/officeart/2005/8/layout/vList5"/>
    <dgm:cxn modelId="{073F15A7-F5DA-4FD4-BD9D-F32343E82C82}" srcId="{6F1DDEDF-A8F2-44C2-A707-1863C7EBDF2F}" destId="{DE5ACC9A-42D3-409B-9A77-152B5D13155D}" srcOrd="0" destOrd="0" parTransId="{6BD59834-AD85-4683-9428-5A84B6945228}" sibTransId="{41F09260-610D-435A-AF7A-FD4ED8FEA45D}"/>
    <dgm:cxn modelId="{1B8A5CBF-905C-445C-AEAE-24FC01992332}" type="presOf" srcId="{9344A18B-5C41-471E-92BA-460C3C072760}" destId="{7509D79B-FD2A-4FC1-82DA-D0F4732148E6}" srcOrd="0" destOrd="0" presId="urn:microsoft.com/office/officeart/2005/8/layout/vList5"/>
    <dgm:cxn modelId="{9BABEFC9-359A-4EA2-9344-9809F45BF1BB}" type="presOf" srcId="{16985176-BF7D-4BF0-8715-B6760EECD671}" destId="{C25885BA-D453-4214-967E-72EBE889C24A}" srcOrd="0" destOrd="0" presId="urn:microsoft.com/office/officeart/2005/8/layout/vList5"/>
    <dgm:cxn modelId="{06D75BCB-C413-4AD0-86F9-FED053A1CE45}" srcId="{F0CDC84E-C717-4F0F-8A32-095D8879EC1E}" destId="{85DBBF2B-3D89-48E8-8752-CDC5DD53830B}" srcOrd="2" destOrd="0" parTransId="{6A8805D7-5921-4CEC-B525-7E30F3AC1515}" sibTransId="{6F8B4ECE-2D70-4B8C-BC0B-489111968A98}"/>
    <dgm:cxn modelId="{8F3546D2-F00D-4DB1-A1B0-664087F08901}" srcId="{F0CDC84E-C717-4F0F-8A32-095D8879EC1E}" destId="{6F1DDEDF-A8F2-44C2-A707-1863C7EBDF2F}" srcOrd="0" destOrd="0" parTransId="{D2B80E4F-5650-4C1D-BB33-2DF3AD78575C}" sibTransId="{B55EED1E-D60A-4F18-B419-FAAC00396CBE}"/>
    <dgm:cxn modelId="{FD5A92D2-1C3B-4922-88A0-E19CF14B0EDC}" srcId="{85DBBF2B-3D89-48E8-8752-CDC5DD53830B}" destId="{B2AF9CEB-17A0-40F4-A546-4F0A137E9B78}" srcOrd="0" destOrd="0" parTransId="{050911BF-F023-4AAD-BBF6-E67F7D74F1C0}" sibTransId="{2D63E366-2D88-4642-A4D0-7D33B191E5FB}"/>
    <dgm:cxn modelId="{0FEC81C7-F6C9-4FEF-BF83-D3C29658F2D1}" type="presParOf" srcId="{AAACDF2C-407D-47A1-BEFF-D77B4A6D2061}" destId="{E3DE5CEB-CAE9-46E9-AB9D-DCFB9D0F6831}" srcOrd="0" destOrd="0" presId="urn:microsoft.com/office/officeart/2005/8/layout/vList5"/>
    <dgm:cxn modelId="{EA65D777-7F79-4D07-B63F-BB9C44CA5D31}" type="presParOf" srcId="{E3DE5CEB-CAE9-46E9-AB9D-DCFB9D0F6831}" destId="{BA1E7000-011C-44E4-ABE6-08108AE8568D}" srcOrd="0" destOrd="0" presId="urn:microsoft.com/office/officeart/2005/8/layout/vList5"/>
    <dgm:cxn modelId="{82DB9C73-3FCB-4C1B-87B7-D96A1E007F4F}" type="presParOf" srcId="{E3DE5CEB-CAE9-46E9-AB9D-DCFB9D0F6831}" destId="{5D29DD60-B82D-4BFF-BE3C-7B0BBA74E362}" srcOrd="1" destOrd="0" presId="urn:microsoft.com/office/officeart/2005/8/layout/vList5"/>
    <dgm:cxn modelId="{EA74C0E9-2F31-4B39-B5C0-DDC66B2CD66A}" type="presParOf" srcId="{AAACDF2C-407D-47A1-BEFF-D77B4A6D2061}" destId="{83B35AF6-06AC-4FBC-A63D-583F27BE9E81}" srcOrd="1" destOrd="0" presId="urn:microsoft.com/office/officeart/2005/8/layout/vList5"/>
    <dgm:cxn modelId="{167291DC-A1C9-4754-961D-523D57FA32AD}" type="presParOf" srcId="{AAACDF2C-407D-47A1-BEFF-D77B4A6D2061}" destId="{2E013C5F-D66A-4DDF-A88F-D620BAC099A3}" srcOrd="2" destOrd="0" presId="urn:microsoft.com/office/officeart/2005/8/layout/vList5"/>
    <dgm:cxn modelId="{F732B651-697F-4304-8916-ABD3E38714B8}" type="presParOf" srcId="{2E013C5F-D66A-4DDF-A88F-D620BAC099A3}" destId="{C25885BA-D453-4214-967E-72EBE889C24A}" srcOrd="0" destOrd="0" presId="urn:microsoft.com/office/officeart/2005/8/layout/vList5"/>
    <dgm:cxn modelId="{8AD1B3DC-967A-46C5-8A33-177C9DAB4542}" type="presParOf" srcId="{2E013C5F-D66A-4DDF-A88F-D620BAC099A3}" destId="{7509D79B-FD2A-4FC1-82DA-D0F4732148E6}" srcOrd="1" destOrd="0" presId="urn:microsoft.com/office/officeart/2005/8/layout/vList5"/>
    <dgm:cxn modelId="{F8630A7C-074A-4DDC-90D5-26DCC90D2A8C}" type="presParOf" srcId="{AAACDF2C-407D-47A1-BEFF-D77B4A6D2061}" destId="{6129CC85-5AAF-406F-80E9-9C47422E51C6}" srcOrd="3" destOrd="0" presId="urn:microsoft.com/office/officeart/2005/8/layout/vList5"/>
    <dgm:cxn modelId="{4D77B2E3-F1F0-463F-B326-19D90E7C6CDB}" type="presParOf" srcId="{AAACDF2C-407D-47A1-BEFF-D77B4A6D2061}" destId="{43EC81D7-3BAE-422E-A935-25103A572672}" srcOrd="4" destOrd="0" presId="urn:microsoft.com/office/officeart/2005/8/layout/vList5"/>
    <dgm:cxn modelId="{34B91CFB-2DEE-4169-B738-5E8E69AB5B49}" type="presParOf" srcId="{43EC81D7-3BAE-422E-A935-25103A572672}" destId="{5AE8C2A4-9D42-45FC-B543-519E454F2F82}" srcOrd="0" destOrd="0" presId="urn:microsoft.com/office/officeart/2005/8/layout/vList5"/>
    <dgm:cxn modelId="{34133F40-3F55-4803-B38E-4E1524C2DD97}" type="presParOf" srcId="{43EC81D7-3BAE-422E-A935-25103A572672}" destId="{156D51DF-2146-485F-B15D-929CEED99374}"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66483C-BB5D-458E-A10C-9B6503059786}"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KE"/>
        </a:p>
      </dgm:t>
    </dgm:pt>
    <dgm:pt modelId="{438450C8-5A2F-48BC-9D9D-705567FF882F}">
      <dgm:prSet custT="1"/>
      <dgm:spPr/>
      <dgm:t>
        <a:bodyPr/>
        <a:lstStyle/>
        <a:p>
          <a:r>
            <a:rPr lang="en-US" sz="3500" b="1" dirty="0">
              <a:solidFill>
                <a:schemeClr val="tx1"/>
              </a:solidFill>
            </a:rPr>
            <a:t>Why ALM: Sources of Risk</a:t>
          </a:r>
          <a:endParaRPr lang="en-KE" sz="3500" b="1" dirty="0">
            <a:solidFill>
              <a:schemeClr val="tx1"/>
            </a:solidFill>
          </a:endParaRPr>
        </a:p>
      </dgm:t>
    </dgm:pt>
    <dgm:pt modelId="{B2AFD651-EFF3-4B01-97DB-DA5B40A37351}" type="parTrans" cxnId="{3B95B987-55AE-4183-A016-C2D8EC2AEBD7}">
      <dgm:prSet/>
      <dgm:spPr/>
      <dgm:t>
        <a:bodyPr/>
        <a:lstStyle/>
        <a:p>
          <a:endParaRPr lang="en-KE"/>
        </a:p>
      </dgm:t>
    </dgm:pt>
    <dgm:pt modelId="{78F4F990-7EAC-492F-BF24-A0CA73FBD889}" type="sibTrans" cxnId="{3B95B987-55AE-4183-A016-C2D8EC2AEBD7}">
      <dgm:prSet/>
      <dgm:spPr/>
      <dgm:t>
        <a:bodyPr/>
        <a:lstStyle/>
        <a:p>
          <a:endParaRPr lang="en-KE"/>
        </a:p>
      </dgm:t>
    </dgm:pt>
    <dgm:pt modelId="{99C6636E-BDF5-4CE8-9BA1-25B5E4EA4ACB}" type="pres">
      <dgm:prSet presAssocID="{0766483C-BB5D-458E-A10C-9B6503059786}" presName="linear" presStyleCnt="0">
        <dgm:presLayoutVars>
          <dgm:animLvl val="lvl"/>
          <dgm:resizeHandles val="exact"/>
        </dgm:presLayoutVars>
      </dgm:prSet>
      <dgm:spPr/>
    </dgm:pt>
    <dgm:pt modelId="{67177884-87D8-4837-A773-44AEB59E6349}" type="pres">
      <dgm:prSet presAssocID="{438450C8-5A2F-48BC-9D9D-705567FF882F}" presName="parentText" presStyleLbl="node1" presStyleIdx="0" presStyleCnt="1">
        <dgm:presLayoutVars>
          <dgm:chMax val="0"/>
          <dgm:bulletEnabled val="1"/>
        </dgm:presLayoutVars>
      </dgm:prSet>
      <dgm:spPr/>
    </dgm:pt>
  </dgm:ptLst>
  <dgm:cxnLst>
    <dgm:cxn modelId="{3FB82676-AF41-4DDE-AACF-2E3D781A9822}" type="presOf" srcId="{438450C8-5A2F-48BC-9D9D-705567FF882F}" destId="{67177884-87D8-4837-A773-44AEB59E6349}" srcOrd="0" destOrd="0" presId="urn:microsoft.com/office/officeart/2005/8/layout/vList2"/>
    <dgm:cxn modelId="{3B95B987-55AE-4183-A016-C2D8EC2AEBD7}" srcId="{0766483C-BB5D-458E-A10C-9B6503059786}" destId="{438450C8-5A2F-48BC-9D9D-705567FF882F}" srcOrd="0" destOrd="0" parTransId="{B2AFD651-EFF3-4B01-97DB-DA5B40A37351}" sibTransId="{78F4F990-7EAC-492F-BF24-A0CA73FBD889}"/>
    <dgm:cxn modelId="{CBA38291-71A6-4380-B60F-6D6CBA2D7F61}" type="presOf" srcId="{0766483C-BB5D-458E-A10C-9B6503059786}" destId="{99C6636E-BDF5-4CE8-9BA1-25B5E4EA4ACB}" srcOrd="0" destOrd="0" presId="urn:microsoft.com/office/officeart/2005/8/layout/vList2"/>
    <dgm:cxn modelId="{3551189B-FF40-4C79-A7E6-39887A0F2E87}" type="presParOf" srcId="{99C6636E-BDF5-4CE8-9BA1-25B5E4EA4ACB}" destId="{67177884-87D8-4837-A773-44AEB59E63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E5FA7-94F4-4C51-A376-07B4DFF5A880}">
      <dsp:nvSpPr>
        <dsp:cNvPr id="0" name=""/>
        <dsp:cNvSpPr/>
      </dsp:nvSpPr>
      <dsp:spPr>
        <a:xfrm>
          <a:off x="0" y="108571"/>
          <a:ext cx="6925641" cy="119925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b="1" kern="1200" dirty="0"/>
            <a:t>Asset Liability Matching</a:t>
          </a:r>
          <a:endParaRPr lang="en-KE" sz="5000" b="1" kern="1200" dirty="0"/>
        </a:p>
      </dsp:txBody>
      <dsp:txXfrm>
        <a:off x="58543" y="167114"/>
        <a:ext cx="6808555" cy="10821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D02F3-04FD-4EAC-829D-BD2040A7CBB0}">
      <dsp:nvSpPr>
        <dsp:cNvPr id="0" name=""/>
        <dsp:cNvSpPr/>
      </dsp:nvSpPr>
      <dsp:spPr>
        <a:xfrm>
          <a:off x="0" y="0"/>
          <a:ext cx="899514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09633FB-240F-463A-BE13-C50C08E661C9}">
      <dsp:nvSpPr>
        <dsp:cNvPr id="0" name=""/>
        <dsp:cNvSpPr/>
      </dsp:nvSpPr>
      <dsp:spPr>
        <a:xfrm>
          <a:off x="0" y="0"/>
          <a:ext cx="8995144" cy="691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kern="1200" dirty="0"/>
            <a:t>Historically focused on interest rate risk, ALM in the life insurance industry now encompasses (or should) also consider liquidity, credit, market, and currency risks. </a:t>
          </a:r>
          <a:endParaRPr lang="en-KE" sz="1900" kern="1200" dirty="0"/>
        </a:p>
      </dsp:txBody>
      <dsp:txXfrm>
        <a:off x="0" y="0"/>
        <a:ext cx="8995144" cy="6911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EC7B2-BBC8-445B-919C-A5D043FA0EEF}">
      <dsp:nvSpPr>
        <dsp:cNvPr id="0" name=""/>
        <dsp:cNvSpPr/>
      </dsp:nvSpPr>
      <dsp:spPr>
        <a:xfrm>
          <a:off x="4302" y="575426"/>
          <a:ext cx="1649398" cy="5074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Interest Rate Risk</a:t>
          </a:r>
          <a:endParaRPr lang="en-KE" sz="1400" b="1" kern="1200" dirty="0"/>
        </a:p>
      </dsp:txBody>
      <dsp:txXfrm>
        <a:off x="4302" y="575426"/>
        <a:ext cx="1649398" cy="507427"/>
      </dsp:txXfrm>
    </dsp:sp>
    <dsp:sp modelId="{D2C6841F-0FCA-49F2-BDAF-FD2FBC7FA0D7}">
      <dsp:nvSpPr>
        <dsp:cNvPr id="0" name=""/>
        <dsp:cNvSpPr/>
      </dsp:nvSpPr>
      <dsp:spPr>
        <a:xfrm>
          <a:off x="4302" y="1082854"/>
          <a:ext cx="1649398" cy="330498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Interest rate risk includes market value, economic, and accounting impacts, influenced by gains or losses from reinvestment and disinvestment of future cash flows. </a:t>
          </a:r>
          <a:endParaRPr lang="en-KE" sz="1100" kern="1200" dirty="0"/>
        </a:p>
        <a:p>
          <a:pPr marL="57150" lvl="1" indent="-57150" algn="l" defTabSz="488950">
            <a:lnSpc>
              <a:spcPct val="90000"/>
            </a:lnSpc>
            <a:spcBef>
              <a:spcPct val="0"/>
            </a:spcBef>
            <a:spcAft>
              <a:spcPct val="15000"/>
            </a:spcAft>
            <a:buChar char="•"/>
          </a:pPr>
          <a:r>
            <a:rPr lang="en-US" sz="1100" kern="1200" dirty="0"/>
            <a:t>Insurers typically use hedging, immunization, and advanced methods such as value at risk and stochastic simulation to manage interest rate risk, though no method fully eliminates the risk. </a:t>
          </a:r>
          <a:endParaRPr lang="en-KE" sz="1100" kern="1200" dirty="0"/>
        </a:p>
        <a:p>
          <a:pPr marL="57150" lvl="1" indent="-57150" algn="l" defTabSz="488950">
            <a:lnSpc>
              <a:spcPct val="90000"/>
            </a:lnSpc>
            <a:spcBef>
              <a:spcPct val="0"/>
            </a:spcBef>
            <a:spcAft>
              <a:spcPct val="15000"/>
            </a:spcAft>
            <a:buChar char="•"/>
          </a:pPr>
          <a:r>
            <a:rPr lang="en-US" sz="1100" kern="1200" dirty="0"/>
            <a:t>Specific challenges exist within an African framework due to under-developed and inefficient markets.</a:t>
          </a:r>
          <a:endParaRPr lang="en-KE" sz="1100" kern="1200" dirty="0"/>
        </a:p>
      </dsp:txBody>
      <dsp:txXfrm>
        <a:off x="4302" y="1082854"/>
        <a:ext cx="1649398" cy="3304980"/>
      </dsp:txXfrm>
    </dsp:sp>
    <dsp:sp modelId="{66549070-98EF-472A-93ED-D15A47DE276D}">
      <dsp:nvSpPr>
        <dsp:cNvPr id="0" name=""/>
        <dsp:cNvSpPr/>
      </dsp:nvSpPr>
      <dsp:spPr>
        <a:xfrm>
          <a:off x="1884616" y="575426"/>
          <a:ext cx="1649398" cy="507427"/>
        </a:xfrm>
        <a:prstGeom prst="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w="6350" cap="flat" cmpd="sng" algn="ctr">
          <a:solidFill>
            <a:schemeClr val="accent2">
              <a:hueOff val="-363841"/>
              <a:satOff val="-20982"/>
              <a:lumOff val="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Currency Risk</a:t>
          </a:r>
          <a:endParaRPr lang="en-KE" sz="1400" b="1" kern="1200" dirty="0"/>
        </a:p>
      </dsp:txBody>
      <dsp:txXfrm>
        <a:off x="1884616" y="575426"/>
        <a:ext cx="1649398" cy="507427"/>
      </dsp:txXfrm>
    </dsp:sp>
    <dsp:sp modelId="{FFED9252-8304-41ED-886D-C5A42F0DC91F}">
      <dsp:nvSpPr>
        <dsp:cNvPr id="0" name=""/>
        <dsp:cNvSpPr/>
      </dsp:nvSpPr>
      <dsp:spPr>
        <a:xfrm>
          <a:off x="1884616" y="1082854"/>
          <a:ext cx="1649398" cy="3304980"/>
        </a:xfrm>
        <a:prstGeom prst="rect">
          <a:avLst/>
        </a:prstGeom>
        <a:solidFill>
          <a:schemeClr val="accent2">
            <a:tint val="40000"/>
            <a:alpha val="90000"/>
            <a:hueOff val="-212306"/>
            <a:satOff val="-18836"/>
            <a:lumOff val="-192"/>
            <a:alphaOff val="0"/>
          </a:schemeClr>
        </a:solidFill>
        <a:ln w="6350" cap="flat" cmpd="sng" algn="ctr">
          <a:solidFill>
            <a:schemeClr val="accent2">
              <a:tint val="40000"/>
              <a:alpha val="90000"/>
              <a:hueOff val="-212306"/>
              <a:satOff val="-18836"/>
              <a:lumOff val="-192"/>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Currency risk arises when liabilities are backed by assets in a different currency and is challenging to fully hedge, especially for long-duration liabilities.</a:t>
          </a:r>
          <a:endParaRPr lang="en-KE" sz="1100" kern="1200" dirty="0"/>
        </a:p>
        <a:p>
          <a:pPr marL="57150" lvl="1" indent="-57150" algn="l" defTabSz="488950">
            <a:lnSpc>
              <a:spcPct val="90000"/>
            </a:lnSpc>
            <a:spcBef>
              <a:spcPct val="0"/>
            </a:spcBef>
            <a:spcAft>
              <a:spcPct val="15000"/>
            </a:spcAft>
            <a:buChar char="•"/>
          </a:pPr>
          <a:r>
            <a:rPr lang="en-US" sz="1100" kern="1200" dirty="0"/>
            <a:t>Insurers, seeking higher yields, increasingly invest across currencies and hedge FX risk to the extent possible.</a:t>
          </a:r>
          <a:endParaRPr lang="en-KE" sz="1100" kern="1200" dirty="0"/>
        </a:p>
      </dsp:txBody>
      <dsp:txXfrm>
        <a:off x="1884616" y="1082854"/>
        <a:ext cx="1649398" cy="3304980"/>
      </dsp:txXfrm>
    </dsp:sp>
    <dsp:sp modelId="{E65F8D60-9977-475E-B737-852DCF856569}">
      <dsp:nvSpPr>
        <dsp:cNvPr id="0" name=""/>
        <dsp:cNvSpPr/>
      </dsp:nvSpPr>
      <dsp:spPr>
        <a:xfrm>
          <a:off x="3764930" y="575426"/>
          <a:ext cx="1649398" cy="507427"/>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Market Risk (excl Interest Rate Risk)</a:t>
          </a:r>
          <a:endParaRPr lang="en-KE" sz="1400" b="1" kern="1200" dirty="0"/>
        </a:p>
      </dsp:txBody>
      <dsp:txXfrm>
        <a:off x="3764930" y="575426"/>
        <a:ext cx="1649398" cy="507427"/>
      </dsp:txXfrm>
    </dsp:sp>
    <dsp:sp modelId="{34439AF7-C61B-41D6-B54A-0376144A8E70}">
      <dsp:nvSpPr>
        <dsp:cNvPr id="0" name=""/>
        <dsp:cNvSpPr/>
      </dsp:nvSpPr>
      <dsp:spPr>
        <a:xfrm>
          <a:off x="3764930" y="1082854"/>
          <a:ext cx="1649398" cy="3304980"/>
        </a:xfrm>
        <a:prstGeom prst="rect">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Market risk from equities, property and nonfixed income assets includes potential losses in market value and mismatch risk when used to back insurance liabilities. </a:t>
          </a:r>
          <a:endParaRPr lang="en-KE" sz="1100" kern="1200" dirty="0"/>
        </a:p>
      </dsp:txBody>
      <dsp:txXfrm>
        <a:off x="3764930" y="1082854"/>
        <a:ext cx="1649398" cy="3304980"/>
      </dsp:txXfrm>
    </dsp:sp>
    <dsp:sp modelId="{3A59C9D6-DB34-4590-85E7-96B6DE8F6335}">
      <dsp:nvSpPr>
        <dsp:cNvPr id="0" name=""/>
        <dsp:cNvSpPr/>
      </dsp:nvSpPr>
      <dsp:spPr>
        <a:xfrm>
          <a:off x="5645244" y="575426"/>
          <a:ext cx="1649398" cy="507427"/>
        </a:xfrm>
        <a:prstGeom prst="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w="6350" cap="flat" cmpd="sng" algn="ctr">
          <a:solidFill>
            <a:schemeClr val="accent2">
              <a:hueOff val="-1091522"/>
              <a:satOff val="-62946"/>
              <a:lumOff val="647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Liquidity Risk </a:t>
          </a:r>
          <a:endParaRPr lang="en-KE" sz="1400" b="1" kern="1200" dirty="0"/>
        </a:p>
      </dsp:txBody>
      <dsp:txXfrm>
        <a:off x="5645244" y="575426"/>
        <a:ext cx="1649398" cy="507427"/>
      </dsp:txXfrm>
    </dsp:sp>
    <dsp:sp modelId="{66C7AC0B-508D-4A82-8D76-0A7A1C5F1234}">
      <dsp:nvSpPr>
        <dsp:cNvPr id="0" name=""/>
        <dsp:cNvSpPr/>
      </dsp:nvSpPr>
      <dsp:spPr>
        <a:xfrm>
          <a:off x="5645244" y="1082854"/>
          <a:ext cx="1649398" cy="3304980"/>
        </a:xfrm>
        <a:prstGeom prst="rect">
          <a:avLst/>
        </a:prstGeom>
        <a:solidFill>
          <a:schemeClr val="accent2">
            <a:tint val="40000"/>
            <a:alpha val="90000"/>
            <a:hueOff val="-636919"/>
            <a:satOff val="-56510"/>
            <a:lumOff val="-577"/>
            <a:alphaOff val="0"/>
          </a:schemeClr>
        </a:solidFill>
        <a:ln w="6350" cap="flat" cmpd="sng" algn="ctr">
          <a:solidFill>
            <a:schemeClr val="accent2">
              <a:tint val="40000"/>
              <a:alpha val="90000"/>
              <a:hueOff val="-636919"/>
              <a:satOff val="-56510"/>
              <a:lumOff val="-577"/>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Liquidity risk arises when illiquid assets must be sold to cover demand liabilities. </a:t>
          </a:r>
          <a:endParaRPr lang="en-KE" sz="1100" kern="1200" dirty="0"/>
        </a:p>
        <a:p>
          <a:pPr marL="57150" lvl="1" indent="-57150" algn="l" defTabSz="488950">
            <a:lnSpc>
              <a:spcPct val="90000"/>
            </a:lnSpc>
            <a:spcBef>
              <a:spcPct val="0"/>
            </a:spcBef>
            <a:spcAft>
              <a:spcPct val="15000"/>
            </a:spcAft>
            <a:buChar char="•"/>
          </a:pPr>
          <a:r>
            <a:rPr lang="en-US" sz="1100" kern="1200" dirty="0"/>
            <a:t>Managed by the Treasury, insurers mitigate liquidity risk by maintaining adequate liquid assets or cash to keep exposure tolerably low. </a:t>
          </a:r>
          <a:endParaRPr lang="en-KE" sz="1100" kern="1200" dirty="0"/>
        </a:p>
      </dsp:txBody>
      <dsp:txXfrm>
        <a:off x="5645244" y="1082854"/>
        <a:ext cx="1649398" cy="3304980"/>
      </dsp:txXfrm>
    </dsp:sp>
    <dsp:sp modelId="{82716C8B-5D62-4654-8816-2CC42E224228}">
      <dsp:nvSpPr>
        <dsp:cNvPr id="0" name=""/>
        <dsp:cNvSpPr/>
      </dsp:nvSpPr>
      <dsp:spPr>
        <a:xfrm>
          <a:off x="7525558" y="575426"/>
          <a:ext cx="1649398" cy="507427"/>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Credit Risk</a:t>
          </a:r>
          <a:endParaRPr lang="en-KE" sz="1400" b="1" kern="1200" dirty="0"/>
        </a:p>
      </dsp:txBody>
      <dsp:txXfrm>
        <a:off x="7525558" y="575426"/>
        <a:ext cx="1649398" cy="507427"/>
      </dsp:txXfrm>
    </dsp:sp>
    <dsp:sp modelId="{879709EF-F692-4188-B154-194D72B932C9}">
      <dsp:nvSpPr>
        <dsp:cNvPr id="0" name=""/>
        <dsp:cNvSpPr/>
      </dsp:nvSpPr>
      <dsp:spPr>
        <a:xfrm>
          <a:off x="7525558" y="1082854"/>
          <a:ext cx="1649398" cy="3304980"/>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It is the exposure associated with the default of principal and/or coupon payments and/or the decrease in market value resulting from an increase in credit spread. </a:t>
          </a:r>
          <a:endParaRPr lang="en-KE" sz="1100" kern="1200" dirty="0"/>
        </a:p>
        <a:p>
          <a:pPr marL="57150" lvl="1" indent="-57150" algn="l" defTabSz="488950">
            <a:lnSpc>
              <a:spcPct val="90000"/>
            </a:lnSpc>
            <a:spcBef>
              <a:spcPct val="0"/>
            </a:spcBef>
            <a:spcAft>
              <a:spcPct val="15000"/>
            </a:spcAft>
            <a:buChar char="•"/>
          </a:pPr>
          <a:r>
            <a:rPr lang="en-US" sz="1100" kern="1200" dirty="0"/>
            <a:t>Credit risk oversight is best managed within ALM to ensure independent monitoring</a:t>
          </a:r>
          <a:endParaRPr lang="en-KE" sz="1100" kern="1200" dirty="0"/>
        </a:p>
      </dsp:txBody>
      <dsp:txXfrm>
        <a:off x="7525558" y="1082854"/>
        <a:ext cx="1649398" cy="33049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DA740-235A-4E5B-B4F3-21410B724DE6}">
      <dsp:nvSpPr>
        <dsp:cNvPr id="0" name=""/>
        <dsp:cNvSpPr/>
      </dsp:nvSpPr>
      <dsp:spPr>
        <a:xfrm>
          <a:off x="0" y="327"/>
          <a:ext cx="9268048" cy="57339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Measurement of key risk exposures</a:t>
          </a:r>
          <a:endParaRPr lang="en-KE" sz="3500" b="1" kern="1200" dirty="0">
            <a:solidFill>
              <a:schemeClr val="tx1"/>
            </a:solidFill>
          </a:endParaRPr>
        </a:p>
      </dsp:txBody>
      <dsp:txXfrm>
        <a:off x="27991" y="28318"/>
        <a:ext cx="9212066" cy="5174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3821A-7605-4FD0-9830-BF725434AA74}">
      <dsp:nvSpPr>
        <dsp:cNvPr id="0" name=""/>
        <dsp:cNvSpPr/>
      </dsp:nvSpPr>
      <dsp:spPr>
        <a:xfrm>
          <a:off x="0" y="1226"/>
          <a:ext cx="9162085" cy="0"/>
        </a:xfrm>
        <a:prstGeom prst="line">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78B8663-E283-4474-9891-92B957BFF311}">
      <dsp:nvSpPr>
        <dsp:cNvPr id="0" name=""/>
        <dsp:cNvSpPr/>
      </dsp:nvSpPr>
      <dsp:spPr>
        <a:xfrm>
          <a:off x="0" y="1226"/>
          <a:ext cx="9162085" cy="81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dirty="0"/>
            <a:t>Risk exposure in ALM is measured through asset-liability sensitivity to financial variables and through risk distribution </a:t>
          </a:r>
          <a:endParaRPr lang="en-KE" sz="2200" b="1" kern="1200" dirty="0"/>
        </a:p>
      </dsp:txBody>
      <dsp:txXfrm>
        <a:off x="0" y="1226"/>
        <a:ext cx="9162085" cy="819596"/>
      </dsp:txXfrm>
    </dsp:sp>
    <dsp:sp modelId="{2477CC87-ED6C-4C51-AF38-8A4621025FE9}">
      <dsp:nvSpPr>
        <dsp:cNvPr id="0" name=""/>
        <dsp:cNvSpPr/>
      </dsp:nvSpPr>
      <dsp:spPr>
        <a:xfrm>
          <a:off x="0" y="820823"/>
          <a:ext cx="9162085" cy="0"/>
        </a:xfrm>
        <a:prstGeom prst="line">
          <a:avLst/>
        </a:prstGeom>
        <a:gradFill rotWithShape="0">
          <a:gsLst>
            <a:gs pos="0">
              <a:schemeClr val="accent2">
                <a:shade val="80000"/>
                <a:hueOff val="-481415"/>
                <a:satOff val="10166"/>
                <a:lumOff val="27081"/>
                <a:alphaOff val="0"/>
                <a:satMod val="103000"/>
                <a:lumMod val="102000"/>
                <a:tint val="94000"/>
              </a:schemeClr>
            </a:gs>
            <a:gs pos="50000">
              <a:schemeClr val="accent2">
                <a:shade val="80000"/>
                <a:hueOff val="-481415"/>
                <a:satOff val="10166"/>
                <a:lumOff val="27081"/>
                <a:alphaOff val="0"/>
                <a:satMod val="110000"/>
                <a:lumMod val="100000"/>
                <a:shade val="100000"/>
              </a:schemeClr>
            </a:gs>
            <a:gs pos="100000">
              <a:schemeClr val="accent2">
                <a:shade val="80000"/>
                <a:hueOff val="-481415"/>
                <a:satOff val="10166"/>
                <a:lumOff val="27081"/>
                <a:alphaOff val="0"/>
                <a:lumMod val="99000"/>
                <a:satMod val="120000"/>
                <a:shade val="78000"/>
              </a:schemeClr>
            </a:gs>
          </a:gsLst>
          <a:lin ang="5400000" scaled="0"/>
        </a:gradFill>
        <a:ln w="6350" cap="flat" cmpd="sng" algn="ctr">
          <a:solidFill>
            <a:schemeClr val="accent2">
              <a:shade val="80000"/>
              <a:hueOff val="-481415"/>
              <a:satOff val="10166"/>
              <a:lumOff val="2708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B80885F-E377-42B3-9CBC-1179D5B3EEC9}">
      <dsp:nvSpPr>
        <dsp:cNvPr id="0" name=""/>
        <dsp:cNvSpPr/>
      </dsp:nvSpPr>
      <dsp:spPr>
        <a:xfrm>
          <a:off x="0" y="820823"/>
          <a:ext cx="1832417" cy="141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Methods of measuring risk exposure:</a:t>
          </a:r>
          <a:endParaRPr lang="en-KE" sz="2200" b="1" kern="1200" dirty="0"/>
        </a:p>
      </dsp:txBody>
      <dsp:txXfrm>
        <a:off x="0" y="820823"/>
        <a:ext cx="1832417" cy="1410786"/>
      </dsp:txXfrm>
    </dsp:sp>
    <dsp:sp modelId="{DB757C86-E29E-4849-8B57-DE79E6DB679E}">
      <dsp:nvSpPr>
        <dsp:cNvPr id="0" name=""/>
        <dsp:cNvSpPr/>
      </dsp:nvSpPr>
      <dsp:spPr>
        <a:xfrm>
          <a:off x="1969848" y="853612"/>
          <a:ext cx="7192236" cy="65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kern="1200" dirty="0"/>
            <a:t>Calculating the sensitivity of the assets and liabilities to changes in financial variables: This can be done using traditional ALM metrics such as duration and convexity, the </a:t>
          </a:r>
          <a:r>
            <a:rPr lang="en-US" sz="1500" b="0" kern="1200" dirty="0" err="1"/>
            <a:t>greeks</a:t>
          </a:r>
          <a:r>
            <a:rPr lang="en-US" sz="1500" b="0" kern="1200" dirty="0"/>
            <a:t> or scenario testing. </a:t>
          </a:r>
          <a:endParaRPr lang="en-KE" sz="1500" kern="1200" dirty="0"/>
        </a:p>
      </dsp:txBody>
      <dsp:txXfrm>
        <a:off x="1969848" y="853612"/>
        <a:ext cx="7192236" cy="655795"/>
      </dsp:txXfrm>
    </dsp:sp>
    <dsp:sp modelId="{F87398AD-C903-4FE2-86F8-006A90783DE5}">
      <dsp:nvSpPr>
        <dsp:cNvPr id="0" name=""/>
        <dsp:cNvSpPr/>
      </dsp:nvSpPr>
      <dsp:spPr>
        <a:xfrm>
          <a:off x="1832417" y="1509407"/>
          <a:ext cx="7329668"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EA0F9DFC-204B-41BF-B884-0EFCA269E339}">
      <dsp:nvSpPr>
        <dsp:cNvPr id="0" name=""/>
        <dsp:cNvSpPr/>
      </dsp:nvSpPr>
      <dsp:spPr>
        <a:xfrm>
          <a:off x="1969848" y="1542197"/>
          <a:ext cx="7192236" cy="65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kern="1200" dirty="0"/>
            <a:t>Sophisticated methods such as calculating the risk distribution of assets and liabilities: This is done using stochastic simulation and can be expressed using various measures such as value at risk (VAR) and conditional tail expectation (CTE). </a:t>
          </a:r>
          <a:endParaRPr lang="en-KE" sz="1500" kern="1200" dirty="0"/>
        </a:p>
      </dsp:txBody>
      <dsp:txXfrm>
        <a:off x="1969848" y="1542197"/>
        <a:ext cx="7192236" cy="655795"/>
      </dsp:txXfrm>
    </dsp:sp>
    <dsp:sp modelId="{33D9590E-FE83-4100-87E2-38CFE11408AE}">
      <dsp:nvSpPr>
        <dsp:cNvPr id="0" name=""/>
        <dsp:cNvSpPr/>
      </dsp:nvSpPr>
      <dsp:spPr>
        <a:xfrm>
          <a:off x="1832417" y="2197992"/>
          <a:ext cx="7329668"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93F21-0D04-446D-A2F7-25964B98FDBC}">
      <dsp:nvSpPr>
        <dsp:cNvPr id="0" name=""/>
        <dsp:cNvSpPr/>
      </dsp:nvSpPr>
      <dsp:spPr>
        <a:xfrm>
          <a:off x="3385" y="5873"/>
          <a:ext cx="2035974" cy="403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Risk Metrics</a:t>
          </a:r>
          <a:endParaRPr lang="en-KE" sz="1600" b="1" kern="1200">
            <a:solidFill>
              <a:schemeClr val="tx1"/>
            </a:solidFill>
          </a:endParaRPr>
        </a:p>
      </dsp:txBody>
      <dsp:txXfrm>
        <a:off x="3385" y="5873"/>
        <a:ext cx="2035974" cy="403200"/>
      </dsp:txXfrm>
    </dsp:sp>
    <dsp:sp modelId="{30489367-028E-4A22-95CD-CC472101840B}">
      <dsp:nvSpPr>
        <dsp:cNvPr id="0" name=""/>
        <dsp:cNvSpPr/>
      </dsp:nvSpPr>
      <dsp:spPr>
        <a:xfrm>
          <a:off x="3385" y="409073"/>
          <a:ext cx="2035974" cy="285342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ALM metrics for longer duration portfolios include duration and convexity measures that capture the sensitivity of asset and liability cash flows to interest rate changes.</a:t>
          </a:r>
          <a:endParaRPr lang="en-KE" sz="1400" kern="1200" dirty="0"/>
        </a:p>
        <a:p>
          <a:pPr marL="114300" lvl="1" indent="-114300" algn="l" defTabSz="622300">
            <a:lnSpc>
              <a:spcPct val="90000"/>
            </a:lnSpc>
            <a:spcBef>
              <a:spcPct val="0"/>
            </a:spcBef>
            <a:spcAft>
              <a:spcPct val="15000"/>
            </a:spcAft>
            <a:buChar char="•"/>
          </a:pPr>
          <a:r>
            <a:rPr lang="en-US" sz="1400" kern="1200" dirty="0"/>
            <a:t>However, these metrics may not always align with the insurer's desired interest rate risk exposure.</a:t>
          </a:r>
          <a:endParaRPr lang="en-KE" sz="1400" kern="1200" dirty="0"/>
        </a:p>
      </dsp:txBody>
      <dsp:txXfrm>
        <a:off x="3385" y="409073"/>
        <a:ext cx="2035974" cy="2853427"/>
      </dsp:txXfrm>
    </dsp:sp>
    <dsp:sp modelId="{8221AD68-6671-4C53-B111-8B0F7017633D}">
      <dsp:nvSpPr>
        <dsp:cNvPr id="0" name=""/>
        <dsp:cNvSpPr/>
      </dsp:nvSpPr>
      <dsp:spPr>
        <a:xfrm>
          <a:off x="2324396" y="5873"/>
          <a:ext cx="2035974" cy="403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Scenario Testing</a:t>
          </a:r>
          <a:endParaRPr lang="en-KE" sz="1600" b="1" kern="1200">
            <a:solidFill>
              <a:schemeClr val="tx1"/>
            </a:solidFill>
          </a:endParaRPr>
        </a:p>
      </dsp:txBody>
      <dsp:txXfrm>
        <a:off x="2324396" y="5873"/>
        <a:ext cx="2035974" cy="403200"/>
      </dsp:txXfrm>
    </dsp:sp>
    <dsp:sp modelId="{BEF56CC8-B9E3-450E-822A-69367DE350C3}">
      <dsp:nvSpPr>
        <dsp:cNvPr id="0" name=""/>
        <dsp:cNvSpPr/>
      </dsp:nvSpPr>
      <dsp:spPr>
        <a:xfrm>
          <a:off x="2324396" y="409073"/>
          <a:ext cx="2035974" cy="285342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 addition to risk metrics, deterministic scenarios are used to measure the impact of an instantaneous shock to the yield curve or other financial variables.</a:t>
          </a:r>
          <a:endParaRPr lang="en-KE" sz="1300" kern="1200" dirty="0"/>
        </a:p>
        <a:p>
          <a:pPr marL="114300" lvl="1" indent="-114300" algn="l" defTabSz="577850">
            <a:lnSpc>
              <a:spcPct val="90000"/>
            </a:lnSpc>
            <a:spcBef>
              <a:spcPct val="0"/>
            </a:spcBef>
            <a:spcAft>
              <a:spcPct val="15000"/>
            </a:spcAft>
            <a:buChar char="•"/>
          </a:pPr>
          <a:r>
            <a:rPr lang="en-US" sz="1300" kern="1200" dirty="0"/>
            <a:t>They also assess the effect of changes in interest rates or other variables over time, focusing on the overall scenario and its capital impacts.</a:t>
          </a:r>
          <a:endParaRPr lang="en-KE" sz="1300" kern="1200" dirty="0"/>
        </a:p>
      </dsp:txBody>
      <dsp:txXfrm>
        <a:off x="2324396" y="409073"/>
        <a:ext cx="2035974" cy="2853427"/>
      </dsp:txXfrm>
    </dsp:sp>
    <dsp:sp modelId="{822D394D-84A8-4C7B-8978-7FF4A1696F44}">
      <dsp:nvSpPr>
        <dsp:cNvPr id="0" name=""/>
        <dsp:cNvSpPr/>
      </dsp:nvSpPr>
      <dsp:spPr>
        <a:xfrm>
          <a:off x="4645407" y="5873"/>
          <a:ext cx="2035974" cy="403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Stochastic Analysis</a:t>
          </a:r>
          <a:endParaRPr lang="en-KE" sz="1600" b="1" kern="1200">
            <a:solidFill>
              <a:schemeClr val="tx1"/>
            </a:solidFill>
          </a:endParaRPr>
        </a:p>
      </dsp:txBody>
      <dsp:txXfrm>
        <a:off x="4645407" y="5873"/>
        <a:ext cx="2035974" cy="403200"/>
      </dsp:txXfrm>
    </dsp:sp>
    <dsp:sp modelId="{BA02BDF4-0518-4075-9A1D-B339490C2C9B}">
      <dsp:nvSpPr>
        <dsp:cNvPr id="0" name=""/>
        <dsp:cNvSpPr/>
      </dsp:nvSpPr>
      <dsp:spPr>
        <a:xfrm>
          <a:off x="4645407" y="409073"/>
          <a:ext cx="2035974" cy="285342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Stochastic simulation is used to generate a risk distribution for the assets, liabilities, and capital requirements using stochastically generated scenarios for interest rates, equity returns and other financial variables. </a:t>
          </a:r>
          <a:endParaRPr lang="en-KE" sz="1300" kern="1200" dirty="0"/>
        </a:p>
      </dsp:txBody>
      <dsp:txXfrm>
        <a:off x="4645407" y="409073"/>
        <a:ext cx="2035974" cy="2853427"/>
      </dsp:txXfrm>
    </dsp:sp>
    <dsp:sp modelId="{7D4EE22D-9B6A-4A57-AF0D-53FFABCABE51}">
      <dsp:nvSpPr>
        <dsp:cNvPr id="0" name=""/>
        <dsp:cNvSpPr/>
      </dsp:nvSpPr>
      <dsp:spPr>
        <a:xfrm>
          <a:off x="6966417" y="5873"/>
          <a:ext cx="2035974" cy="403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Decision Support</a:t>
          </a:r>
          <a:endParaRPr lang="en-KE" sz="1600" b="1" kern="1200">
            <a:solidFill>
              <a:schemeClr val="tx1"/>
            </a:solidFill>
          </a:endParaRPr>
        </a:p>
      </dsp:txBody>
      <dsp:txXfrm>
        <a:off x="6966417" y="5873"/>
        <a:ext cx="2035974" cy="403200"/>
      </dsp:txXfrm>
    </dsp:sp>
    <dsp:sp modelId="{04CC6240-833C-4670-A6A2-DF7CA3611B6B}">
      <dsp:nvSpPr>
        <dsp:cNvPr id="0" name=""/>
        <dsp:cNvSpPr/>
      </dsp:nvSpPr>
      <dsp:spPr>
        <a:xfrm>
          <a:off x="6966417" y="409073"/>
          <a:ext cx="2035974" cy="285342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55625">
            <a:lnSpc>
              <a:spcPct val="90000"/>
            </a:lnSpc>
            <a:spcBef>
              <a:spcPct val="0"/>
            </a:spcBef>
            <a:spcAft>
              <a:spcPct val="15000"/>
            </a:spcAft>
            <a:buChar char="•"/>
          </a:pPr>
          <a:r>
            <a:rPr lang="en-US" sz="1250" kern="1200" dirty="0"/>
            <a:t>ALM aids insurers in aligning risks with their risk appetite and ensuring appropriate compensation for assumed risks. </a:t>
          </a:r>
          <a:endParaRPr lang="en-KE" sz="1250" kern="1200" dirty="0"/>
        </a:p>
        <a:p>
          <a:pPr marL="114300" lvl="1" indent="-114300" algn="l" defTabSz="555625">
            <a:lnSpc>
              <a:spcPct val="90000"/>
            </a:lnSpc>
            <a:spcBef>
              <a:spcPct val="0"/>
            </a:spcBef>
            <a:spcAft>
              <a:spcPct val="15000"/>
            </a:spcAft>
            <a:buChar char="•"/>
          </a:pPr>
          <a:r>
            <a:rPr lang="en-US" sz="1250" kern="1200" dirty="0"/>
            <a:t>As a part of strategic decision-making framework, ALM strategies control risk and achieve the company’s financial objectives by eliminating risks not compensated for and assuming those that provide highest risk adjusted return. </a:t>
          </a:r>
          <a:endParaRPr lang="en-KE" sz="1250" kern="1200" dirty="0"/>
        </a:p>
      </dsp:txBody>
      <dsp:txXfrm>
        <a:off x="6966417" y="409073"/>
        <a:ext cx="2035974" cy="28534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2C346-235C-4865-BA08-1F932113B87E}">
      <dsp:nvSpPr>
        <dsp:cNvPr id="0" name=""/>
        <dsp:cNvSpPr/>
      </dsp:nvSpPr>
      <dsp:spPr>
        <a:xfrm>
          <a:off x="0" y="216"/>
          <a:ext cx="8410169" cy="823478"/>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ALM Strategies</a:t>
          </a:r>
          <a:endParaRPr lang="en-KE" sz="3500" b="1" kern="1200" dirty="0">
            <a:solidFill>
              <a:schemeClr val="tx1"/>
            </a:solidFill>
          </a:endParaRPr>
        </a:p>
      </dsp:txBody>
      <dsp:txXfrm>
        <a:off x="40199" y="40415"/>
        <a:ext cx="8329771" cy="7430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167AD-2DED-4816-9173-E33837CB6941}">
      <dsp:nvSpPr>
        <dsp:cNvPr id="0" name=""/>
        <dsp:cNvSpPr/>
      </dsp:nvSpPr>
      <dsp:spPr>
        <a:xfrm>
          <a:off x="0" y="199"/>
          <a:ext cx="9144000" cy="977795"/>
        </a:xfrm>
        <a:prstGeom prst="roundRect">
          <a:avLst/>
        </a:prstGeom>
        <a:solidFill>
          <a:schemeClr val="lt1"/>
        </a:solidFill>
        <a:ln w="12700" cap="flat" cmpd="sng" algn="ctr">
          <a:solidFill>
            <a:schemeClr val="accent4"/>
          </a:solidFill>
          <a:prstDash val="solid"/>
          <a:miter lim="800000"/>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Insurers can use various ALM strategies to keep the risk exposure of assets backing liabilities within target limits</a:t>
          </a:r>
        </a:p>
        <a:p>
          <a:pPr marL="0" lvl="0" indent="0" algn="l" defTabSz="533400">
            <a:lnSpc>
              <a:spcPct val="90000"/>
            </a:lnSpc>
            <a:spcBef>
              <a:spcPct val="0"/>
            </a:spcBef>
            <a:spcAft>
              <a:spcPct val="35000"/>
            </a:spcAft>
            <a:buNone/>
          </a:pPr>
          <a:r>
            <a:rPr lang="en-US" sz="1200" b="0" kern="1200" dirty="0">
              <a:solidFill>
                <a:schemeClr val="tx1"/>
              </a:solidFill>
            </a:rPr>
            <a:t>Rebalancing in ALM for insurers is essential to align the asset portfolio with liabilities and maintain risk within target limits. However, frequent rebalancing can incur transaction costs, which can be significant in volatile markets. </a:t>
          </a:r>
          <a:endParaRPr lang="en-KE" sz="1200" kern="1200" dirty="0">
            <a:solidFill>
              <a:schemeClr val="tx1"/>
            </a:solidFill>
          </a:endParaRPr>
        </a:p>
        <a:p>
          <a:pPr marL="0" lvl="0" indent="0" algn="l" defTabSz="533400">
            <a:lnSpc>
              <a:spcPct val="90000"/>
            </a:lnSpc>
            <a:spcBef>
              <a:spcPct val="0"/>
            </a:spcBef>
            <a:spcAft>
              <a:spcPct val="35000"/>
            </a:spcAft>
            <a:buNone/>
          </a:pPr>
          <a:r>
            <a:rPr lang="en-US" sz="1200" b="0" kern="1200" dirty="0">
              <a:solidFill>
                <a:schemeClr val="tx1"/>
              </a:solidFill>
            </a:rPr>
            <a:t>Insurers must also consider challenges like illiquidity, accounting, and tax implications when deciding rebalancing frequency, balancing cost-efficiency with effective risk management.</a:t>
          </a:r>
          <a:r>
            <a:rPr lang="en-US" sz="1200" b="1" kern="1200" dirty="0">
              <a:solidFill>
                <a:schemeClr val="tx1"/>
              </a:solidFill>
            </a:rPr>
            <a:t> </a:t>
          </a:r>
          <a:endParaRPr lang="en-KE" sz="1200" b="1" kern="1200" dirty="0">
            <a:solidFill>
              <a:schemeClr val="tx1"/>
            </a:solidFill>
          </a:endParaRPr>
        </a:p>
      </dsp:txBody>
      <dsp:txXfrm>
        <a:off x="47732" y="47931"/>
        <a:ext cx="9048536" cy="88233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4C93D-8242-4FF5-97DB-CE7136DC661D}">
      <dsp:nvSpPr>
        <dsp:cNvPr id="0" name=""/>
        <dsp:cNvSpPr/>
      </dsp:nvSpPr>
      <dsp:spPr>
        <a:xfrm>
          <a:off x="251268" y="2444"/>
          <a:ext cx="5021634" cy="642753"/>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2865" tIns="41910" rIns="62865" bIns="41910" numCol="1" spcCol="1270" anchor="ctr" anchorCtr="0">
          <a:noAutofit/>
        </a:bodyPr>
        <a:lstStyle/>
        <a:p>
          <a:pPr marL="0" lvl="0" indent="0" algn="l" defTabSz="1466850">
            <a:lnSpc>
              <a:spcPct val="90000"/>
            </a:lnSpc>
            <a:spcBef>
              <a:spcPct val="0"/>
            </a:spcBef>
            <a:spcAft>
              <a:spcPct val="35000"/>
            </a:spcAft>
            <a:buNone/>
          </a:pPr>
          <a:r>
            <a:rPr lang="en-US" sz="3300" b="1" kern="1200" dirty="0"/>
            <a:t>Execution of ALM strategies</a:t>
          </a:r>
          <a:endParaRPr lang="en-KE" sz="3300" b="1" kern="1200" dirty="0"/>
        </a:p>
      </dsp:txBody>
      <dsp:txXfrm>
        <a:off x="270094" y="21270"/>
        <a:ext cx="4983982" cy="605101"/>
      </dsp:txXfrm>
    </dsp:sp>
    <dsp:sp modelId="{891DC907-880C-4FD1-BBE6-CA406D98FEBE}">
      <dsp:nvSpPr>
        <dsp:cNvPr id="0" name=""/>
        <dsp:cNvSpPr/>
      </dsp:nvSpPr>
      <dsp:spPr>
        <a:xfrm>
          <a:off x="753432" y="645198"/>
          <a:ext cx="502163" cy="697684"/>
        </a:xfrm>
        <a:custGeom>
          <a:avLst/>
          <a:gdLst/>
          <a:ahLst/>
          <a:cxnLst/>
          <a:rect l="0" t="0" r="0" b="0"/>
          <a:pathLst>
            <a:path>
              <a:moveTo>
                <a:pt x="0" y="0"/>
              </a:moveTo>
              <a:lnTo>
                <a:pt x="0" y="697684"/>
              </a:lnTo>
              <a:lnTo>
                <a:pt x="502163" y="6976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E00146-7569-4C8E-804F-29926393999D}">
      <dsp:nvSpPr>
        <dsp:cNvPr id="0" name=""/>
        <dsp:cNvSpPr/>
      </dsp:nvSpPr>
      <dsp:spPr>
        <a:xfrm>
          <a:off x="1255595" y="877759"/>
          <a:ext cx="7995098" cy="930245"/>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2860" tIns="15240" rIns="22860" bIns="15240" numCol="1" spcCol="1270" anchor="t" anchorCtr="0">
          <a:noAutofit/>
        </a:bodyPr>
        <a:lstStyle/>
        <a:p>
          <a:pPr marL="0" lvl="0" indent="0" algn="l" defTabSz="533400">
            <a:lnSpc>
              <a:spcPct val="90000"/>
            </a:lnSpc>
            <a:spcBef>
              <a:spcPct val="0"/>
            </a:spcBef>
            <a:spcAft>
              <a:spcPct val="35000"/>
            </a:spcAft>
            <a:buNone/>
          </a:pPr>
          <a:r>
            <a:rPr lang="en-US" sz="1200" b="1" kern="1200" dirty="0"/>
            <a:t>Liability-centric strategies</a:t>
          </a:r>
          <a:endParaRPr lang="en-KE" sz="1200" b="1" kern="1200" dirty="0"/>
        </a:p>
        <a:p>
          <a:pPr marL="57150" lvl="1" indent="-57150" algn="l" defTabSz="511175">
            <a:lnSpc>
              <a:spcPct val="90000"/>
            </a:lnSpc>
            <a:spcBef>
              <a:spcPct val="0"/>
            </a:spcBef>
            <a:spcAft>
              <a:spcPct val="15000"/>
            </a:spcAft>
            <a:buChar char="•"/>
          </a:pPr>
          <a:r>
            <a:rPr lang="en-US" sz="1150" b="1" kern="1200" dirty="0"/>
            <a:t>Segmentation: </a:t>
          </a:r>
          <a:r>
            <a:rPr lang="en-US" sz="1150" kern="1200" dirty="0"/>
            <a:t>Portfolio segmentation is about aligning specific assets to support distinct liability blocks or segments, aiding profitability measurement and pricing. However, it can be suboptimal for ALM. </a:t>
          </a:r>
          <a:endParaRPr lang="en-KE" sz="1150" kern="1200" dirty="0"/>
        </a:p>
        <a:p>
          <a:pPr marL="57150" lvl="1" indent="-57150" algn="l" defTabSz="511175">
            <a:lnSpc>
              <a:spcPct val="90000"/>
            </a:lnSpc>
            <a:spcBef>
              <a:spcPct val="0"/>
            </a:spcBef>
            <a:spcAft>
              <a:spcPct val="15000"/>
            </a:spcAft>
            <a:buChar char="•"/>
          </a:pPr>
          <a:r>
            <a:rPr lang="en-US" sz="1150" b="1" kern="1200" dirty="0"/>
            <a:t>Immunization: </a:t>
          </a:r>
          <a:r>
            <a:rPr lang="en-US" sz="1150" kern="1200" dirty="0"/>
            <a:t>In ALM, immunization is a strategy to shield economic surplus from interest rate changes by matching asset and liability durations, ensuring balanced impacts on both sides.</a:t>
          </a:r>
          <a:endParaRPr lang="en-KE" sz="1150" kern="1200" dirty="0"/>
        </a:p>
      </dsp:txBody>
      <dsp:txXfrm>
        <a:off x="1282841" y="905005"/>
        <a:ext cx="7940606" cy="875753"/>
      </dsp:txXfrm>
    </dsp:sp>
    <dsp:sp modelId="{ADBCFA56-749A-40B6-B6A8-137327402479}">
      <dsp:nvSpPr>
        <dsp:cNvPr id="0" name=""/>
        <dsp:cNvSpPr/>
      </dsp:nvSpPr>
      <dsp:spPr>
        <a:xfrm>
          <a:off x="753432" y="645198"/>
          <a:ext cx="502163" cy="1860491"/>
        </a:xfrm>
        <a:custGeom>
          <a:avLst/>
          <a:gdLst/>
          <a:ahLst/>
          <a:cxnLst/>
          <a:rect l="0" t="0" r="0" b="0"/>
          <a:pathLst>
            <a:path>
              <a:moveTo>
                <a:pt x="0" y="0"/>
              </a:moveTo>
              <a:lnTo>
                <a:pt x="0" y="1860491"/>
              </a:lnTo>
              <a:lnTo>
                <a:pt x="502163" y="18604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E70299-88FD-4255-A32D-362473AFBEAB}">
      <dsp:nvSpPr>
        <dsp:cNvPr id="0" name=""/>
        <dsp:cNvSpPr/>
      </dsp:nvSpPr>
      <dsp:spPr>
        <a:xfrm>
          <a:off x="1255595" y="2040566"/>
          <a:ext cx="7952590" cy="930245"/>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2860" tIns="15240" rIns="22860" bIns="15240" numCol="1" spcCol="1270" anchor="t" anchorCtr="0">
          <a:noAutofit/>
        </a:bodyPr>
        <a:lstStyle/>
        <a:p>
          <a:pPr marL="0" lvl="0" indent="0" algn="l" defTabSz="533400">
            <a:lnSpc>
              <a:spcPct val="90000"/>
            </a:lnSpc>
            <a:spcBef>
              <a:spcPct val="0"/>
            </a:spcBef>
            <a:spcAft>
              <a:spcPct val="35000"/>
            </a:spcAft>
            <a:buNone/>
          </a:pPr>
          <a:r>
            <a:rPr lang="en-US" sz="1200" b="1" kern="1200" dirty="0"/>
            <a:t>Portfolio strategies</a:t>
          </a:r>
          <a:endParaRPr lang="en-KE" sz="1200" b="1" kern="1200" dirty="0"/>
        </a:p>
        <a:p>
          <a:pPr marL="57150" lvl="1" indent="-57150" algn="l" defTabSz="511175">
            <a:lnSpc>
              <a:spcPct val="90000"/>
            </a:lnSpc>
            <a:spcBef>
              <a:spcPct val="0"/>
            </a:spcBef>
            <a:spcAft>
              <a:spcPct val="15000"/>
            </a:spcAft>
            <a:buChar char="•"/>
          </a:pPr>
          <a:r>
            <a:rPr lang="en-US" sz="1150" b="1" kern="1200" dirty="0"/>
            <a:t>Portfolio replication: </a:t>
          </a:r>
          <a:r>
            <a:rPr lang="en-US" sz="1150" kern="1200" dirty="0"/>
            <a:t>uses capital market instruments to mimic the cash flows or market value of insurance liabilities across various economic scenarios. </a:t>
          </a:r>
          <a:endParaRPr lang="en-KE" sz="1150" kern="1200" dirty="0"/>
        </a:p>
        <a:p>
          <a:pPr marL="57150" lvl="1" indent="-57150" algn="l" defTabSz="511175">
            <a:lnSpc>
              <a:spcPct val="90000"/>
            </a:lnSpc>
            <a:spcBef>
              <a:spcPct val="0"/>
            </a:spcBef>
            <a:spcAft>
              <a:spcPct val="15000"/>
            </a:spcAft>
            <a:buChar char="•"/>
          </a:pPr>
          <a:r>
            <a:rPr lang="en-US" sz="1150" b="1" kern="1200" dirty="0"/>
            <a:t>Carve out strategy: </a:t>
          </a:r>
          <a:r>
            <a:rPr lang="en-US" sz="1150" kern="1200" dirty="0"/>
            <a:t>Segregating a portion of assets or liabilities into a separate portfolio to manage specific risks or objectives independently. This approach allows targeted management of specific goals without affecting the broader portfolio</a:t>
          </a:r>
          <a:endParaRPr lang="en-KE" sz="1150" kern="1200" dirty="0"/>
        </a:p>
      </dsp:txBody>
      <dsp:txXfrm>
        <a:off x="1282841" y="2067812"/>
        <a:ext cx="7898098" cy="875753"/>
      </dsp:txXfrm>
    </dsp:sp>
    <dsp:sp modelId="{02488B83-6D79-4050-9FB3-AB88A71A4A1C}">
      <dsp:nvSpPr>
        <dsp:cNvPr id="0" name=""/>
        <dsp:cNvSpPr/>
      </dsp:nvSpPr>
      <dsp:spPr>
        <a:xfrm>
          <a:off x="753432" y="645198"/>
          <a:ext cx="502163" cy="3023299"/>
        </a:xfrm>
        <a:custGeom>
          <a:avLst/>
          <a:gdLst/>
          <a:ahLst/>
          <a:cxnLst/>
          <a:rect l="0" t="0" r="0" b="0"/>
          <a:pathLst>
            <a:path>
              <a:moveTo>
                <a:pt x="0" y="0"/>
              </a:moveTo>
              <a:lnTo>
                <a:pt x="0" y="3023299"/>
              </a:lnTo>
              <a:lnTo>
                <a:pt x="502163" y="30232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EF1FD6-9CD6-441B-9DE6-03CF00C60D2E}">
      <dsp:nvSpPr>
        <dsp:cNvPr id="0" name=""/>
        <dsp:cNvSpPr/>
      </dsp:nvSpPr>
      <dsp:spPr>
        <a:xfrm>
          <a:off x="1255595" y="3203374"/>
          <a:ext cx="7995098" cy="930245"/>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2860" tIns="15240" rIns="22860" bIns="15240" numCol="1" spcCol="1270" anchor="t" anchorCtr="0">
          <a:noAutofit/>
        </a:bodyPr>
        <a:lstStyle/>
        <a:p>
          <a:pPr marL="0" lvl="0" indent="0" algn="l" defTabSz="533400">
            <a:lnSpc>
              <a:spcPct val="90000"/>
            </a:lnSpc>
            <a:spcBef>
              <a:spcPct val="0"/>
            </a:spcBef>
            <a:spcAft>
              <a:spcPct val="35000"/>
            </a:spcAft>
            <a:buNone/>
          </a:pPr>
          <a:r>
            <a:rPr lang="en-US" sz="1200" b="1" kern="1200" dirty="0"/>
            <a:t>Risk transfer and hedging strategies</a:t>
          </a:r>
          <a:endParaRPr lang="en-KE" sz="1200" b="1" kern="1200" dirty="0"/>
        </a:p>
        <a:p>
          <a:pPr marL="57150" lvl="1" indent="-57150" algn="l" defTabSz="511175">
            <a:lnSpc>
              <a:spcPct val="90000"/>
            </a:lnSpc>
            <a:spcBef>
              <a:spcPct val="0"/>
            </a:spcBef>
            <a:spcAft>
              <a:spcPct val="15000"/>
            </a:spcAft>
            <a:buChar char="•"/>
          </a:pPr>
          <a:r>
            <a:rPr lang="en-US" sz="1150" b="1" kern="1200" dirty="0"/>
            <a:t>Reinsurance: </a:t>
          </a:r>
          <a:r>
            <a:rPr lang="en-US" sz="1150" kern="1200" dirty="0"/>
            <a:t>It is used by some insurers to manage the risks associated with both the liabilities and the corresponding assets. </a:t>
          </a:r>
          <a:endParaRPr lang="en-KE" sz="1150" kern="1200" dirty="0"/>
        </a:p>
        <a:p>
          <a:pPr marL="57150" lvl="1" indent="-57150" algn="l" defTabSz="511175">
            <a:lnSpc>
              <a:spcPct val="90000"/>
            </a:lnSpc>
            <a:spcBef>
              <a:spcPct val="0"/>
            </a:spcBef>
            <a:spcAft>
              <a:spcPct val="15000"/>
            </a:spcAft>
            <a:buChar char="•"/>
          </a:pPr>
          <a:r>
            <a:rPr lang="en-US" sz="1150" b="1" kern="1200" dirty="0"/>
            <a:t>Interest rate swap overlay: </a:t>
          </a:r>
          <a:r>
            <a:rPr lang="en-US" sz="1150" kern="1200" dirty="0"/>
            <a:t>Interest rate swaps are used in ALM strategies to optimize risk by adjusting interest rate exposure and extending portfolio duration beyond the limits of cash assets.</a:t>
          </a:r>
          <a:endParaRPr lang="en-KE" sz="1150" kern="1200" dirty="0"/>
        </a:p>
      </dsp:txBody>
      <dsp:txXfrm>
        <a:off x="1282841" y="3230620"/>
        <a:ext cx="7940606" cy="87575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EE143-C757-4D4A-AF50-0B56EA33564D}">
      <dsp:nvSpPr>
        <dsp:cNvPr id="0" name=""/>
        <dsp:cNvSpPr/>
      </dsp:nvSpPr>
      <dsp:spPr>
        <a:xfrm>
          <a:off x="0" y="453"/>
          <a:ext cx="9195528" cy="690208"/>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Specific ALM Challenges in an African Context (1/2)</a:t>
          </a:r>
          <a:endParaRPr lang="en-KE" sz="3200" b="1" kern="1200" dirty="0"/>
        </a:p>
      </dsp:txBody>
      <dsp:txXfrm>
        <a:off x="33693" y="34146"/>
        <a:ext cx="9128142" cy="62282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4A651-9401-432E-987C-C3AFBEBB44DB}">
      <dsp:nvSpPr>
        <dsp:cNvPr id="0" name=""/>
        <dsp:cNvSpPr/>
      </dsp:nvSpPr>
      <dsp:spPr>
        <a:xfrm>
          <a:off x="0" y="0"/>
          <a:ext cx="903767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E2F625D-D3D6-4FA2-A75F-CC0D4C72BBF0}">
      <dsp:nvSpPr>
        <dsp:cNvPr id="0" name=""/>
        <dsp:cNvSpPr/>
      </dsp:nvSpPr>
      <dsp:spPr>
        <a:xfrm>
          <a:off x="0" y="0"/>
          <a:ext cx="9037675" cy="83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“ALM is critical for long-term solvency and profitability, but in African markets, it can be a complex balancing act.”</a:t>
          </a:r>
          <a:endParaRPr lang="en-KE" sz="2300" b="1" kern="1200" dirty="0">
            <a:solidFill>
              <a:schemeClr val="tx1"/>
            </a:solidFill>
          </a:endParaRPr>
        </a:p>
      </dsp:txBody>
      <dsp:txXfrm>
        <a:off x="0" y="0"/>
        <a:ext cx="9037675" cy="8335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83948-DCE4-4C61-83C8-B2D5E8722A35}">
      <dsp:nvSpPr>
        <dsp:cNvPr id="0" name=""/>
        <dsp:cNvSpPr/>
      </dsp:nvSpPr>
      <dsp:spPr>
        <a:xfrm>
          <a:off x="0" y="0"/>
          <a:ext cx="441325" cy="44132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E9AAA0-C5EE-4670-AB44-D3554E42DD97}">
      <dsp:nvSpPr>
        <dsp:cNvPr id="0" name=""/>
        <dsp:cNvSpPr/>
      </dsp:nvSpPr>
      <dsp:spPr>
        <a:xfrm>
          <a:off x="220662" y="0"/>
          <a:ext cx="5388189" cy="441325"/>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Approach and Challenges in an African Context</a:t>
          </a:r>
          <a:endParaRPr lang="en-KE" sz="2000" b="1" kern="1200" dirty="0"/>
        </a:p>
      </dsp:txBody>
      <dsp:txXfrm>
        <a:off x="220662" y="0"/>
        <a:ext cx="5388189" cy="44132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09A83-AC23-4499-BC7B-B7C465F41246}">
      <dsp:nvSpPr>
        <dsp:cNvPr id="0" name=""/>
        <dsp:cNvSpPr/>
      </dsp:nvSpPr>
      <dsp:spPr>
        <a:xfrm>
          <a:off x="0" y="3150"/>
          <a:ext cx="919552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6B19B3F-1515-4DBF-9A62-4CDFC7C1C5CE}">
      <dsp:nvSpPr>
        <dsp:cNvPr id="0" name=""/>
        <dsp:cNvSpPr/>
      </dsp:nvSpPr>
      <dsp:spPr>
        <a:xfrm>
          <a:off x="0" y="3150"/>
          <a:ext cx="1839105" cy="108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Market Structure and Depth</a:t>
          </a:r>
          <a:endParaRPr lang="en-KE" sz="2000" b="1" kern="1200" dirty="0"/>
        </a:p>
      </dsp:txBody>
      <dsp:txXfrm>
        <a:off x="0" y="3150"/>
        <a:ext cx="1839105" cy="1085397"/>
      </dsp:txXfrm>
    </dsp:sp>
    <dsp:sp modelId="{6D8FC798-8643-4BF4-BB5C-15ABCF38539A}">
      <dsp:nvSpPr>
        <dsp:cNvPr id="0" name=""/>
        <dsp:cNvSpPr/>
      </dsp:nvSpPr>
      <dsp:spPr>
        <a:xfrm>
          <a:off x="1977038" y="15909"/>
          <a:ext cx="7218489" cy="25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Limited long-duration instruments for duration matching</a:t>
          </a:r>
          <a:endParaRPr lang="en-KE" sz="1400" kern="1200" dirty="0"/>
        </a:p>
      </dsp:txBody>
      <dsp:txXfrm>
        <a:off x="1977038" y="15909"/>
        <a:ext cx="7218489" cy="255185"/>
      </dsp:txXfrm>
    </dsp:sp>
    <dsp:sp modelId="{F238E26A-CF87-4306-B7BD-1602311D4DE2}">
      <dsp:nvSpPr>
        <dsp:cNvPr id="0" name=""/>
        <dsp:cNvSpPr/>
      </dsp:nvSpPr>
      <dsp:spPr>
        <a:xfrm>
          <a:off x="1839105" y="271095"/>
          <a:ext cx="7356422"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3426C262-D9F7-434B-B1A2-1A24AB45973A}">
      <dsp:nvSpPr>
        <dsp:cNvPr id="0" name=""/>
        <dsp:cNvSpPr/>
      </dsp:nvSpPr>
      <dsp:spPr>
        <a:xfrm>
          <a:off x="1977038" y="283854"/>
          <a:ext cx="7218489" cy="25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Illiquid capital markets which hinder rebalancing</a:t>
          </a:r>
          <a:endParaRPr lang="en-KE" sz="1400" kern="1200" dirty="0"/>
        </a:p>
      </dsp:txBody>
      <dsp:txXfrm>
        <a:off x="1977038" y="283854"/>
        <a:ext cx="7218489" cy="255185"/>
      </dsp:txXfrm>
    </dsp:sp>
    <dsp:sp modelId="{F4A87905-5021-4748-B6FB-5E72390CCCD5}">
      <dsp:nvSpPr>
        <dsp:cNvPr id="0" name=""/>
        <dsp:cNvSpPr/>
      </dsp:nvSpPr>
      <dsp:spPr>
        <a:xfrm>
          <a:off x="1839105" y="539039"/>
          <a:ext cx="7356422"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FBAC86A-E241-4C9A-8921-A90407F1D585}">
      <dsp:nvSpPr>
        <dsp:cNvPr id="0" name=""/>
        <dsp:cNvSpPr/>
      </dsp:nvSpPr>
      <dsp:spPr>
        <a:xfrm>
          <a:off x="1977038" y="551798"/>
          <a:ext cx="7218489" cy="25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Absence and cost of derivatives </a:t>
          </a:r>
          <a:endParaRPr lang="en-KE" sz="1400" kern="1200" dirty="0"/>
        </a:p>
      </dsp:txBody>
      <dsp:txXfrm>
        <a:off x="1977038" y="551798"/>
        <a:ext cx="7218489" cy="255185"/>
      </dsp:txXfrm>
    </dsp:sp>
    <dsp:sp modelId="{05F71EF0-DC6B-414C-B48B-3AC279AD4DB0}">
      <dsp:nvSpPr>
        <dsp:cNvPr id="0" name=""/>
        <dsp:cNvSpPr/>
      </dsp:nvSpPr>
      <dsp:spPr>
        <a:xfrm>
          <a:off x="1839105" y="806983"/>
          <a:ext cx="7356422"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498B57B3-BE02-46C4-87DD-C572A491B63B}">
      <dsp:nvSpPr>
        <dsp:cNvPr id="0" name=""/>
        <dsp:cNvSpPr/>
      </dsp:nvSpPr>
      <dsp:spPr>
        <a:xfrm>
          <a:off x="1977038" y="819743"/>
          <a:ext cx="7218489" cy="25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Currency mismatches increase FX risk</a:t>
          </a:r>
          <a:endParaRPr lang="en-KE" sz="1400" kern="1200" dirty="0"/>
        </a:p>
      </dsp:txBody>
      <dsp:txXfrm>
        <a:off x="1977038" y="819743"/>
        <a:ext cx="7218489" cy="255185"/>
      </dsp:txXfrm>
    </dsp:sp>
    <dsp:sp modelId="{CE6BF472-32B5-47B6-B148-4957554036C4}">
      <dsp:nvSpPr>
        <dsp:cNvPr id="0" name=""/>
        <dsp:cNvSpPr/>
      </dsp:nvSpPr>
      <dsp:spPr>
        <a:xfrm>
          <a:off x="1839105" y="1074928"/>
          <a:ext cx="7356422"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6EEAFD5E-C7CC-4A4E-8392-793455873AC1}">
      <dsp:nvSpPr>
        <dsp:cNvPr id="0" name=""/>
        <dsp:cNvSpPr/>
      </dsp:nvSpPr>
      <dsp:spPr>
        <a:xfrm>
          <a:off x="0" y="1088548"/>
          <a:ext cx="919552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50CFBB2-4642-4391-AD9E-8314A08BE774}">
      <dsp:nvSpPr>
        <dsp:cNvPr id="0" name=""/>
        <dsp:cNvSpPr/>
      </dsp:nvSpPr>
      <dsp:spPr>
        <a:xfrm>
          <a:off x="0" y="1088548"/>
          <a:ext cx="1839105" cy="758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Specific Sovereign Risks</a:t>
          </a:r>
          <a:endParaRPr lang="en-KE" sz="2000" b="1" kern="1200" dirty="0"/>
        </a:p>
      </dsp:txBody>
      <dsp:txXfrm>
        <a:off x="0" y="1088548"/>
        <a:ext cx="1839105" cy="758345"/>
      </dsp:txXfrm>
    </dsp:sp>
    <dsp:sp modelId="{B669CAE5-8477-4FEB-A847-48774D352DFE}">
      <dsp:nvSpPr>
        <dsp:cNvPr id="0" name=""/>
        <dsp:cNvSpPr/>
      </dsp:nvSpPr>
      <dsp:spPr>
        <a:xfrm>
          <a:off x="1977038" y="1142818"/>
          <a:ext cx="7218489" cy="297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Default risks</a:t>
          </a:r>
          <a:endParaRPr lang="en-KE" sz="1400" kern="1200" dirty="0"/>
        </a:p>
      </dsp:txBody>
      <dsp:txXfrm>
        <a:off x="1977038" y="1142818"/>
        <a:ext cx="7218489" cy="297550"/>
      </dsp:txXfrm>
    </dsp:sp>
    <dsp:sp modelId="{A13BA973-9FC9-4D37-B66E-622B3726BCEB}">
      <dsp:nvSpPr>
        <dsp:cNvPr id="0" name=""/>
        <dsp:cNvSpPr/>
      </dsp:nvSpPr>
      <dsp:spPr>
        <a:xfrm>
          <a:off x="1839105" y="1440369"/>
          <a:ext cx="7356422"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CE146898-1529-42EF-904B-6DD165DD0AC0}">
      <dsp:nvSpPr>
        <dsp:cNvPr id="0" name=""/>
        <dsp:cNvSpPr/>
      </dsp:nvSpPr>
      <dsp:spPr>
        <a:xfrm>
          <a:off x="1977038" y="1494639"/>
          <a:ext cx="7218489" cy="479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Exposure to macro-economic shocks- Inflation Rates (including hyper inflationary conditions ), Politics etc.</a:t>
          </a:r>
          <a:endParaRPr lang="en-KE" sz="1400" kern="1200" dirty="0"/>
        </a:p>
      </dsp:txBody>
      <dsp:txXfrm>
        <a:off x="1977038" y="1494639"/>
        <a:ext cx="7218489" cy="479214"/>
      </dsp:txXfrm>
    </dsp:sp>
    <dsp:sp modelId="{01248494-1833-43B3-922A-0A520D53FCF0}">
      <dsp:nvSpPr>
        <dsp:cNvPr id="0" name=""/>
        <dsp:cNvSpPr/>
      </dsp:nvSpPr>
      <dsp:spPr>
        <a:xfrm>
          <a:off x="1839105" y="1973853"/>
          <a:ext cx="7356422"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C6C49DD1-A082-4887-B3B9-A44CBCD870D4}">
      <dsp:nvSpPr>
        <dsp:cNvPr id="0" name=""/>
        <dsp:cNvSpPr/>
      </dsp:nvSpPr>
      <dsp:spPr>
        <a:xfrm>
          <a:off x="0" y="2028123"/>
          <a:ext cx="919552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09652D2-A0FC-4204-8C64-B4A5153AE32C}">
      <dsp:nvSpPr>
        <dsp:cNvPr id="0" name=""/>
        <dsp:cNvSpPr/>
      </dsp:nvSpPr>
      <dsp:spPr>
        <a:xfrm>
          <a:off x="0" y="2028123"/>
          <a:ext cx="1839105" cy="108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Data and Modelling Risks</a:t>
          </a:r>
          <a:endParaRPr lang="en-KE" sz="2000" b="1" kern="1200" dirty="0"/>
        </a:p>
      </dsp:txBody>
      <dsp:txXfrm>
        <a:off x="0" y="2028123"/>
        <a:ext cx="1839105" cy="1085397"/>
      </dsp:txXfrm>
    </dsp:sp>
    <dsp:sp modelId="{6A6CD5F0-B555-4453-8518-30A2B468222F}">
      <dsp:nvSpPr>
        <dsp:cNvPr id="0" name=""/>
        <dsp:cNvSpPr/>
      </dsp:nvSpPr>
      <dsp:spPr>
        <a:xfrm>
          <a:off x="1977038" y="2045082"/>
          <a:ext cx="7218489" cy="339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Inadequate access to reliable, granular data</a:t>
          </a:r>
          <a:endParaRPr lang="en-KE" sz="1400" kern="1200" dirty="0"/>
        </a:p>
      </dsp:txBody>
      <dsp:txXfrm>
        <a:off x="1977038" y="2045082"/>
        <a:ext cx="7218489" cy="339186"/>
      </dsp:txXfrm>
    </dsp:sp>
    <dsp:sp modelId="{68505D97-D40B-4D93-9F38-061F552DF2E1}">
      <dsp:nvSpPr>
        <dsp:cNvPr id="0" name=""/>
        <dsp:cNvSpPr/>
      </dsp:nvSpPr>
      <dsp:spPr>
        <a:xfrm>
          <a:off x="1839105" y="2384269"/>
          <a:ext cx="7356422"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B2DF5036-B590-4056-8F18-0FF5252520A4}">
      <dsp:nvSpPr>
        <dsp:cNvPr id="0" name=""/>
        <dsp:cNvSpPr/>
      </dsp:nvSpPr>
      <dsp:spPr>
        <a:xfrm>
          <a:off x="1977038" y="2401228"/>
          <a:ext cx="7218489" cy="339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Shortage of actuarial and modeling expertise</a:t>
          </a:r>
          <a:endParaRPr lang="en-KE" sz="1400" kern="1200" dirty="0"/>
        </a:p>
      </dsp:txBody>
      <dsp:txXfrm>
        <a:off x="1977038" y="2401228"/>
        <a:ext cx="7218489" cy="339186"/>
      </dsp:txXfrm>
    </dsp:sp>
    <dsp:sp modelId="{CE0D9448-0C96-4E5B-B862-E75D4C93545D}">
      <dsp:nvSpPr>
        <dsp:cNvPr id="0" name=""/>
        <dsp:cNvSpPr/>
      </dsp:nvSpPr>
      <dsp:spPr>
        <a:xfrm>
          <a:off x="1839105" y="2740415"/>
          <a:ext cx="7356422"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C3C615D0-3BC2-490C-AB00-68D5A0215E25}">
      <dsp:nvSpPr>
        <dsp:cNvPr id="0" name=""/>
        <dsp:cNvSpPr/>
      </dsp:nvSpPr>
      <dsp:spPr>
        <a:xfrm>
          <a:off x="1977038" y="2757375"/>
          <a:ext cx="7218489" cy="339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Limited capacity for stress testing and scenario analysis</a:t>
          </a:r>
          <a:endParaRPr lang="en-KE" sz="1400" kern="1200" dirty="0"/>
        </a:p>
      </dsp:txBody>
      <dsp:txXfrm>
        <a:off x="1977038" y="2757375"/>
        <a:ext cx="7218489" cy="339186"/>
      </dsp:txXfrm>
    </dsp:sp>
    <dsp:sp modelId="{409A396B-6407-4B2A-A78D-DBAA6199378E}">
      <dsp:nvSpPr>
        <dsp:cNvPr id="0" name=""/>
        <dsp:cNvSpPr/>
      </dsp:nvSpPr>
      <dsp:spPr>
        <a:xfrm>
          <a:off x="1839105" y="3096562"/>
          <a:ext cx="7356422"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CCE6DAB7-2CCF-4677-A593-035BED75570A}">
      <dsp:nvSpPr>
        <dsp:cNvPr id="0" name=""/>
        <dsp:cNvSpPr/>
      </dsp:nvSpPr>
      <dsp:spPr>
        <a:xfrm>
          <a:off x="0" y="3113521"/>
          <a:ext cx="919552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D8ED8E8-4F13-43C3-8021-2DC094FD9F18}">
      <dsp:nvSpPr>
        <dsp:cNvPr id="0" name=""/>
        <dsp:cNvSpPr/>
      </dsp:nvSpPr>
      <dsp:spPr>
        <a:xfrm>
          <a:off x="0" y="3113521"/>
          <a:ext cx="1839105" cy="108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Regulatory and Accounting Pressures</a:t>
          </a:r>
          <a:endParaRPr lang="en-KE" sz="2000" b="1" kern="1200" dirty="0"/>
        </a:p>
      </dsp:txBody>
      <dsp:txXfrm>
        <a:off x="0" y="3113521"/>
        <a:ext cx="1839105" cy="1085397"/>
      </dsp:txXfrm>
    </dsp:sp>
    <dsp:sp modelId="{1FA12DB7-E2B1-45BD-B813-6242B9AE46C1}">
      <dsp:nvSpPr>
        <dsp:cNvPr id="0" name=""/>
        <dsp:cNvSpPr/>
      </dsp:nvSpPr>
      <dsp:spPr>
        <a:xfrm>
          <a:off x="1977038" y="3127194"/>
          <a:ext cx="7218489" cy="273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Evolving solvency regimes across jurisdictions</a:t>
          </a:r>
          <a:endParaRPr lang="en-KE" sz="1400" kern="1200" dirty="0"/>
        </a:p>
      </dsp:txBody>
      <dsp:txXfrm>
        <a:off x="1977038" y="3127194"/>
        <a:ext cx="7218489" cy="273469"/>
      </dsp:txXfrm>
    </dsp:sp>
    <dsp:sp modelId="{2CCEC8A0-01FD-45DC-A714-6A12BDE97657}">
      <dsp:nvSpPr>
        <dsp:cNvPr id="0" name=""/>
        <dsp:cNvSpPr/>
      </dsp:nvSpPr>
      <dsp:spPr>
        <a:xfrm>
          <a:off x="1839105" y="3400664"/>
          <a:ext cx="7356422"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173652AE-3425-4970-B88A-5B462F1FBA1B}">
      <dsp:nvSpPr>
        <dsp:cNvPr id="0" name=""/>
        <dsp:cNvSpPr/>
      </dsp:nvSpPr>
      <dsp:spPr>
        <a:xfrm>
          <a:off x="1977038" y="3414337"/>
          <a:ext cx="7218489" cy="273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IFRS 17 has introduced volatility and complexity</a:t>
          </a:r>
          <a:endParaRPr lang="en-KE" sz="1400" kern="1200" dirty="0"/>
        </a:p>
      </dsp:txBody>
      <dsp:txXfrm>
        <a:off x="1977038" y="3414337"/>
        <a:ext cx="7218489" cy="273469"/>
      </dsp:txXfrm>
    </dsp:sp>
    <dsp:sp modelId="{0B467318-64B9-4F55-ABAD-382BB15F83B4}">
      <dsp:nvSpPr>
        <dsp:cNvPr id="0" name=""/>
        <dsp:cNvSpPr/>
      </dsp:nvSpPr>
      <dsp:spPr>
        <a:xfrm>
          <a:off x="1839105" y="3687807"/>
          <a:ext cx="7356422"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A9208AB1-AD24-4CBB-9F5A-EA71C92DE6C0}">
      <dsp:nvSpPr>
        <dsp:cNvPr id="0" name=""/>
        <dsp:cNvSpPr/>
      </dsp:nvSpPr>
      <dsp:spPr>
        <a:xfrm>
          <a:off x="1977038" y="3701480"/>
          <a:ext cx="7218489" cy="483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Regulatory uncertainty has affected long-term planning in some jurisdictions (E.g. countries transitioning to new regulatory requirements)</a:t>
          </a:r>
          <a:endParaRPr lang="en-KE" sz="1400" kern="1200" dirty="0"/>
        </a:p>
      </dsp:txBody>
      <dsp:txXfrm>
        <a:off x="1977038" y="3701480"/>
        <a:ext cx="7218489" cy="483458"/>
      </dsp:txXfrm>
    </dsp:sp>
    <dsp:sp modelId="{AC5A7884-3233-4C3E-B617-3FEBBB81AB6E}">
      <dsp:nvSpPr>
        <dsp:cNvPr id="0" name=""/>
        <dsp:cNvSpPr/>
      </dsp:nvSpPr>
      <dsp:spPr>
        <a:xfrm>
          <a:off x="1839105" y="4184938"/>
          <a:ext cx="7356422"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EE143-C757-4D4A-AF50-0B56EA33564D}">
      <dsp:nvSpPr>
        <dsp:cNvPr id="0" name=""/>
        <dsp:cNvSpPr/>
      </dsp:nvSpPr>
      <dsp:spPr>
        <a:xfrm>
          <a:off x="0" y="453"/>
          <a:ext cx="9195528" cy="690208"/>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Specific ALM Challenges in an African Context (2/2)</a:t>
          </a:r>
          <a:endParaRPr lang="en-KE" sz="3200" b="1" kern="1200" dirty="0"/>
        </a:p>
      </dsp:txBody>
      <dsp:txXfrm>
        <a:off x="33693" y="34146"/>
        <a:ext cx="9128142" cy="62282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4A651-9401-432E-987C-C3AFBEBB44DB}">
      <dsp:nvSpPr>
        <dsp:cNvPr id="0" name=""/>
        <dsp:cNvSpPr/>
      </dsp:nvSpPr>
      <dsp:spPr>
        <a:xfrm>
          <a:off x="0" y="0"/>
          <a:ext cx="903767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E2F625D-D3D6-4FA2-A75F-CC0D4C72BBF0}">
      <dsp:nvSpPr>
        <dsp:cNvPr id="0" name=""/>
        <dsp:cNvSpPr/>
      </dsp:nvSpPr>
      <dsp:spPr>
        <a:xfrm>
          <a:off x="0" y="0"/>
          <a:ext cx="9037675" cy="83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“ALM is critical for long-term solvency and profitability, but in African markets, it can be a complex balancing act.”</a:t>
          </a:r>
          <a:endParaRPr lang="en-KE" sz="2300" b="1" kern="1200" dirty="0">
            <a:solidFill>
              <a:schemeClr val="tx1"/>
            </a:solidFill>
          </a:endParaRPr>
        </a:p>
      </dsp:txBody>
      <dsp:txXfrm>
        <a:off x="0" y="0"/>
        <a:ext cx="9037675" cy="83354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09A83-AC23-4499-BC7B-B7C465F41246}">
      <dsp:nvSpPr>
        <dsp:cNvPr id="0" name=""/>
        <dsp:cNvSpPr/>
      </dsp:nvSpPr>
      <dsp:spPr>
        <a:xfrm>
          <a:off x="0" y="1980"/>
          <a:ext cx="903767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6B19B3F-1515-4DBF-9A62-4CDFC7C1C5CE}">
      <dsp:nvSpPr>
        <dsp:cNvPr id="0" name=""/>
        <dsp:cNvSpPr/>
      </dsp:nvSpPr>
      <dsp:spPr>
        <a:xfrm>
          <a:off x="0" y="1980"/>
          <a:ext cx="1807535" cy="1350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Strategic Misalignment</a:t>
          </a:r>
          <a:endParaRPr lang="en-KE" sz="2200" b="1" kern="1200" dirty="0"/>
        </a:p>
      </dsp:txBody>
      <dsp:txXfrm>
        <a:off x="0" y="1980"/>
        <a:ext cx="1807535" cy="1350417"/>
      </dsp:txXfrm>
    </dsp:sp>
    <dsp:sp modelId="{6D8FC798-8643-4BF4-BB5C-15ABCF38539A}">
      <dsp:nvSpPr>
        <dsp:cNvPr id="0" name=""/>
        <dsp:cNvSpPr/>
      </dsp:nvSpPr>
      <dsp:spPr>
        <a:xfrm>
          <a:off x="1943100" y="23080"/>
          <a:ext cx="7094574" cy="422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Short-term profit focus vs. long-term ALM goals </a:t>
          </a:r>
          <a:endParaRPr lang="en-KE" sz="1900" kern="1200" dirty="0"/>
        </a:p>
      </dsp:txBody>
      <dsp:txXfrm>
        <a:off x="1943100" y="23080"/>
        <a:ext cx="7094574" cy="422005"/>
      </dsp:txXfrm>
    </dsp:sp>
    <dsp:sp modelId="{F238E26A-CF87-4306-B7BD-1602311D4DE2}">
      <dsp:nvSpPr>
        <dsp:cNvPr id="0" name=""/>
        <dsp:cNvSpPr/>
      </dsp:nvSpPr>
      <dsp:spPr>
        <a:xfrm>
          <a:off x="1807535" y="445085"/>
          <a:ext cx="7230140"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3426C262-D9F7-434B-B1A2-1A24AB45973A}">
      <dsp:nvSpPr>
        <dsp:cNvPr id="0" name=""/>
        <dsp:cNvSpPr/>
      </dsp:nvSpPr>
      <dsp:spPr>
        <a:xfrm>
          <a:off x="1943100" y="466186"/>
          <a:ext cx="7094574" cy="422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Fragmented decision-making across departments</a:t>
          </a:r>
          <a:endParaRPr lang="en-KE" sz="1900" kern="1200" dirty="0"/>
        </a:p>
      </dsp:txBody>
      <dsp:txXfrm>
        <a:off x="1943100" y="466186"/>
        <a:ext cx="7094574" cy="422005"/>
      </dsp:txXfrm>
    </dsp:sp>
    <dsp:sp modelId="{F4A87905-5021-4748-B6FB-5E72390CCCD5}">
      <dsp:nvSpPr>
        <dsp:cNvPr id="0" name=""/>
        <dsp:cNvSpPr/>
      </dsp:nvSpPr>
      <dsp:spPr>
        <a:xfrm>
          <a:off x="1807535" y="888191"/>
          <a:ext cx="7230140"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FBAC86A-E241-4C9A-8921-A90407F1D585}">
      <dsp:nvSpPr>
        <dsp:cNvPr id="0" name=""/>
        <dsp:cNvSpPr/>
      </dsp:nvSpPr>
      <dsp:spPr>
        <a:xfrm>
          <a:off x="1943100" y="909291"/>
          <a:ext cx="7094574" cy="422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Lack of integrated ALM governance</a:t>
          </a:r>
          <a:endParaRPr lang="en-KE" sz="1900" kern="1200" dirty="0"/>
        </a:p>
      </dsp:txBody>
      <dsp:txXfrm>
        <a:off x="1943100" y="909291"/>
        <a:ext cx="7094574" cy="422005"/>
      </dsp:txXfrm>
    </dsp:sp>
    <dsp:sp modelId="{05F71EF0-DC6B-414C-B48B-3AC279AD4DB0}">
      <dsp:nvSpPr>
        <dsp:cNvPr id="0" name=""/>
        <dsp:cNvSpPr/>
      </dsp:nvSpPr>
      <dsp:spPr>
        <a:xfrm>
          <a:off x="1807535" y="1331297"/>
          <a:ext cx="7230140"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6EEAFD5E-C7CC-4A4E-8392-793455873AC1}">
      <dsp:nvSpPr>
        <dsp:cNvPr id="0" name=""/>
        <dsp:cNvSpPr/>
      </dsp:nvSpPr>
      <dsp:spPr>
        <a:xfrm>
          <a:off x="0" y="1352397"/>
          <a:ext cx="903767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50CFBB2-4642-4391-AD9E-8314A08BE774}">
      <dsp:nvSpPr>
        <dsp:cNvPr id="0" name=""/>
        <dsp:cNvSpPr/>
      </dsp:nvSpPr>
      <dsp:spPr>
        <a:xfrm>
          <a:off x="0" y="1352397"/>
          <a:ext cx="1807535" cy="1350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Policyholder behavior</a:t>
          </a:r>
          <a:endParaRPr lang="en-KE" sz="2200" b="1" kern="1200" dirty="0"/>
        </a:p>
      </dsp:txBody>
      <dsp:txXfrm>
        <a:off x="0" y="1352397"/>
        <a:ext cx="1807535" cy="1350417"/>
      </dsp:txXfrm>
    </dsp:sp>
    <dsp:sp modelId="{B669CAE5-8477-4FEB-A847-48774D352DFE}">
      <dsp:nvSpPr>
        <dsp:cNvPr id="0" name=""/>
        <dsp:cNvSpPr/>
      </dsp:nvSpPr>
      <dsp:spPr>
        <a:xfrm>
          <a:off x="1943100" y="1419918"/>
          <a:ext cx="7094574" cy="99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Cashflow mismatch and liquidity Risk from Policyholder Behavior </a:t>
          </a:r>
          <a:r>
            <a:rPr lang="en-US" sz="1900" kern="1200" dirty="0" err="1"/>
            <a:t>e.g</a:t>
          </a:r>
          <a:r>
            <a:rPr lang="en-US" sz="1900" kern="1200" dirty="0"/>
            <a:t> due to high lapse rates and unpredictable withdrawals due to economic shocks</a:t>
          </a:r>
          <a:endParaRPr lang="en-KE" sz="1900" kern="1200" dirty="0"/>
        </a:p>
      </dsp:txBody>
      <dsp:txXfrm>
        <a:off x="1943100" y="1419918"/>
        <a:ext cx="7094574" cy="999200"/>
      </dsp:txXfrm>
    </dsp:sp>
    <dsp:sp modelId="{A13BA973-9FC9-4D37-B66E-622B3726BCEB}">
      <dsp:nvSpPr>
        <dsp:cNvPr id="0" name=""/>
        <dsp:cNvSpPr/>
      </dsp:nvSpPr>
      <dsp:spPr>
        <a:xfrm>
          <a:off x="1807535" y="2419119"/>
          <a:ext cx="7230140"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C6C49DD1-A082-4887-B3B9-A44CBCD870D4}">
      <dsp:nvSpPr>
        <dsp:cNvPr id="0" name=""/>
        <dsp:cNvSpPr/>
      </dsp:nvSpPr>
      <dsp:spPr>
        <a:xfrm>
          <a:off x="0" y="2702815"/>
          <a:ext cx="9037675"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09652D2-A0FC-4204-8C64-B4A5153AE32C}">
      <dsp:nvSpPr>
        <dsp:cNvPr id="0" name=""/>
        <dsp:cNvSpPr/>
      </dsp:nvSpPr>
      <dsp:spPr>
        <a:xfrm>
          <a:off x="0" y="2702815"/>
          <a:ext cx="1807535" cy="1350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Technology &amp; System Gaps</a:t>
          </a:r>
          <a:endParaRPr lang="en-KE" sz="2200" b="1" kern="1200" dirty="0"/>
        </a:p>
      </dsp:txBody>
      <dsp:txXfrm>
        <a:off x="0" y="2702815"/>
        <a:ext cx="1807535" cy="1350417"/>
      </dsp:txXfrm>
    </dsp:sp>
    <dsp:sp modelId="{6A6CD5F0-B555-4453-8518-30A2B468222F}">
      <dsp:nvSpPr>
        <dsp:cNvPr id="0" name=""/>
        <dsp:cNvSpPr/>
      </dsp:nvSpPr>
      <dsp:spPr>
        <a:xfrm>
          <a:off x="1943100" y="2734201"/>
          <a:ext cx="7094574" cy="62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Manual processes increase operational risk</a:t>
          </a:r>
          <a:endParaRPr lang="en-KE" sz="1900" kern="1200" dirty="0"/>
        </a:p>
      </dsp:txBody>
      <dsp:txXfrm>
        <a:off x="1943100" y="2734201"/>
        <a:ext cx="7094574" cy="627733"/>
      </dsp:txXfrm>
    </dsp:sp>
    <dsp:sp modelId="{68505D97-D40B-4D93-9F38-061F552DF2E1}">
      <dsp:nvSpPr>
        <dsp:cNvPr id="0" name=""/>
        <dsp:cNvSpPr/>
      </dsp:nvSpPr>
      <dsp:spPr>
        <a:xfrm>
          <a:off x="1807535" y="3361935"/>
          <a:ext cx="7230140"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B2DF5036-B590-4056-8F18-0FF5252520A4}">
      <dsp:nvSpPr>
        <dsp:cNvPr id="0" name=""/>
        <dsp:cNvSpPr/>
      </dsp:nvSpPr>
      <dsp:spPr>
        <a:xfrm>
          <a:off x="1943100" y="3393321"/>
          <a:ext cx="7094574" cy="62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Lack of automation in ALM execution</a:t>
          </a:r>
          <a:endParaRPr lang="en-KE" sz="1900" kern="1200" dirty="0"/>
        </a:p>
      </dsp:txBody>
      <dsp:txXfrm>
        <a:off x="1943100" y="3393321"/>
        <a:ext cx="7094574" cy="627733"/>
      </dsp:txXfrm>
    </dsp:sp>
    <dsp:sp modelId="{CE0D9448-0C96-4E5B-B862-E75D4C93545D}">
      <dsp:nvSpPr>
        <dsp:cNvPr id="0" name=""/>
        <dsp:cNvSpPr/>
      </dsp:nvSpPr>
      <dsp:spPr>
        <a:xfrm>
          <a:off x="1807535" y="4021054"/>
          <a:ext cx="7230140"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66681-5F30-4583-BD93-7AD36A69CD9E}">
      <dsp:nvSpPr>
        <dsp:cNvPr id="0" name=""/>
        <dsp:cNvSpPr/>
      </dsp:nvSpPr>
      <dsp:spPr>
        <a:xfrm>
          <a:off x="0" y="0"/>
          <a:ext cx="8878370" cy="566344"/>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i="0" kern="1200" baseline="0" dirty="0"/>
            <a:t>Mitigating Actions for ALM Challenges</a:t>
          </a:r>
          <a:endParaRPr lang="en-KE" sz="3500" b="1" kern="1200" dirty="0"/>
        </a:p>
      </dsp:txBody>
      <dsp:txXfrm>
        <a:off x="27647" y="27647"/>
        <a:ext cx="8823076" cy="51105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6C851-BF69-4613-B08F-DDE3B36A0F57}">
      <dsp:nvSpPr>
        <dsp:cNvPr id="0" name=""/>
        <dsp:cNvSpPr/>
      </dsp:nvSpPr>
      <dsp:spPr>
        <a:xfrm>
          <a:off x="0" y="32011"/>
          <a:ext cx="9033134" cy="4077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1. Market Structure &amp; Depth</a:t>
          </a:r>
          <a:endParaRPr lang="en-KE" sz="1700" b="1" kern="1200" dirty="0"/>
        </a:p>
      </dsp:txBody>
      <dsp:txXfrm>
        <a:off x="19904" y="51915"/>
        <a:ext cx="8993326" cy="367937"/>
      </dsp:txXfrm>
    </dsp:sp>
    <dsp:sp modelId="{512A6206-F257-47C9-A131-EA17D1AE54D7}">
      <dsp:nvSpPr>
        <dsp:cNvPr id="0" name=""/>
        <dsp:cNvSpPr/>
      </dsp:nvSpPr>
      <dsp:spPr>
        <a:xfrm>
          <a:off x="0" y="439756"/>
          <a:ext cx="9033134" cy="211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80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Collaboration with regulators and government Treasury/Finance functions to deepen local bond markets (including duration of issued bonds). </a:t>
          </a:r>
          <a:endParaRPr lang="en-KE" sz="1400" kern="1200" dirty="0"/>
        </a:p>
        <a:p>
          <a:pPr marL="114300" lvl="1" indent="-114300" algn="l" defTabSz="622300">
            <a:lnSpc>
              <a:spcPct val="90000"/>
            </a:lnSpc>
            <a:spcBef>
              <a:spcPct val="0"/>
            </a:spcBef>
            <a:spcAft>
              <a:spcPct val="20000"/>
            </a:spcAft>
            <a:buChar char="•"/>
          </a:pPr>
          <a:r>
            <a:rPr lang="en-US" sz="1400" kern="1200" dirty="0"/>
            <a:t>Collaboration with other “users” of long-duration bonds and other Instruments such as Pension Funds</a:t>
          </a:r>
          <a:endParaRPr lang="en-KE" sz="1400" kern="1200" dirty="0"/>
        </a:p>
        <a:p>
          <a:pPr marL="114300" lvl="1" indent="-114300" algn="l" defTabSz="622300">
            <a:lnSpc>
              <a:spcPct val="90000"/>
            </a:lnSpc>
            <a:spcBef>
              <a:spcPct val="0"/>
            </a:spcBef>
            <a:spcAft>
              <a:spcPct val="20000"/>
            </a:spcAft>
            <a:buChar char="•"/>
          </a:pPr>
          <a:r>
            <a:rPr lang="en-US" sz="1400" kern="1200" dirty="0"/>
            <a:t>Consideration of Alternative Assets that match durations </a:t>
          </a:r>
          <a:endParaRPr lang="en-KE" sz="1400" kern="1200" dirty="0"/>
        </a:p>
        <a:p>
          <a:pPr marL="114300" lvl="1" indent="-114300" algn="l" defTabSz="622300">
            <a:lnSpc>
              <a:spcPct val="90000"/>
            </a:lnSpc>
            <a:spcBef>
              <a:spcPct val="0"/>
            </a:spcBef>
            <a:spcAft>
              <a:spcPct val="20000"/>
            </a:spcAft>
            <a:buChar char="•"/>
          </a:pPr>
          <a:r>
            <a:rPr lang="en-US" sz="1400" kern="1200" dirty="0"/>
            <a:t>Use synthetic instruments (e.g., swaps) to extend duration where feasible</a:t>
          </a:r>
          <a:endParaRPr lang="en-KE" sz="1400" kern="1200" dirty="0"/>
        </a:p>
        <a:p>
          <a:pPr marL="114300" lvl="1" indent="-114300" algn="l" defTabSz="622300">
            <a:lnSpc>
              <a:spcPct val="90000"/>
            </a:lnSpc>
            <a:spcBef>
              <a:spcPct val="0"/>
            </a:spcBef>
            <a:spcAft>
              <a:spcPct val="20000"/>
            </a:spcAft>
            <a:buChar char="•"/>
          </a:pPr>
          <a:r>
            <a:rPr lang="en-US" sz="1400" kern="1200" dirty="0"/>
            <a:t>Implement dynamic FX hedging policies to manage currency risks</a:t>
          </a:r>
          <a:endParaRPr lang="en-KE" sz="1400" kern="1200" dirty="0"/>
        </a:p>
        <a:p>
          <a:pPr marL="114300" lvl="1" indent="-114300" algn="l" defTabSz="622300">
            <a:lnSpc>
              <a:spcPct val="90000"/>
            </a:lnSpc>
            <a:spcBef>
              <a:spcPct val="0"/>
            </a:spcBef>
            <a:spcAft>
              <a:spcPct val="20000"/>
            </a:spcAft>
            <a:buChar char="•"/>
          </a:pPr>
          <a:r>
            <a:rPr lang="en-US" sz="1400" kern="1200" dirty="0"/>
            <a:t>Match currency of liabilities where possible </a:t>
          </a:r>
          <a:endParaRPr lang="en-KE" sz="1400" kern="1200" dirty="0"/>
        </a:p>
        <a:p>
          <a:pPr marL="114300" lvl="1" indent="-114300" algn="l" defTabSz="622300">
            <a:lnSpc>
              <a:spcPct val="90000"/>
            </a:lnSpc>
            <a:spcBef>
              <a:spcPct val="0"/>
            </a:spcBef>
            <a:spcAft>
              <a:spcPct val="20000"/>
            </a:spcAft>
            <a:buChar char="•"/>
          </a:pPr>
          <a:r>
            <a:rPr lang="en-US" sz="1400" kern="1200" dirty="0"/>
            <a:t>Diversify across regional currencies to reduce concentration risk </a:t>
          </a:r>
          <a:endParaRPr lang="en-KE" sz="1400" kern="1200" dirty="0"/>
        </a:p>
        <a:p>
          <a:pPr marL="114300" lvl="1" indent="-114300" algn="l" defTabSz="622300">
            <a:lnSpc>
              <a:spcPct val="90000"/>
            </a:lnSpc>
            <a:spcBef>
              <a:spcPct val="0"/>
            </a:spcBef>
            <a:spcAft>
              <a:spcPct val="20000"/>
            </a:spcAft>
            <a:buChar char="•"/>
          </a:pPr>
          <a:r>
            <a:rPr lang="en-US" sz="1400" kern="1200" dirty="0"/>
            <a:t>Collaborate with regional exchanges to develop hedging tools</a:t>
          </a:r>
          <a:endParaRPr lang="en-KE" sz="1400" kern="1200" dirty="0"/>
        </a:p>
      </dsp:txBody>
      <dsp:txXfrm>
        <a:off x="0" y="439756"/>
        <a:ext cx="9033134" cy="2111400"/>
      </dsp:txXfrm>
    </dsp:sp>
    <dsp:sp modelId="{DEE233FD-A24D-4512-9D70-80D397C6C5EE}">
      <dsp:nvSpPr>
        <dsp:cNvPr id="0" name=""/>
        <dsp:cNvSpPr/>
      </dsp:nvSpPr>
      <dsp:spPr>
        <a:xfrm>
          <a:off x="0" y="2551156"/>
          <a:ext cx="9033134" cy="4077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2. Specific Sovereign Risks</a:t>
          </a:r>
          <a:endParaRPr lang="en-KE" sz="1700" b="1" kern="1200" dirty="0"/>
        </a:p>
      </dsp:txBody>
      <dsp:txXfrm>
        <a:off x="19904" y="2571060"/>
        <a:ext cx="8993326" cy="367937"/>
      </dsp:txXfrm>
    </dsp:sp>
    <dsp:sp modelId="{7B4E9CB5-D450-456C-9624-43EEBF6F6518}">
      <dsp:nvSpPr>
        <dsp:cNvPr id="0" name=""/>
        <dsp:cNvSpPr/>
      </dsp:nvSpPr>
      <dsp:spPr>
        <a:xfrm>
          <a:off x="0" y="2958901"/>
          <a:ext cx="9033134"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80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“Market Value Adjustment” clauses tied to sovereign default risks</a:t>
          </a:r>
          <a:endParaRPr lang="en-KE" sz="1400" kern="1200" dirty="0"/>
        </a:p>
        <a:p>
          <a:pPr marL="114300" lvl="1" indent="-114300" algn="l" defTabSz="622300">
            <a:lnSpc>
              <a:spcPct val="90000"/>
            </a:lnSpc>
            <a:spcBef>
              <a:spcPct val="0"/>
            </a:spcBef>
            <a:spcAft>
              <a:spcPct val="20000"/>
            </a:spcAft>
            <a:buChar char="•"/>
          </a:pPr>
          <a:r>
            <a:rPr lang="en-US" sz="1400" kern="1200" dirty="0"/>
            <a:t>Allocation to “off-shore” investments </a:t>
          </a:r>
          <a:endParaRPr lang="en-KE" sz="1400" kern="1200" dirty="0"/>
        </a:p>
        <a:p>
          <a:pPr marL="114300" lvl="1" indent="-114300" algn="l" defTabSz="622300">
            <a:lnSpc>
              <a:spcPct val="90000"/>
            </a:lnSpc>
            <a:spcBef>
              <a:spcPct val="0"/>
            </a:spcBef>
            <a:spcAft>
              <a:spcPct val="20000"/>
            </a:spcAft>
            <a:buChar char="•"/>
          </a:pPr>
          <a:r>
            <a:rPr lang="en-US" sz="1400" kern="1200" dirty="0"/>
            <a:t>Alternative assets with similar return profile/characteristics to Liability characteristics that are not issued by the “Sovereign”- e.g., Infrastructure Debt </a:t>
          </a:r>
          <a:endParaRPr lang="en-KE" sz="1400" kern="1200" dirty="0"/>
        </a:p>
      </dsp:txBody>
      <dsp:txXfrm>
        <a:off x="0" y="2958901"/>
        <a:ext cx="9033134" cy="914940"/>
      </dsp:txXfrm>
    </dsp:sp>
    <dsp:sp modelId="{24F13B67-179A-4834-A492-63AC42AC9FDC}">
      <dsp:nvSpPr>
        <dsp:cNvPr id="0" name=""/>
        <dsp:cNvSpPr/>
      </dsp:nvSpPr>
      <dsp:spPr>
        <a:xfrm>
          <a:off x="0" y="3873841"/>
          <a:ext cx="9033134" cy="40774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3. Strategic Misalignment </a:t>
          </a:r>
          <a:r>
            <a:rPr lang="en-US" sz="1700" kern="1200" dirty="0"/>
            <a:t>	</a:t>
          </a:r>
          <a:endParaRPr lang="en-KE" sz="1700" kern="1200" dirty="0"/>
        </a:p>
      </dsp:txBody>
      <dsp:txXfrm>
        <a:off x="19904" y="3893745"/>
        <a:ext cx="8993326" cy="367937"/>
      </dsp:txXfrm>
    </dsp:sp>
    <dsp:sp modelId="{824F3EDB-AC15-48B6-A4CA-B60AE338A43C}">
      <dsp:nvSpPr>
        <dsp:cNvPr id="0" name=""/>
        <dsp:cNvSpPr/>
      </dsp:nvSpPr>
      <dsp:spPr>
        <a:xfrm>
          <a:off x="0" y="4281586"/>
          <a:ext cx="903313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80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Cross Department Coordination- Align treasury, risk, and finance teams for holistic decision-making </a:t>
          </a:r>
          <a:endParaRPr lang="en-KE" sz="1400" kern="1200" dirty="0"/>
        </a:p>
      </dsp:txBody>
      <dsp:txXfrm>
        <a:off x="0" y="4281586"/>
        <a:ext cx="9033134" cy="281520"/>
      </dsp:txXfrm>
    </dsp:sp>
    <dsp:sp modelId="{36786DE2-EAF6-4640-99A1-2AC3A94E2981}">
      <dsp:nvSpPr>
        <dsp:cNvPr id="0" name=""/>
        <dsp:cNvSpPr/>
      </dsp:nvSpPr>
      <dsp:spPr>
        <a:xfrm>
          <a:off x="0" y="4563106"/>
          <a:ext cx="9033134" cy="4077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4. Data gaps 	</a:t>
          </a:r>
          <a:endParaRPr lang="en-KE" sz="1700" b="1" kern="1200" dirty="0"/>
        </a:p>
      </dsp:txBody>
      <dsp:txXfrm>
        <a:off x="19904" y="4583010"/>
        <a:ext cx="8993326" cy="367937"/>
      </dsp:txXfrm>
    </dsp:sp>
    <dsp:sp modelId="{0F8FE823-12F7-4B06-8BDC-138B78082E3E}">
      <dsp:nvSpPr>
        <dsp:cNvPr id="0" name=""/>
        <dsp:cNvSpPr/>
      </dsp:nvSpPr>
      <dsp:spPr>
        <a:xfrm>
          <a:off x="0" y="4970851"/>
          <a:ext cx="903313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80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Invest in actuarial talent and digital infrastructure</a:t>
          </a:r>
          <a:endParaRPr lang="en-KE" sz="1400" kern="1200" dirty="0"/>
        </a:p>
      </dsp:txBody>
      <dsp:txXfrm>
        <a:off x="0" y="4970851"/>
        <a:ext cx="9033134" cy="28152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66681-5F30-4583-BD93-7AD36A69CD9E}">
      <dsp:nvSpPr>
        <dsp:cNvPr id="0" name=""/>
        <dsp:cNvSpPr/>
      </dsp:nvSpPr>
      <dsp:spPr>
        <a:xfrm>
          <a:off x="0" y="0"/>
          <a:ext cx="8878370" cy="566344"/>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i="0" kern="1200" baseline="0" dirty="0"/>
            <a:t>Other Key ALM Considerations</a:t>
          </a:r>
          <a:endParaRPr lang="en-KE" sz="3500" b="1" kern="1200" dirty="0"/>
        </a:p>
      </dsp:txBody>
      <dsp:txXfrm>
        <a:off x="27647" y="27647"/>
        <a:ext cx="8823076" cy="51105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6C851-BF69-4613-B08F-DDE3B36A0F57}">
      <dsp:nvSpPr>
        <dsp:cNvPr id="0" name=""/>
        <dsp:cNvSpPr/>
      </dsp:nvSpPr>
      <dsp:spPr>
        <a:xfrm>
          <a:off x="0" y="93387"/>
          <a:ext cx="9033134" cy="542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11175">
            <a:lnSpc>
              <a:spcPct val="90000"/>
            </a:lnSpc>
            <a:spcBef>
              <a:spcPct val="0"/>
            </a:spcBef>
            <a:spcAft>
              <a:spcPct val="35000"/>
            </a:spcAft>
            <a:buNone/>
          </a:pPr>
          <a:r>
            <a:rPr lang="en-US" sz="1150" b="1" kern="1200" dirty="0">
              <a:latin typeface="Tahoma" panose="020B0604030504040204" pitchFamily="34" charset="0"/>
              <a:ea typeface="Tahoma" panose="020B0604030504040204" pitchFamily="34" charset="0"/>
              <a:cs typeface="Tahoma" panose="020B0604030504040204" pitchFamily="34" charset="0"/>
            </a:rPr>
            <a:t>Yield curve construction approaches: </a:t>
          </a:r>
          <a:r>
            <a:rPr lang="en-US" sz="1150" b="0" kern="1200" dirty="0">
              <a:latin typeface="Tahoma" panose="020B0604030504040204" pitchFamily="34" charset="0"/>
              <a:ea typeface="Tahoma" panose="020B0604030504040204" pitchFamily="34" charset="0"/>
              <a:cs typeface="Tahoma" panose="020B0604030504040204" pitchFamily="34" charset="0"/>
            </a:rPr>
            <a:t>Consistent Valuation of Assets and Liabilities?</a:t>
          </a:r>
          <a:endParaRPr lang="en-KE" sz="1150" b="0" kern="1200" dirty="0">
            <a:latin typeface="Tahoma" panose="020B0604030504040204" pitchFamily="34" charset="0"/>
            <a:ea typeface="Tahoma" panose="020B0604030504040204" pitchFamily="34" charset="0"/>
            <a:cs typeface="Tahoma" panose="020B0604030504040204" pitchFamily="34" charset="0"/>
          </a:endParaRPr>
        </a:p>
      </dsp:txBody>
      <dsp:txXfrm>
        <a:off x="26501" y="119888"/>
        <a:ext cx="8980132" cy="489878"/>
      </dsp:txXfrm>
    </dsp:sp>
    <dsp:sp modelId="{DEE233FD-A24D-4512-9D70-80D397C6C5EE}">
      <dsp:nvSpPr>
        <dsp:cNvPr id="0" name=""/>
        <dsp:cNvSpPr/>
      </dsp:nvSpPr>
      <dsp:spPr>
        <a:xfrm>
          <a:off x="0" y="719787"/>
          <a:ext cx="9033134" cy="542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11175">
            <a:lnSpc>
              <a:spcPct val="90000"/>
            </a:lnSpc>
            <a:spcBef>
              <a:spcPct val="0"/>
            </a:spcBef>
            <a:spcAft>
              <a:spcPct val="35000"/>
            </a:spcAft>
            <a:buNone/>
          </a:pPr>
          <a:r>
            <a:rPr lang="en-US" sz="1150" b="1" kern="1200" dirty="0">
              <a:latin typeface="Tahoma" panose="020B0604030504040204" pitchFamily="34" charset="0"/>
              <a:ea typeface="Tahoma" panose="020B0604030504040204" pitchFamily="34" charset="0"/>
              <a:cs typeface="Tahoma" panose="020B0604030504040204" pitchFamily="34" charset="0"/>
            </a:rPr>
            <a:t>Balance Sheet Restructuring – </a:t>
          </a:r>
          <a:r>
            <a:rPr lang="en-US" sz="1150" b="0" kern="1200" dirty="0">
              <a:latin typeface="Tahoma" panose="020B0604030504040204" pitchFamily="34" charset="0"/>
              <a:ea typeface="Tahoma" panose="020B0604030504040204" pitchFamily="34" charset="0"/>
              <a:cs typeface="Tahoma" panose="020B0604030504040204" pitchFamily="34" charset="0"/>
            </a:rPr>
            <a:t>Separation of shareholder from policyholder funds. Chase alpha within the shareholder funds.</a:t>
          </a:r>
          <a:endParaRPr lang="en-KE" sz="1150" b="0" kern="1200" dirty="0">
            <a:latin typeface="Tahoma" panose="020B0604030504040204" pitchFamily="34" charset="0"/>
            <a:ea typeface="Tahoma" panose="020B0604030504040204" pitchFamily="34" charset="0"/>
            <a:cs typeface="Tahoma" panose="020B0604030504040204" pitchFamily="34" charset="0"/>
          </a:endParaRPr>
        </a:p>
      </dsp:txBody>
      <dsp:txXfrm>
        <a:off x="26501" y="746288"/>
        <a:ext cx="8980132" cy="489878"/>
      </dsp:txXfrm>
    </dsp:sp>
    <dsp:sp modelId="{B37AB9CB-EF0F-442D-A37B-EA7C9A3806E1}">
      <dsp:nvSpPr>
        <dsp:cNvPr id="0" name=""/>
        <dsp:cNvSpPr/>
      </dsp:nvSpPr>
      <dsp:spPr>
        <a:xfrm>
          <a:off x="0" y="1346187"/>
          <a:ext cx="9033134" cy="542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11175">
            <a:lnSpc>
              <a:spcPct val="90000"/>
            </a:lnSpc>
            <a:spcBef>
              <a:spcPct val="0"/>
            </a:spcBef>
            <a:spcAft>
              <a:spcPct val="35000"/>
            </a:spcAft>
            <a:buNone/>
          </a:pPr>
          <a:r>
            <a:rPr lang="en-US" sz="1150" b="1" kern="1200" dirty="0">
              <a:latin typeface="Tahoma" panose="020B0604030504040204" pitchFamily="34" charset="0"/>
              <a:ea typeface="Tahoma" panose="020B0604030504040204" pitchFamily="34" charset="0"/>
              <a:cs typeface="Tahoma" panose="020B0604030504040204" pitchFamily="34" charset="0"/>
            </a:rPr>
            <a:t>Alternative assets: </a:t>
          </a:r>
          <a:r>
            <a:rPr lang="en-US" sz="1150" b="0" kern="1200" dirty="0">
              <a:latin typeface="Tahoma" panose="020B0604030504040204" pitchFamily="34" charset="0"/>
              <a:ea typeface="Tahoma" panose="020B0604030504040204" pitchFamily="34" charset="0"/>
              <a:cs typeface="Tahoma" panose="020B0604030504040204" pitchFamily="34" charset="0"/>
            </a:rPr>
            <a:t>Diversification from the traditional assets to cure duration and cashflow matching issues. Need to consider Risk, return and matching considerations</a:t>
          </a:r>
          <a:endParaRPr lang="en-KE" sz="1150" b="0" kern="1200" dirty="0">
            <a:latin typeface="Tahoma" panose="020B0604030504040204" pitchFamily="34" charset="0"/>
            <a:ea typeface="Tahoma" panose="020B0604030504040204" pitchFamily="34" charset="0"/>
            <a:cs typeface="Tahoma" panose="020B0604030504040204" pitchFamily="34" charset="0"/>
          </a:endParaRPr>
        </a:p>
      </dsp:txBody>
      <dsp:txXfrm>
        <a:off x="26501" y="1372688"/>
        <a:ext cx="8980132" cy="489878"/>
      </dsp:txXfrm>
    </dsp:sp>
    <dsp:sp modelId="{0CE297BD-E074-4281-905F-A1EEE36E35FE}">
      <dsp:nvSpPr>
        <dsp:cNvPr id="0" name=""/>
        <dsp:cNvSpPr/>
      </dsp:nvSpPr>
      <dsp:spPr>
        <a:xfrm>
          <a:off x="0" y="1972587"/>
          <a:ext cx="9033134" cy="542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11175">
            <a:lnSpc>
              <a:spcPct val="90000"/>
            </a:lnSpc>
            <a:spcBef>
              <a:spcPct val="0"/>
            </a:spcBef>
            <a:spcAft>
              <a:spcPct val="35000"/>
            </a:spcAft>
            <a:buNone/>
          </a:pPr>
          <a:r>
            <a:rPr lang="en-US" sz="1150" b="1" kern="1200" dirty="0">
              <a:latin typeface="Tahoma" panose="020B0604030504040204" pitchFamily="34" charset="0"/>
              <a:ea typeface="Tahoma" panose="020B0604030504040204" pitchFamily="34" charset="0"/>
              <a:cs typeface="Tahoma" panose="020B0604030504040204" pitchFamily="34" charset="0"/>
            </a:rPr>
            <a:t>Regulatory and supervisory framework: </a:t>
          </a:r>
          <a:r>
            <a:rPr lang="en-US" sz="1150" b="0" kern="1200" dirty="0">
              <a:latin typeface="Tahoma" panose="020B0604030504040204" pitchFamily="34" charset="0"/>
              <a:ea typeface="Tahoma" panose="020B0604030504040204" pitchFamily="34" charset="0"/>
              <a:cs typeface="Tahoma" panose="020B0604030504040204" pitchFamily="34" charset="0"/>
            </a:rPr>
            <a:t>optimize use of capital</a:t>
          </a:r>
          <a:endParaRPr lang="en-KE" sz="1150" b="0" kern="1200" dirty="0">
            <a:latin typeface="Tahoma" panose="020B0604030504040204" pitchFamily="34" charset="0"/>
            <a:ea typeface="Tahoma" panose="020B0604030504040204" pitchFamily="34" charset="0"/>
            <a:cs typeface="Tahoma" panose="020B0604030504040204" pitchFamily="34" charset="0"/>
          </a:endParaRPr>
        </a:p>
      </dsp:txBody>
      <dsp:txXfrm>
        <a:off x="26501" y="1999088"/>
        <a:ext cx="8980132" cy="489878"/>
      </dsp:txXfrm>
    </dsp:sp>
    <dsp:sp modelId="{F85E1798-112F-4EDB-8E54-406703D0D96E}">
      <dsp:nvSpPr>
        <dsp:cNvPr id="0" name=""/>
        <dsp:cNvSpPr/>
      </dsp:nvSpPr>
      <dsp:spPr>
        <a:xfrm>
          <a:off x="0" y="2598987"/>
          <a:ext cx="9033134" cy="5428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11175">
            <a:lnSpc>
              <a:spcPct val="90000"/>
            </a:lnSpc>
            <a:spcBef>
              <a:spcPct val="0"/>
            </a:spcBef>
            <a:spcAft>
              <a:spcPct val="35000"/>
            </a:spcAft>
            <a:buNone/>
          </a:pPr>
          <a:r>
            <a:rPr lang="en-US" sz="1150" b="1" kern="1200" dirty="0">
              <a:latin typeface="Tahoma" panose="020B0604030504040204" pitchFamily="34" charset="0"/>
              <a:ea typeface="Tahoma" panose="020B0604030504040204" pitchFamily="34" charset="0"/>
              <a:cs typeface="Tahoma" panose="020B0604030504040204" pitchFamily="34" charset="0"/>
            </a:rPr>
            <a:t>Use of reinsurance: </a:t>
          </a:r>
          <a:r>
            <a:rPr lang="en-US" sz="1150" b="0" kern="1200" dirty="0">
              <a:latin typeface="Tahoma" panose="020B0604030504040204" pitchFamily="34" charset="0"/>
              <a:ea typeface="Tahoma" panose="020B0604030504040204" pitchFamily="34" charset="0"/>
              <a:cs typeface="Tahoma" panose="020B0604030504040204" pitchFamily="34" charset="0"/>
            </a:rPr>
            <a:t>Reinsurance is a critical liability management tool. It transfers part of the risk and can help smooth out large losses, making the liability cash flows more predictable and easier to match with assets.</a:t>
          </a:r>
          <a:endParaRPr lang="en-KE" sz="1150" b="0" kern="1200" dirty="0">
            <a:latin typeface="Tahoma" panose="020B0604030504040204" pitchFamily="34" charset="0"/>
            <a:ea typeface="Tahoma" panose="020B0604030504040204" pitchFamily="34" charset="0"/>
            <a:cs typeface="Tahoma" panose="020B0604030504040204" pitchFamily="34" charset="0"/>
          </a:endParaRPr>
        </a:p>
      </dsp:txBody>
      <dsp:txXfrm>
        <a:off x="26501" y="2625488"/>
        <a:ext cx="8980132" cy="489878"/>
      </dsp:txXfrm>
    </dsp:sp>
    <dsp:sp modelId="{8125E9EC-0C6E-449F-B645-FD158FBE85B3}">
      <dsp:nvSpPr>
        <dsp:cNvPr id="0" name=""/>
        <dsp:cNvSpPr/>
      </dsp:nvSpPr>
      <dsp:spPr>
        <a:xfrm>
          <a:off x="0" y="3225387"/>
          <a:ext cx="9033134" cy="542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11175">
            <a:lnSpc>
              <a:spcPct val="90000"/>
            </a:lnSpc>
            <a:spcBef>
              <a:spcPct val="0"/>
            </a:spcBef>
            <a:spcAft>
              <a:spcPct val="35000"/>
            </a:spcAft>
            <a:buNone/>
          </a:pPr>
          <a:r>
            <a:rPr lang="en-US" sz="1150" b="1" kern="1200" dirty="0">
              <a:latin typeface="Tahoma" panose="020B0604030504040204" pitchFamily="34" charset="0"/>
              <a:ea typeface="Tahoma" panose="020B0604030504040204" pitchFamily="34" charset="0"/>
              <a:cs typeface="Tahoma" panose="020B0604030504040204" pitchFamily="34" charset="0"/>
            </a:rPr>
            <a:t>Board and senior management oversight: </a:t>
          </a:r>
          <a:r>
            <a:rPr lang="en-US" sz="1150" b="0" kern="1200" dirty="0">
              <a:latin typeface="Tahoma" panose="020B0604030504040204" pitchFamily="34" charset="0"/>
              <a:ea typeface="Tahoma" panose="020B0604030504040204" pitchFamily="34" charset="0"/>
              <a:cs typeface="Tahoma" panose="020B0604030504040204" pitchFamily="34" charset="0"/>
            </a:rPr>
            <a:t>ALM is a top-level strategic issue. The Board must set the risk appetite and ALM policy and regularly review compliance</a:t>
          </a:r>
          <a:endParaRPr lang="en-KE" sz="1150" b="0" kern="1200" dirty="0">
            <a:latin typeface="Tahoma" panose="020B0604030504040204" pitchFamily="34" charset="0"/>
            <a:ea typeface="Tahoma" panose="020B0604030504040204" pitchFamily="34" charset="0"/>
            <a:cs typeface="Tahoma" panose="020B0604030504040204" pitchFamily="34" charset="0"/>
          </a:endParaRPr>
        </a:p>
      </dsp:txBody>
      <dsp:txXfrm>
        <a:off x="26501" y="3251888"/>
        <a:ext cx="8980132" cy="489878"/>
      </dsp:txXfrm>
    </dsp:sp>
    <dsp:sp modelId="{2BEBC4F4-170C-4595-A9B1-B1553F130738}">
      <dsp:nvSpPr>
        <dsp:cNvPr id="0" name=""/>
        <dsp:cNvSpPr/>
      </dsp:nvSpPr>
      <dsp:spPr>
        <a:xfrm>
          <a:off x="0" y="3851787"/>
          <a:ext cx="9033134" cy="542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11175">
            <a:lnSpc>
              <a:spcPct val="90000"/>
            </a:lnSpc>
            <a:spcBef>
              <a:spcPct val="0"/>
            </a:spcBef>
            <a:spcAft>
              <a:spcPct val="35000"/>
            </a:spcAft>
            <a:buNone/>
          </a:pPr>
          <a:r>
            <a:rPr lang="en-US" sz="1150" b="1" kern="1200" dirty="0">
              <a:latin typeface="Tahoma" panose="020B0604030504040204" pitchFamily="34" charset="0"/>
              <a:ea typeface="Tahoma" panose="020B0604030504040204" pitchFamily="34" charset="0"/>
              <a:cs typeface="Tahoma" panose="020B0604030504040204" pitchFamily="34" charset="0"/>
            </a:rPr>
            <a:t>Data &amp; Technology: </a:t>
          </a:r>
          <a:r>
            <a:rPr lang="en-US" sz="1150" b="0" kern="1200" dirty="0">
              <a:latin typeface="Tahoma" panose="020B0604030504040204" pitchFamily="34" charset="0"/>
              <a:ea typeface="Tahoma" panose="020B0604030504040204" pitchFamily="34" charset="0"/>
              <a:cs typeface="Tahoma" panose="020B0604030504040204" pitchFamily="34" charset="0"/>
            </a:rPr>
            <a:t>Robust ALM requires high-quality data on policies, claims history, and investments. Many African insurers struggle with legacy systems. Investment in modern ALM and actuarial software is a key differentiator.</a:t>
          </a:r>
          <a:endParaRPr lang="en-KE" sz="1150" b="0" kern="1200" dirty="0">
            <a:latin typeface="Tahoma" panose="020B0604030504040204" pitchFamily="34" charset="0"/>
            <a:ea typeface="Tahoma" panose="020B0604030504040204" pitchFamily="34" charset="0"/>
            <a:cs typeface="Tahoma" panose="020B0604030504040204" pitchFamily="34" charset="0"/>
          </a:endParaRPr>
        </a:p>
      </dsp:txBody>
      <dsp:txXfrm>
        <a:off x="26501" y="3878288"/>
        <a:ext cx="8980132" cy="489878"/>
      </dsp:txXfrm>
    </dsp:sp>
    <dsp:sp modelId="{A0A19723-07BE-4637-9225-DA34D3FE800C}">
      <dsp:nvSpPr>
        <dsp:cNvPr id="0" name=""/>
        <dsp:cNvSpPr/>
      </dsp:nvSpPr>
      <dsp:spPr>
        <a:xfrm>
          <a:off x="0" y="4478187"/>
          <a:ext cx="9033134" cy="542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11175">
            <a:lnSpc>
              <a:spcPct val="90000"/>
            </a:lnSpc>
            <a:spcBef>
              <a:spcPct val="0"/>
            </a:spcBef>
            <a:spcAft>
              <a:spcPct val="35000"/>
            </a:spcAft>
            <a:buNone/>
          </a:pPr>
          <a:r>
            <a:rPr lang="en-US" sz="1150" b="1" kern="1200" dirty="0">
              <a:latin typeface="Tahoma" panose="020B0604030504040204" pitchFamily="34" charset="0"/>
              <a:ea typeface="Tahoma" panose="020B0604030504040204" pitchFamily="34" charset="0"/>
              <a:cs typeface="Tahoma" panose="020B0604030504040204" pitchFamily="34" charset="0"/>
            </a:rPr>
            <a:t>Talent &amp; Expertise: </a:t>
          </a:r>
          <a:r>
            <a:rPr lang="en-US" sz="1150" b="0" kern="1200" dirty="0">
              <a:latin typeface="Tahoma" panose="020B0604030504040204" pitchFamily="34" charset="0"/>
              <a:ea typeface="Tahoma" panose="020B0604030504040204" pitchFamily="34" charset="0"/>
              <a:cs typeface="Tahoma" panose="020B0604030504040204" pitchFamily="34" charset="0"/>
            </a:rPr>
            <a:t>There is a shortage of skilled actuaries and investment professionals with deep ALM expertise in the African market. Building this capacity in-house is a long-term strategic advantage.</a:t>
          </a:r>
          <a:endParaRPr lang="en-KE" sz="1150" b="0" kern="1200" dirty="0">
            <a:latin typeface="Tahoma" panose="020B0604030504040204" pitchFamily="34" charset="0"/>
            <a:ea typeface="Tahoma" panose="020B0604030504040204" pitchFamily="34" charset="0"/>
            <a:cs typeface="Tahoma" panose="020B0604030504040204" pitchFamily="34" charset="0"/>
          </a:endParaRPr>
        </a:p>
      </dsp:txBody>
      <dsp:txXfrm>
        <a:off x="26501" y="4504688"/>
        <a:ext cx="8980132" cy="489878"/>
      </dsp:txXfrm>
    </dsp:sp>
    <dsp:sp modelId="{494E066A-3C57-4D9C-9ACF-B1FFA35021A9}">
      <dsp:nvSpPr>
        <dsp:cNvPr id="0" name=""/>
        <dsp:cNvSpPr/>
      </dsp:nvSpPr>
      <dsp:spPr>
        <a:xfrm>
          <a:off x="0" y="5104587"/>
          <a:ext cx="9033134" cy="542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11175">
            <a:lnSpc>
              <a:spcPct val="90000"/>
            </a:lnSpc>
            <a:spcBef>
              <a:spcPct val="0"/>
            </a:spcBef>
            <a:spcAft>
              <a:spcPct val="35000"/>
            </a:spcAft>
            <a:buFont typeface="Arial" panose="020B0604020202020204" pitchFamily="34" charset="0"/>
            <a:buNone/>
          </a:pPr>
          <a:r>
            <a:rPr lang="en-US" sz="1150" b="1" i="0" kern="1200" dirty="0">
              <a:latin typeface="Tahoma" panose="020B0604030504040204" pitchFamily="34" charset="0"/>
              <a:ea typeface="Tahoma" panose="020B0604030504040204" pitchFamily="34" charset="0"/>
              <a:cs typeface="Tahoma" panose="020B0604030504040204" pitchFamily="34" charset="0"/>
            </a:rPr>
            <a:t>IFRS 17 Implications:</a:t>
          </a:r>
          <a:r>
            <a:rPr lang="en-US" sz="1150" b="0" i="0" kern="1200" dirty="0">
              <a:latin typeface="Tahoma" panose="020B0604030504040204" pitchFamily="34" charset="0"/>
              <a:ea typeface="Tahoma" panose="020B0604030504040204" pitchFamily="34" charset="0"/>
              <a:cs typeface="Tahoma" panose="020B0604030504040204" pitchFamily="34" charset="0"/>
            </a:rPr>
            <a:t> A deeper focus on market-consistent valuation of assets and the volatility of profitability.</a:t>
          </a:r>
          <a:endParaRPr lang="en-KE" sz="1150" b="0" kern="1200" dirty="0">
            <a:latin typeface="Tahoma" panose="020B0604030504040204" pitchFamily="34" charset="0"/>
            <a:ea typeface="Tahoma" panose="020B0604030504040204" pitchFamily="34" charset="0"/>
            <a:cs typeface="Tahoma" panose="020B0604030504040204" pitchFamily="34" charset="0"/>
          </a:endParaRPr>
        </a:p>
      </dsp:txBody>
      <dsp:txXfrm>
        <a:off x="26501" y="5131088"/>
        <a:ext cx="8980132" cy="48987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08CA9-903A-4BFD-9C6F-191FC6C1D4A9}">
      <dsp:nvSpPr>
        <dsp:cNvPr id="0" name=""/>
        <dsp:cNvSpPr/>
      </dsp:nvSpPr>
      <dsp:spPr>
        <a:xfrm>
          <a:off x="0" y="337"/>
          <a:ext cx="9069572"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3EF5877-8F85-42FC-91DC-C465AFF2FBA2}">
      <dsp:nvSpPr>
        <dsp:cNvPr id="0" name=""/>
        <dsp:cNvSpPr/>
      </dsp:nvSpPr>
      <dsp:spPr>
        <a:xfrm>
          <a:off x="0" y="337"/>
          <a:ext cx="9069572" cy="690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Next steps/recommendations </a:t>
          </a:r>
          <a:endParaRPr lang="en-KE" sz="3500" b="1" kern="1200" dirty="0">
            <a:solidFill>
              <a:schemeClr val="tx1"/>
            </a:solidFill>
          </a:endParaRPr>
        </a:p>
      </dsp:txBody>
      <dsp:txXfrm>
        <a:off x="0" y="337"/>
        <a:ext cx="9069572" cy="69080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03FCF-C381-4297-849F-BB7D46474B1F}">
      <dsp:nvSpPr>
        <dsp:cNvPr id="0" name=""/>
        <dsp:cNvSpPr/>
      </dsp:nvSpPr>
      <dsp:spPr>
        <a:xfrm>
          <a:off x="0" y="0"/>
          <a:ext cx="901486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C49E23-9A9C-4972-AF9C-5B919FB33EAA}">
      <dsp:nvSpPr>
        <dsp:cNvPr id="0" name=""/>
        <dsp:cNvSpPr/>
      </dsp:nvSpPr>
      <dsp:spPr>
        <a:xfrm>
          <a:off x="0" y="0"/>
          <a:ext cx="1802972" cy="1268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Deepen Market Understanding</a:t>
          </a:r>
          <a:endParaRPr lang="en-KE" sz="1900" b="1" kern="1200" dirty="0"/>
        </a:p>
      </dsp:txBody>
      <dsp:txXfrm>
        <a:off x="0" y="0"/>
        <a:ext cx="1802972" cy="1268310"/>
      </dsp:txXfrm>
    </dsp:sp>
    <dsp:sp modelId="{53348ED0-5E81-4DF7-80A2-C02969B82344}">
      <dsp:nvSpPr>
        <dsp:cNvPr id="0" name=""/>
        <dsp:cNvSpPr/>
      </dsp:nvSpPr>
      <dsp:spPr>
        <a:xfrm>
          <a:off x="1938195" y="25421"/>
          <a:ext cx="7076668" cy="682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Benchmark against peers in similar regulatory and economic environments. </a:t>
          </a:r>
          <a:endParaRPr lang="en-KE" sz="2000" kern="1200" dirty="0"/>
        </a:p>
      </dsp:txBody>
      <dsp:txXfrm>
        <a:off x="1938195" y="25421"/>
        <a:ext cx="7076668" cy="682904"/>
      </dsp:txXfrm>
    </dsp:sp>
    <dsp:sp modelId="{DFC42A36-2F56-404C-87B5-4AFE610E7324}">
      <dsp:nvSpPr>
        <dsp:cNvPr id="0" name=""/>
        <dsp:cNvSpPr/>
      </dsp:nvSpPr>
      <dsp:spPr>
        <a:xfrm>
          <a:off x="1802972" y="708326"/>
          <a:ext cx="721189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9C1819-00CC-4FD9-A216-7F17049294A3}">
      <dsp:nvSpPr>
        <dsp:cNvPr id="0" name=""/>
        <dsp:cNvSpPr/>
      </dsp:nvSpPr>
      <dsp:spPr>
        <a:xfrm>
          <a:off x="1938195" y="733748"/>
          <a:ext cx="7076668" cy="50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Collaboration with regulators, government and Industry bodies </a:t>
          </a:r>
          <a:endParaRPr lang="en-KE" sz="2000" kern="1200" dirty="0"/>
        </a:p>
      </dsp:txBody>
      <dsp:txXfrm>
        <a:off x="1938195" y="733748"/>
        <a:ext cx="7076668" cy="508439"/>
      </dsp:txXfrm>
    </dsp:sp>
    <dsp:sp modelId="{87667384-8DCF-42B7-A1B8-91D21B583669}">
      <dsp:nvSpPr>
        <dsp:cNvPr id="0" name=""/>
        <dsp:cNvSpPr/>
      </dsp:nvSpPr>
      <dsp:spPr>
        <a:xfrm>
          <a:off x="1802972" y="1242187"/>
          <a:ext cx="721189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6FC69C-A71B-453C-B2DB-EFE5E59715C1}">
      <dsp:nvSpPr>
        <dsp:cNvPr id="0" name=""/>
        <dsp:cNvSpPr/>
      </dsp:nvSpPr>
      <dsp:spPr>
        <a:xfrm>
          <a:off x="0" y="1268310"/>
          <a:ext cx="901486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D7F55-7A9D-4F2E-9799-C9C278DB8A47}">
      <dsp:nvSpPr>
        <dsp:cNvPr id="0" name=""/>
        <dsp:cNvSpPr/>
      </dsp:nvSpPr>
      <dsp:spPr>
        <a:xfrm>
          <a:off x="0" y="1268310"/>
          <a:ext cx="1802972" cy="1268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Strengthen ALM Capabilities</a:t>
          </a:r>
          <a:endParaRPr lang="en-KE" sz="1900" b="1" kern="1200" dirty="0"/>
        </a:p>
      </dsp:txBody>
      <dsp:txXfrm>
        <a:off x="0" y="1268310"/>
        <a:ext cx="1802972" cy="1268310"/>
      </dsp:txXfrm>
    </dsp:sp>
    <dsp:sp modelId="{31987759-0F20-41FE-8826-9886E04B3417}">
      <dsp:nvSpPr>
        <dsp:cNvPr id="0" name=""/>
        <dsp:cNvSpPr/>
      </dsp:nvSpPr>
      <dsp:spPr>
        <a:xfrm>
          <a:off x="1938195" y="1297789"/>
          <a:ext cx="7076668" cy="589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Invest in actuarial talent, data infrastructure, and automation tools. </a:t>
          </a:r>
          <a:endParaRPr lang="en-KE" sz="2000" kern="1200" dirty="0"/>
        </a:p>
      </dsp:txBody>
      <dsp:txXfrm>
        <a:off x="1938195" y="1297789"/>
        <a:ext cx="7076668" cy="589566"/>
      </dsp:txXfrm>
    </dsp:sp>
    <dsp:sp modelId="{A949F878-2843-4FAB-AEAE-9716F3EFDFBC}">
      <dsp:nvSpPr>
        <dsp:cNvPr id="0" name=""/>
        <dsp:cNvSpPr/>
      </dsp:nvSpPr>
      <dsp:spPr>
        <a:xfrm>
          <a:off x="1802972" y="1887355"/>
          <a:ext cx="721189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A91085-B70E-4202-BC94-231107C9CAFD}">
      <dsp:nvSpPr>
        <dsp:cNvPr id="0" name=""/>
        <dsp:cNvSpPr/>
      </dsp:nvSpPr>
      <dsp:spPr>
        <a:xfrm>
          <a:off x="1938195" y="1916833"/>
          <a:ext cx="7076668" cy="589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Scenario testing to better capture tail risks. </a:t>
          </a:r>
          <a:endParaRPr lang="en-KE" sz="2000" kern="1200" dirty="0"/>
        </a:p>
      </dsp:txBody>
      <dsp:txXfrm>
        <a:off x="1938195" y="1916833"/>
        <a:ext cx="7076668" cy="589566"/>
      </dsp:txXfrm>
    </dsp:sp>
    <dsp:sp modelId="{7F25A8EE-E9CF-43E7-AA91-8D1CA4A8325D}">
      <dsp:nvSpPr>
        <dsp:cNvPr id="0" name=""/>
        <dsp:cNvSpPr/>
      </dsp:nvSpPr>
      <dsp:spPr>
        <a:xfrm>
          <a:off x="1802972" y="2506400"/>
          <a:ext cx="721189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1B5308-32C9-453D-B9CC-D34AD971B2F1}">
      <dsp:nvSpPr>
        <dsp:cNvPr id="0" name=""/>
        <dsp:cNvSpPr/>
      </dsp:nvSpPr>
      <dsp:spPr>
        <a:xfrm>
          <a:off x="0" y="2536621"/>
          <a:ext cx="901486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F45C4F-310D-42A1-A9BA-7C7B5AD57EF7}">
      <dsp:nvSpPr>
        <dsp:cNvPr id="0" name=""/>
        <dsp:cNvSpPr/>
      </dsp:nvSpPr>
      <dsp:spPr>
        <a:xfrm>
          <a:off x="0" y="2536621"/>
          <a:ext cx="1802972" cy="1268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Align Strategy with Risk Appetite</a:t>
          </a:r>
          <a:endParaRPr lang="en-KE" sz="1900" b="1" kern="1200" dirty="0"/>
        </a:p>
      </dsp:txBody>
      <dsp:txXfrm>
        <a:off x="0" y="2536621"/>
        <a:ext cx="1802972" cy="1268310"/>
      </dsp:txXfrm>
    </dsp:sp>
    <dsp:sp modelId="{07A2C27D-F0F5-4A66-8AB8-8489D185B8A2}">
      <dsp:nvSpPr>
        <dsp:cNvPr id="0" name=""/>
        <dsp:cNvSpPr/>
      </dsp:nvSpPr>
      <dsp:spPr>
        <a:xfrm>
          <a:off x="1938195" y="2564272"/>
          <a:ext cx="7076668" cy="6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Revisit ALM strategy to ensure it aligns with risk-appetite, reflects policyholder behavior (e.g lapse risk). </a:t>
          </a:r>
          <a:endParaRPr lang="en-KE" sz="2000" kern="1200" dirty="0"/>
        </a:p>
      </dsp:txBody>
      <dsp:txXfrm>
        <a:off x="1938195" y="2564272"/>
        <a:ext cx="7076668" cy="631840"/>
      </dsp:txXfrm>
    </dsp:sp>
    <dsp:sp modelId="{457D4839-3781-4E0D-B181-A7F7603B7AA2}">
      <dsp:nvSpPr>
        <dsp:cNvPr id="0" name=""/>
        <dsp:cNvSpPr/>
      </dsp:nvSpPr>
      <dsp:spPr>
        <a:xfrm>
          <a:off x="1802972" y="3196113"/>
          <a:ext cx="721189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B88634-D7F4-415B-8E96-CB7776477599}">
      <dsp:nvSpPr>
        <dsp:cNvPr id="0" name=""/>
        <dsp:cNvSpPr/>
      </dsp:nvSpPr>
      <dsp:spPr>
        <a:xfrm>
          <a:off x="1938195" y="3223764"/>
          <a:ext cx="7076668" cy="553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Capital efficiency </a:t>
          </a:r>
          <a:endParaRPr lang="en-KE" sz="2000" kern="1200" dirty="0"/>
        </a:p>
      </dsp:txBody>
      <dsp:txXfrm>
        <a:off x="1938195" y="3223764"/>
        <a:ext cx="7076668" cy="553028"/>
      </dsp:txXfrm>
    </dsp:sp>
    <dsp:sp modelId="{40B9E2B9-85A1-44BC-B18A-54174DDDB0C1}">
      <dsp:nvSpPr>
        <dsp:cNvPr id="0" name=""/>
        <dsp:cNvSpPr/>
      </dsp:nvSpPr>
      <dsp:spPr>
        <a:xfrm>
          <a:off x="1802972" y="3776792"/>
          <a:ext cx="721189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77F5A8-9D4C-4598-A2D5-A6F6ACE6C35C}">
      <dsp:nvSpPr>
        <dsp:cNvPr id="0" name=""/>
        <dsp:cNvSpPr/>
      </dsp:nvSpPr>
      <dsp:spPr>
        <a:xfrm>
          <a:off x="0" y="3804932"/>
          <a:ext cx="901486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C2690-AFFA-4393-A42E-ADD5D2D8D5BA}">
      <dsp:nvSpPr>
        <dsp:cNvPr id="0" name=""/>
        <dsp:cNvSpPr/>
      </dsp:nvSpPr>
      <dsp:spPr>
        <a:xfrm>
          <a:off x="0" y="3804932"/>
          <a:ext cx="1802972" cy="1268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Diversify and hedge (with available instruments) </a:t>
          </a:r>
          <a:endParaRPr lang="en-KE" sz="1900" b="1" kern="1200" dirty="0"/>
        </a:p>
      </dsp:txBody>
      <dsp:txXfrm>
        <a:off x="0" y="3804932"/>
        <a:ext cx="1802972" cy="1268310"/>
      </dsp:txXfrm>
    </dsp:sp>
    <dsp:sp modelId="{FFE88217-D7E5-4DCD-88EC-1E7E927D62DA}">
      <dsp:nvSpPr>
        <dsp:cNvPr id="0" name=""/>
        <dsp:cNvSpPr/>
      </dsp:nvSpPr>
      <dsp:spPr>
        <a:xfrm>
          <a:off x="1938195" y="3834410"/>
          <a:ext cx="7076668" cy="589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Explore offshore investments and alternative assets. </a:t>
          </a:r>
          <a:endParaRPr lang="en-KE" sz="2000" kern="1200" dirty="0"/>
        </a:p>
      </dsp:txBody>
      <dsp:txXfrm>
        <a:off x="1938195" y="3834410"/>
        <a:ext cx="7076668" cy="589566"/>
      </dsp:txXfrm>
    </dsp:sp>
    <dsp:sp modelId="{BB8D8171-0FDC-440E-BFA3-AA1B44CDD0AC}">
      <dsp:nvSpPr>
        <dsp:cNvPr id="0" name=""/>
        <dsp:cNvSpPr/>
      </dsp:nvSpPr>
      <dsp:spPr>
        <a:xfrm>
          <a:off x="1802972" y="4423976"/>
          <a:ext cx="721189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37286D-8313-4EC6-BE90-0BA8A7AB9D15}">
      <dsp:nvSpPr>
        <dsp:cNvPr id="0" name=""/>
        <dsp:cNvSpPr/>
      </dsp:nvSpPr>
      <dsp:spPr>
        <a:xfrm>
          <a:off x="1938195" y="4453455"/>
          <a:ext cx="7076668" cy="589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Currency-matching strategies.</a:t>
          </a:r>
          <a:endParaRPr lang="en-KE" sz="2000" kern="1200" dirty="0"/>
        </a:p>
      </dsp:txBody>
      <dsp:txXfrm>
        <a:off x="1938195" y="4453455"/>
        <a:ext cx="7076668" cy="589566"/>
      </dsp:txXfrm>
    </dsp:sp>
    <dsp:sp modelId="{E8640501-B795-4D31-AA6A-596AAC6E6EFA}">
      <dsp:nvSpPr>
        <dsp:cNvPr id="0" name=""/>
        <dsp:cNvSpPr/>
      </dsp:nvSpPr>
      <dsp:spPr>
        <a:xfrm>
          <a:off x="1802972" y="5043021"/>
          <a:ext cx="721189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B3BA5-2E6F-4A30-BD44-690481CA6013}">
      <dsp:nvSpPr>
        <dsp:cNvPr id="0" name=""/>
        <dsp:cNvSpPr/>
      </dsp:nvSpPr>
      <dsp:spPr>
        <a:xfrm>
          <a:off x="0" y="174"/>
          <a:ext cx="802501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34D7F1-719F-4899-A6EA-0706FDE06365}">
      <dsp:nvSpPr>
        <dsp:cNvPr id="0" name=""/>
        <dsp:cNvSpPr/>
      </dsp:nvSpPr>
      <dsp:spPr>
        <a:xfrm>
          <a:off x="0" y="174"/>
          <a:ext cx="8017181" cy="357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Presenters: Asaph Ngecha &amp; Stanley Wainaina</a:t>
          </a:r>
        </a:p>
        <a:p>
          <a:pPr marL="0" lvl="0" indent="0" algn="l" defTabSz="1333500">
            <a:lnSpc>
              <a:spcPct val="90000"/>
            </a:lnSpc>
            <a:spcBef>
              <a:spcPct val="0"/>
            </a:spcBef>
            <a:spcAft>
              <a:spcPct val="35000"/>
            </a:spcAft>
            <a:buNone/>
          </a:pPr>
          <a:r>
            <a:rPr lang="en-US" sz="3000" b="1" kern="1200" dirty="0"/>
            <a:t>Britam Holdings PLC</a:t>
          </a:r>
          <a:endParaRPr lang="en-KE" sz="3000" b="1" kern="1200" dirty="0"/>
        </a:p>
      </dsp:txBody>
      <dsp:txXfrm>
        <a:off x="0" y="174"/>
        <a:ext cx="8017181" cy="3572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BC927-9257-41D9-8461-9A0DF2CFD4E1}">
      <dsp:nvSpPr>
        <dsp:cNvPr id="0" name=""/>
        <dsp:cNvSpPr/>
      </dsp:nvSpPr>
      <dsp:spPr>
        <a:xfrm>
          <a:off x="0" y="0"/>
          <a:ext cx="7968343" cy="983384"/>
        </a:xfrm>
        <a:prstGeom prst="roundRect">
          <a:avLst/>
        </a:prstGeom>
        <a:no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dk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1" kern="1200" dirty="0"/>
            <a:t>Agenda</a:t>
          </a:r>
          <a:endParaRPr lang="en-KE" sz="4100" kern="1200" dirty="0"/>
        </a:p>
      </dsp:txBody>
      <dsp:txXfrm>
        <a:off x="48005" y="48005"/>
        <a:ext cx="7872333" cy="887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3B745-D436-45DC-A7DE-610D0F658D3F}">
      <dsp:nvSpPr>
        <dsp:cNvPr id="0" name=""/>
        <dsp:cNvSpPr/>
      </dsp:nvSpPr>
      <dsp:spPr>
        <a:xfrm>
          <a:off x="-5190286" y="-795346"/>
          <a:ext cx="6183404" cy="6183404"/>
        </a:xfrm>
        <a:prstGeom prst="blockArc">
          <a:avLst>
            <a:gd name="adj1" fmla="val 18900000"/>
            <a:gd name="adj2" fmla="val 2700000"/>
            <a:gd name="adj3" fmla="val 34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1CB9B6-9BCE-4E2B-905D-80DADA8369C1}">
      <dsp:nvSpPr>
        <dsp:cNvPr id="0" name=""/>
        <dsp:cNvSpPr/>
      </dsp:nvSpPr>
      <dsp:spPr>
        <a:xfrm>
          <a:off x="322178" y="208784"/>
          <a:ext cx="7584852" cy="417385"/>
        </a:xfrm>
        <a:prstGeom prst="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33130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t>Introduction to ALM </a:t>
          </a:r>
          <a:endParaRPr lang="en-KE" sz="2400" b="1" kern="1200" dirty="0"/>
        </a:p>
      </dsp:txBody>
      <dsp:txXfrm>
        <a:off x="322178" y="208784"/>
        <a:ext cx="7584852" cy="417385"/>
      </dsp:txXfrm>
    </dsp:sp>
    <dsp:sp modelId="{530C1367-292F-4E34-88F9-6C13C59BBD09}">
      <dsp:nvSpPr>
        <dsp:cNvPr id="0" name=""/>
        <dsp:cNvSpPr/>
      </dsp:nvSpPr>
      <dsp:spPr>
        <a:xfrm>
          <a:off x="61312" y="156611"/>
          <a:ext cx="521732" cy="52173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0F5396-2434-4A03-B318-3785A07775EB}">
      <dsp:nvSpPr>
        <dsp:cNvPr id="0" name=""/>
        <dsp:cNvSpPr/>
      </dsp:nvSpPr>
      <dsp:spPr>
        <a:xfrm>
          <a:off x="700158" y="835230"/>
          <a:ext cx="7206872" cy="417385"/>
        </a:xfrm>
        <a:prstGeom prst="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33130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t>Sources of Risk </a:t>
          </a:r>
          <a:endParaRPr lang="en-KE" sz="2400" b="1" kern="1200" dirty="0"/>
        </a:p>
      </dsp:txBody>
      <dsp:txXfrm>
        <a:off x="700158" y="835230"/>
        <a:ext cx="7206872" cy="417385"/>
      </dsp:txXfrm>
    </dsp:sp>
    <dsp:sp modelId="{B60E8B14-1998-45F2-8A96-1419598DC5E1}">
      <dsp:nvSpPr>
        <dsp:cNvPr id="0" name=""/>
        <dsp:cNvSpPr/>
      </dsp:nvSpPr>
      <dsp:spPr>
        <a:xfrm>
          <a:off x="439292" y="783057"/>
          <a:ext cx="521732" cy="52173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9D9032-0E63-4858-BA2D-1DC9A28CFA9D}">
      <dsp:nvSpPr>
        <dsp:cNvPr id="0" name=""/>
        <dsp:cNvSpPr/>
      </dsp:nvSpPr>
      <dsp:spPr>
        <a:xfrm>
          <a:off x="907290" y="1461217"/>
          <a:ext cx="6999741" cy="417385"/>
        </a:xfrm>
        <a:prstGeom prst="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33130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t>Measuring ALM Risk Exposure </a:t>
          </a:r>
          <a:endParaRPr lang="en-KE" sz="2400" b="1" kern="1200" dirty="0"/>
        </a:p>
      </dsp:txBody>
      <dsp:txXfrm>
        <a:off x="907290" y="1461217"/>
        <a:ext cx="6999741" cy="417385"/>
      </dsp:txXfrm>
    </dsp:sp>
    <dsp:sp modelId="{2F74184B-40DA-4F92-8735-0D1D0E8B53D4}">
      <dsp:nvSpPr>
        <dsp:cNvPr id="0" name=""/>
        <dsp:cNvSpPr/>
      </dsp:nvSpPr>
      <dsp:spPr>
        <a:xfrm>
          <a:off x="646424" y="1409044"/>
          <a:ext cx="521732" cy="52173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139B41-26D4-43C2-A0FC-01937BCE9828}">
      <dsp:nvSpPr>
        <dsp:cNvPr id="0" name=""/>
        <dsp:cNvSpPr/>
      </dsp:nvSpPr>
      <dsp:spPr>
        <a:xfrm>
          <a:off x="973425" y="2087663"/>
          <a:ext cx="6933605" cy="417385"/>
        </a:xfrm>
        <a:prstGeom prst="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33130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t>ALM Strategies </a:t>
          </a:r>
          <a:endParaRPr lang="en-KE" sz="2400" b="1" kern="1200" dirty="0"/>
        </a:p>
      </dsp:txBody>
      <dsp:txXfrm>
        <a:off x="973425" y="2087663"/>
        <a:ext cx="6933605" cy="417385"/>
      </dsp:txXfrm>
    </dsp:sp>
    <dsp:sp modelId="{A7103B3C-F477-47C6-B16E-1ED9C0CAD543}">
      <dsp:nvSpPr>
        <dsp:cNvPr id="0" name=""/>
        <dsp:cNvSpPr/>
      </dsp:nvSpPr>
      <dsp:spPr>
        <a:xfrm>
          <a:off x="712559" y="2035489"/>
          <a:ext cx="521732" cy="52173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B5E9AA-8E21-4B21-A6A9-04CB6D369EB3}">
      <dsp:nvSpPr>
        <dsp:cNvPr id="0" name=""/>
        <dsp:cNvSpPr/>
      </dsp:nvSpPr>
      <dsp:spPr>
        <a:xfrm>
          <a:off x="907290" y="2714109"/>
          <a:ext cx="6999741" cy="417385"/>
        </a:xfrm>
        <a:prstGeom prst="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33130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t>Challenges in the African Context </a:t>
          </a:r>
          <a:endParaRPr lang="en-KE" sz="2400" b="1" kern="1200" dirty="0"/>
        </a:p>
      </dsp:txBody>
      <dsp:txXfrm>
        <a:off x="907290" y="2714109"/>
        <a:ext cx="6999741" cy="417385"/>
      </dsp:txXfrm>
    </dsp:sp>
    <dsp:sp modelId="{B8D7AD13-7DA8-458A-A980-407D3A974651}">
      <dsp:nvSpPr>
        <dsp:cNvPr id="0" name=""/>
        <dsp:cNvSpPr/>
      </dsp:nvSpPr>
      <dsp:spPr>
        <a:xfrm>
          <a:off x="646424" y="2661935"/>
          <a:ext cx="521732" cy="52173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96D8EB-8B67-451A-95B6-0524FF6F1D49}">
      <dsp:nvSpPr>
        <dsp:cNvPr id="0" name=""/>
        <dsp:cNvSpPr/>
      </dsp:nvSpPr>
      <dsp:spPr>
        <a:xfrm>
          <a:off x="700158" y="3340095"/>
          <a:ext cx="7206872" cy="417385"/>
        </a:xfrm>
        <a:prstGeom prst="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33130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t>Mitigating Actions </a:t>
          </a:r>
          <a:endParaRPr lang="en-KE" sz="2400" b="1" kern="1200" dirty="0"/>
        </a:p>
      </dsp:txBody>
      <dsp:txXfrm>
        <a:off x="700158" y="3340095"/>
        <a:ext cx="7206872" cy="417385"/>
      </dsp:txXfrm>
    </dsp:sp>
    <dsp:sp modelId="{974BAA5C-107A-4011-B11E-9268B4665FF9}">
      <dsp:nvSpPr>
        <dsp:cNvPr id="0" name=""/>
        <dsp:cNvSpPr/>
      </dsp:nvSpPr>
      <dsp:spPr>
        <a:xfrm>
          <a:off x="439292" y="3287922"/>
          <a:ext cx="521732" cy="52173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BCF4CD-2EFB-4EC4-92AA-59D9CFD4B93B}">
      <dsp:nvSpPr>
        <dsp:cNvPr id="0" name=""/>
        <dsp:cNvSpPr/>
      </dsp:nvSpPr>
      <dsp:spPr>
        <a:xfrm>
          <a:off x="322178" y="3966541"/>
          <a:ext cx="7584852" cy="417385"/>
        </a:xfrm>
        <a:prstGeom prst="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33130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t>Next Steps / Recommendations</a:t>
          </a:r>
          <a:endParaRPr lang="en-KE" sz="2400" b="1" kern="1200" dirty="0"/>
        </a:p>
      </dsp:txBody>
      <dsp:txXfrm>
        <a:off x="322178" y="3966541"/>
        <a:ext cx="7584852" cy="417385"/>
      </dsp:txXfrm>
    </dsp:sp>
    <dsp:sp modelId="{2EE6B022-1387-40D4-9125-849DDD05E4FC}">
      <dsp:nvSpPr>
        <dsp:cNvPr id="0" name=""/>
        <dsp:cNvSpPr/>
      </dsp:nvSpPr>
      <dsp:spPr>
        <a:xfrm>
          <a:off x="61312" y="3914368"/>
          <a:ext cx="521732" cy="52173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88164-B140-414B-9CB2-F2086BD1780C}">
      <dsp:nvSpPr>
        <dsp:cNvPr id="0" name=""/>
        <dsp:cNvSpPr/>
      </dsp:nvSpPr>
      <dsp:spPr>
        <a:xfrm>
          <a:off x="0" y="6731"/>
          <a:ext cx="8420802" cy="1010880"/>
        </a:xfrm>
        <a:prstGeom prst="roundRect">
          <a:avLst/>
        </a:prstGeom>
        <a:noFill/>
        <a:ln>
          <a:noFill/>
        </a:ln>
        <a:effectLst/>
      </dsp:spPr>
      <dsp:style>
        <a:lnRef idx="0">
          <a:scrgbClr r="0" g="0" b="0"/>
        </a:lnRef>
        <a:fillRef idx="0">
          <a:scrgbClr r="0" g="0" b="0"/>
        </a:fillRef>
        <a:effectRef idx="0">
          <a:scrgbClr r="0" g="0" b="0"/>
        </a:effectRef>
        <a:fontRef idx="minor">
          <a:schemeClr val="accent2"/>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Introduction</a:t>
          </a:r>
          <a:endParaRPr lang="en-KE" sz="3500" kern="1200" dirty="0">
            <a:solidFill>
              <a:schemeClr val="tx1"/>
            </a:solidFill>
          </a:endParaRPr>
        </a:p>
      </dsp:txBody>
      <dsp:txXfrm>
        <a:off x="49347" y="56078"/>
        <a:ext cx="8322108" cy="9121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10A6B-2469-44AA-BF32-82C3A0B93634}">
      <dsp:nvSpPr>
        <dsp:cNvPr id="0" name=""/>
        <dsp:cNvSpPr/>
      </dsp:nvSpPr>
      <dsp:spPr>
        <a:xfrm>
          <a:off x="0" y="0"/>
          <a:ext cx="90463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F6152CA-4DD9-414A-B387-353EA5F22A60}">
      <dsp:nvSpPr>
        <dsp:cNvPr id="0" name=""/>
        <dsp:cNvSpPr/>
      </dsp:nvSpPr>
      <dsp:spPr>
        <a:xfrm>
          <a:off x="0" y="0"/>
          <a:ext cx="9046399" cy="71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Although asset liability management is important to the operations of all insurers, it is a fundamental element of life insurer strategy </a:t>
          </a:r>
          <a:endParaRPr lang="en-KE" sz="2000" b="1" kern="1200" dirty="0"/>
        </a:p>
      </dsp:txBody>
      <dsp:txXfrm>
        <a:off x="0" y="0"/>
        <a:ext cx="9046399" cy="7123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9DD60-B82D-4BFF-BE3C-7B0BBA74E362}">
      <dsp:nvSpPr>
        <dsp:cNvPr id="0" name=""/>
        <dsp:cNvSpPr/>
      </dsp:nvSpPr>
      <dsp:spPr>
        <a:xfrm rot="5400000">
          <a:off x="3029889" y="-1280657"/>
          <a:ext cx="370718" cy="30261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US" sz="1200" b="1" kern="1200" dirty="0"/>
            <a:t>PV Assets CFs – PV Liability CFs</a:t>
          </a:r>
        </a:p>
      </dsp:txBody>
      <dsp:txXfrm rot="-5400000">
        <a:off x="1702191" y="65138"/>
        <a:ext cx="3008019" cy="334524"/>
      </dsp:txXfrm>
    </dsp:sp>
    <dsp:sp modelId="{BA1E7000-011C-44E4-ABE6-08108AE8568D}">
      <dsp:nvSpPr>
        <dsp:cNvPr id="0" name=""/>
        <dsp:cNvSpPr/>
      </dsp:nvSpPr>
      <dsp:spPr>
        <a:xfrm>
          <a:off x="0" y="702"/>
          <a:ext cx="1702190" cy="4633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Protect</a:t>
          </a:r>
        </a:p>
        <a:p>
          <a:pPr marL="0" lvl="0" indent="0" algn="ctr" defTabSz="533400">
            <a:lnSpc>
              <a:spcPct val="90000"/>
            </a:lnSpc>
            <a:spcBef>
              <a:spcPct val="0"/>
            </a:spcBef>
            <a:spcAft>
              <a:spcPct val="35000"/>
            </a:spcAft>
            <a:buNone/>
          </a:pPr>
          <a:r>
            <a:rPr lang="en-US" sz="1200" b="1" kern="1200" dirty="0"/>
            <a:t>Economic Surplus</a:t>
          </a:r>
        </a:p>
      </dsp:txBody>
      <dsp:txXfrm>
        <a:off x="22621" y="23323"/>
        <a:ext cx="1656948" cy="418155"/>
      </dsp:txXfrm>
    </dsp:sp>
    <dsp:sp modelId="{7509D79B-FD2A-4FC1-82DA-D0F4732148E6}">
      <dsp:nvSpPr>
        <dsp:cNvPr id="0" name=""/>
        <dsp:cNvSpPr/>
      </dsp:nvSpPr>
      <dsp:spPr>
        <a:xfrm rot="5400000">
          <a:off x="3029889" y="-794089"/>
          <a:ext cx="370718" cy="30261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US" sz="1200" b="1" kern="1200" dirty="0"/>
            <a:t>MV Assets – MV Liabilities</a:t>
          </a:r>
        </a:p>
      </dsp:txBody>
      <dsp:txXfrm rot="-5400000">
        <a:off x="1702191" y="551706"/>
        <a:ext cx="3008019" cy="334524"/>
      </dsp:txXfrm>
    </dsp:sp>
    <dsp:sp modelId="{C25885BA-D453-4214-967E-72EBE889C24A}">
      <dsp:nvSpPr>
        <dsp:cNvPr id="0" name=""/>
        <dsp:cNvSpPr/>
      </dsp:nvSpPr>
      <dsp:spPr>
        <a:xfrm>
          <a:off x="0" y="487270"/>
          <a:ext cx="1702190" cy="4633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Protect</a:t>
          </a:r>
        </a:p>
        <a:p>
          <a:pPr marL="0" lvl="0" indent="0" algn="ctr" defTabSz="533400">
            <a:lnSpc>
              <a:spcPct val="90000"/>
            </a:lnSpc>
            <a:spcBef>
              <a:spcPct val="0"/>
            </a:spcBef>
            <a:spcAft>
              <a:spcPct val="35000"/>
            </a:spcAft>
            <a:buNone/>
          </a:pPr>
          <a:r>
            <a:rPr lang="en-US" sz="1200" b="1" kern="1200" dirty="0"/>
            <a:t>Market Value</a:t>
          </a:r>
        </a:p>
      </dsp:txBody>
      <dsp:txXfrm>
        <a:off x="22621" y="509891"/>
        <a:ext cx="1656948" cy="418155"/>
      </dsp:txXfrm>
    </dsp:sp>
    <dsp:sp modelId="{156D51DF-2146-485F-B15D-929CEED99374}">
      <dsp:nvSpPr>
        <dsp:cNvPr id="0" name=""/>
        <dsp:cNvSpPr/>
      </dsp:nvSpPr>
      <dsp:spPr>
        <a:xfrm rot="5400000">
          <a:off x="3029889" y="-307521"/>
          <a:ext cx="370718" cy="30261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US" sz="1200" b="1" kern="1200" dirty="0"/>
            <a:t>BV Assets – BV Liabilities (Reserves)</a:t>
          </a:r>
        </a:p>
      </dsp:txBody>
      <dsp:txXfrm rot="-5400000">
        <a:off x="1702191" y="1038274"/>
        <a:ext cx="3008019" cy="334524"/>
      </dsp:txXfrm>
    </dsp:sp>
    <dsp:sp modelId="{5AE8C2A4-9D42-45FC-B543-519E454F2F82}">
      <dsp:nvSpPr>
        <dsp:cNvPr id="0" name=""/>
        <dsp:cNvSpPr/>
      </dsp:nvSpPr>
      <dsp:spPr>
        <a:xfrm>
          <a:off x="0" y="973837"/>
          <a:ext cx="1702190" cy="4633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t>Protect</a:t>
          </a:r>
        </a:p>
        <a:p>
          <a:pPr marL="0" lvl="0" indent="0" algn="ctr" defTabSz="533400">
            <a:lnSpc>
              <a:spcPct val="90000"/>
            </a:lnSpc>
            <a:spcBef>
              <a:spcPct val="0"/>
            </a:spcBef>
            <a:spcAft>
              <a:spcPct val="35000"/>
            </a:spcAft>
            <a:buNone/>
          </a:pPr>
          <a:r>
            <a:rPr lang="en-US" sz="1200" b="1" kern="1200" dirty="0"/>
            <a:t>Accounting Results</a:t>
          </a:r>
        </a:p>
      </dsp:txBody>
      <dsp:txXfrm>
        <a:off x="22621" y="996458"/>
        <a:ext cx="1656948" cy="4181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77884-87D8-4837-A773-44AEB59E6349}">
      <dsp:nvSpPr>
        <dsp:cNvPr id="0" name=""/>
        <dsp:cNvSpPr/>
      </dsp:nvSpPr>
      <dsp:spPr>
        <a:xfrm>
          <a:off x="0" y="42"/>
          <a:ext cx="8929168" cy="691031"/>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solidFill>
                <a:schemeClr val="tx1"/>
              </a:solidFill>
            </a:rPr>
            <a:t>Why ALM: Sources of Risk</a:t>
          </a:r>
          <a:endParaRPr lang="en-KE" sz="3500" b="1" kern="1200" dirty="0">
            <a:solidFill>
              <a:schemeClr val="tx1"/>
            </a:solidFill>
          </a:endParaRPr>
        </a:p>
      </dsp:txBody>
      <dsp:txXfrm>
        <a:off x="33733" y="33775"/>
        <a:ext cx="8861702" cy="6235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9E70-2257-1A29-D556-DE2E739C3C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F1D259-EAC8-8A6D-252D-F415718E03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B648CC-B09F-3A5E-80C9-380E8E97EBEF}"/>
              </a:ext>
            </a:extLst>
          </p:cNvPr>
          <p:cNvSpPr>
            <a:spLocks noGrp="1"/>
          </p:cNvSpPr>
          <p:nvPr>
            <p:ph type="dt" sz="half" idx="10"/>
          </p:nvPr>
        </p:nvSpPr>
        <p:spPr/>
        <p:txBody>
          <a:bodyPr/>
          <a:lstStyle/>
          <a:p>
            <a:fld id="{36005F83-B59E-4F3E-9DB6-AE89D7DCD887}" type="datetimeFigureOut">
              <a:rPr lang="en-US" smtClean="0"/>
              <a:t>17-Oct-25</a:t>
            </a:fld>
            <a:endParaRPr lang="en-US"/>
          </a:p>
        </p:txBody>
      </p:sp>
      <p:sp>
        <p:nvSpPr>
          <p:cNvPr id="5" name="Footer Placeholder 4">
            <a:extLst>
              <a:ext uri="{FF2B5EF4-FFF2-40B4-BE49-F238E27FC236}">
                <a16:creationId xmlns:a16="http://schemas.microsoft.com/office/drawing/2014/main" id="{92148356-A2D8-63B3-3BC5-E82869E2E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7D6D2-7ED4-DDCE-59AE-BCFCF063760C}"/>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113901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EEF1F-FA6E-9A86-4B8E-5DF65A7AA5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AF914E-4473-CED8-8B48-AF60FDFF14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105B6-383C-FDF4-ABBC-207E04971AC1}"/>
              </a:ext>
            </a:extLst>
          </p:cNvPr>
          <p:cNvSpPr>
            <a:spLocks noGrp="1"/>
          </p:cNvSpPr>
          <p:nvPr>
            <p:ph type="dt" sz="half" idx="10"/>
          </p:nvPr>
        </p:nvSpPr>
        <p:spPr/>
        <p:txBody>
          <a:bodyPr/>
          <a:lstStyle/>
          <a:p>
            <a:fld id="{36005F83-B59E-4F3E-9DB6-AE89D7DCD887}" type="datetimeFigureOut">
              <a:rPr lang="en-US" smtClean="0"/>
              <a:t>17-Oct-25</a:t>
            </a:fld>
            <a:endParaRPr lang="en-US"/>
          </a:p>
        </p:txBody>
      </p:sp>
      <p:sp>
        <p:nvSpPr>
          <p:cNvPr id="5" name="Footer Placeholder 4">
            <a:extLst>
              <a:ext uri="{FF2B5EF4-FFF2-40B4-BE49-F238E27FC236}">
                <a16:creationId xmlns:a16="http://schemas.microsoft.com/office/drawing/2014/main" id="{DFD80FCF-02D7-491D-F713-F8B6125D4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7FA31C-6CDD-2044-3E5D-75CC22D51764}"/>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413538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37BB6-A681-AADC-A9F9-D3D644B5B6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CFCCEF-D1A7-526B-E8CB-6D7D09FD05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FD9899-41BD-9FB1-47A9-CF0C6C6F207F}"/>
              </a:ext>
            </a:extLst>
          </p:cNvPr>
          <p:cNvSpPr>
            <a:spLocks noGrp="1"/>
          </p:cNvSpPr>
          <p:nvPr>
            <p:ph type="dt" sz="half" idx="10"/>
          </p:nvPr>
        </p:nvSpPr>
        <p:spPr/>
        <p:txBody>
          <a:bodyPr/>
          <a:lstStyle/>
          <a:p>
            <a:fld id="{36005F83-B59E-4F3E-9DB6-AE89D7DCD887}" type="datetimeFigureOut">
              <a:rPr lang="en-US" smtClean="0"/>
              <a:t>17-Oct-25</a:t>
            </a:fld>
            <a:endParaRPr lang="en-US"/>
          </a:p>
        </p:txBody>
      </p:sp>
      <p:sp>
        <p:nvSpPr>
          <p:cNvPr id="5" name="Footer Placeholder 4">
            <a:extLst>
              <a:ext uri="{FF2B5EF4-FFF2-40B4-BE49-F238E27FC236}">
                <a16:creationId xmlns:a16="http://schemas.microsoft.com/office/drawing/2014/main" id="{D18FC496-C218-C84D-C97B-4682F89EE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AF585-F347-ABC6-AA37-7C4E4D82B51D}"/>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568917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6AAF5-5999-B277-D461-063B98D2CB9E}"/>
              </a:ext>
            </a:extLst>
          </p:cNvPr>
          <p:cNvSpPr>
            <a:spLocks noGrp="1"/>
          </p:cNvSpPr>
          <p:nvPr>
            <p:ph type="ctrTitle"/>
          </p:nvPr>
        </p:nvSpPr>
        <p:spPr>
          <a:xfrm>
            <a:off x="3701142" y="1122363"/>
            <a:ext cx="6966857"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EC8B5B-13E0-4D44-6D18-2D621A1BE01D}"/>
              </a:ext>
            </a:extLst>
          </p:cNvPr>
          <p:cNvSpPr>
            <a:spLocks noGrp="1"/>
          </p:cNvSpPr>
          <p:nvPr>
            <p:ph type="subTitle" idx="1"/>
          </p:nvPr>
        </p:nvSpPr>
        <p:spPr>
          <a:xfrm>
            <a:off x="3701142" y="3602038"/>
            <a:ext cx="696685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8285A8-FE82-B985-2553-B5D30FE36725}"/>
              </a:ext>
            </a:extLst>
          </p:cNvPr>
          <p:cNvSpPr>
            <a:spLocks noGrp="1"/>
          </p:cNvSpPr>
          <p:nvPr>
            <p:ph type="dt" sz="half" idx="10"/>
          </p:nvPr>
        </p:nvSpPr>
        <p:spPr/>
        <p:txBody>
          <a:bodyPr/>
          <a:lstStyle/>
          <a:p>
            <a:fld id="{E6B17EF3-C750-4CBB-BB51-8C6D9CAFDC79}" type="datetimeFigureOut">
              <a:rPr lang="en-US" smtClean="0"/>
              <a:t>17-Oct-25</a:t>
            </a:fld>
            <a:endParaRPr lang="en-US"/>
          </a:p>
        </p:txBody>
      </p:sp>
      <p:sp>
        <p:nvSpPr>
          <p:cNvPr id="5" name="Footer Placeholder 4">
            <a:extLst>
              <a:ext uri="{FF2B5EF4-FFF2-40B4-BE49-F238E27FC236}">
                <a16:creationId xmlns:a16="http://schemas.microsoft.com/office/drawing/2014/main" id="{4A6A3AD0-2E5B-B16B-ABCE-115B6EE60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84B32-68CA-D6B9-BA6A-F6BE2154EBC2}"/>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261105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A509-80DD-F507-EFF8-F3582AD2DA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E875A3-C76E-907C-687B-2B823F8D69F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78E02E7-D0BD-6731-765E-229363D68F07}"/>
              </a:ext>
            </a:extLst>
          </p:cNvPr>
          <p:cNvSpPr>
            <a:spLocks noGrp="1"/>
          </p:cNvSpPr>
          <p:nvPr>
            <p:ph type="dt" sz="half" idx="10"/>
          </p:nvPr>
        </p:nvSpPr>
        <p:spPr/>
        <p:txBody>
          <a:bodyPr/>
          <a:lstStyle/>
          <a:p>
            <a:fld id="{E6B17EF3-C750-4CBB-BB51-8C6D9CAFDC79}" type="datetimeFigureOut">
              <a:rPr lang="en-US" smtClean="0"/>
              <a:t>17-Oct-25</a:t>
            </a:fld>
            <a:endParaRPr lang="en-US"/>
          </a:p>
        </p:txBody>
      </p:sp>
      <p:sp>
        <p:nvSpPr>
          <p:cNvPr id="5" name="Footer Placeholder 4">
            <a:extLst>
              <a:ext uri="{FF2B5EF4-FFF2-40B4-BE49-F238E27FC236}">
                <a16:creationId xmlns:a16="http://schemas.microsoft.com/office/drawing/2014/main" id="{D2ADFBE6-E101-3680-901D-CCA5DD6E08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9F8524-55C1-5DB5-B71D-F752E3B23DFA}"/>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2686235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3DEC-8BE4-1EA7-DD12-233CAD6984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9371B4-BA83-F2C2-0534-4C0C5BB211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97984-9699-08DC-8934-7D321D16BA45}"/>
              </a:ext>
            </a:extLst>
          </p:cNvPr>
          <p:cNvSpPr>
            <a:spLocks noGrp="1"/>
          </p:cNvSpPr>
          <p:nvPr>
            <p:ph type="dt" sz="half" idx="10"/>
          </p:nvPr>
        </p:nvSpPr>
        <p:spPr/>
        <p:txBody>
          <a:bodyPr/>
          <a:lstStyle/>
          <a:p>
            <a:fld id="{E6B17EF3-C750-4CBB-BB51-8C6D9CAFDC79}" type="datetimeFigureOut">
              <a:rPr lang="en-US" smtClean="0"/>
              <a:t>17-Oct-25</a:t>
            </a:fld>
            <a:endParaRPr lang="en-US"/>
          </a:p>
        </p:txBody>
      </p:sp>
      <p:sp>
        <p:nvSpPr>
          <p:cNvPr id="5" name="Footer Placeholder 4">
            <a:extLst>
              <a:ext uri="{FF2B5EF4-FFF2-40B4-BE49-F238E27FC236}">
                <a16:creationId xmlns:a16="http://schemas.microsoft.com/office/drawing/2014/main" id="{0D9DED78-F2A3-C584-A5EA-A5E90EEA6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929C7-D96A-9B14-CCF1-DCADA8C6E719}"/>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3526454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71CA-6544-DAA8-3673-82F870B830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0A11A7-1774-99F9-20BA-7A62775D2B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BD2F01-E0D1-DC69-D3E4-AB8D59311A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F48A8E-9670-AFAD-8CB6-71357E794412}"/>
              </a:ext>
            </a:extLst>
          </p:cNvPr>
          <p:cNvSpPr>
            <a:spLocks noGrp="1"/>
          </p:cNvSpPr>
          <p:nvPr>
            <p:ph type="dt" sz="half" idx="10"/>
          </p:nvPr>
        </p:nvSpPr>
        <p:spPr/>
        <p:txBody>
          <a:bodyPr/>
          <a:lstStyle/>
          <a:p>
            <a:fld id="{E6B17EF3-C750-4CBB-BB51-8C6D9CAFDC79}" type="datetimeFigureOut">
              <a:rPr lang="en-US" smtClean="0"/>
              <a:t>17-Oct-25</a:t>
            </a:fld>
            <a:endParaRPr lang="en-US"/>
          </a:p>
        </p:txBody>
      </p:sp>
      <p:sp>
        <p:nvSpPr>
          <p:cNvPr id="6" name="Footer Placeholder 5">
            <a:extLst>
              <a:ext uri="{FF2B5EF4-FFF2-40B4-BE49-F238E27FC236}">
                <a16:creationId xmlns:a16="http://schemas.microsoft.com/office/drawing/2014/main" id="{044E4C8A-9421-B805-4D76-FA9A23B208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2B1A10-4F61-4FA3-94CE-15BA235C0415}"/>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1221780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111C-BBBB-A372-AB0A-A7AC142DFB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566CA8-8B6D-33AB-07FD-0CAF60512C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8F5B29-9B2C-7944-C7C6-D871893AAE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2947B5-0BFC-3006-2794-959E6654C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CA7556-0B5B-A94E-1296-BCC2C5D067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63FDA4-ED16-9275-013A-28BAA3F4827F}"/>
              </a:ext>
            </a:extLst>
          </p:cNvPr>
          <p:cNvSpPr>
            <a:spLocks noGrp="1"/>
          </p:cNvSpPr>
          <p:nvPr>
            <p:ph type="dt" sz="half" idx="10"/>
          </p:nvPr>
        </p:nvSpPr>
        <p:spPr/>
        <p:txBody>
          <a:bodyPr/>
          <a:lstStyle/>
          <a:p>
            <a:fld id="{E6B17EF3-C750-4CBB-BB51-8C6D9CAFDC79}" type="datetimeFigureOut">
              <a:rPr lang="en-US" smtClean="0"/>
              <a:t>17-Oct-25</a:t>
            </a:fld>
            <a:endParaRPr lang="en-US"/>
          </a:p>
        </p:txBody>
      </p:sp>
      <p:sp>
        <p:nvSpPr>
          <p:cNvPr id="8" name="Footer Placeholder 7">
            <a:extLst>
              <a:ext uri="{FF2B5EF4-FFF2-40B4-BE49-F238E27FC236}">
                <a16:creationId xmlns:a16="http://schemas.microsoft.com/office/drawing/2014/main" id="{BFACEB65-3436-665D-6F2C-34FD9317B8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BE88DC-5A61-F9E9-61A3-B973B7A85FD1}"/>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3392230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8B89-8040-D6E2-69FF-603A5AF316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77A73A-CFF8-BBD1-10F4-F66E72DC5C89}"/>
              </a:ext>
            </a:extLst>
          </p:cNvPr>
          <p:cNvSpPr>
            <a:spLocks noGrp="1"/>
          </p:cNvSpPr>
          <p:nvPr>
            <p:ph type="dt" sz="half" idx="10"/>
          </p:nvPr>
        </p:nvSpPr>
        <p:spPr/>
        <p:txBody>
          <a:bodyPr/>
          <a:lstStyle/>
          <a:p>
            <a:fld id="{E6B17EF3-C750-4CBB-BB51-8C6D9CAFDC79}" type="datetimeFigureOut">
              <a:rPr lang="en-US" smtClean="0"/>
              <a:t>17-Oct-25</a:t>
            </a:fld>
            <a:endParaRPr lang="en-US"/>
          </a:p>
        </p:txBody>
      </p:sp>
      <p:sp>
        <p:nvSpPr>
          <p:cNvPr id="4" name="Footer Placeholder 3">
            <a:extLst>
              <a:ext uri="{FF2B5EF4-FFF2-40B4-BE49-F238E27FC236}">
                <a16:creationId xmlns:a16="http://schemas.microsoft.com/office/drawing/2014/main" id="{F00D9384-270F-3185-884C-29828EFF51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D84DF8-B94B-E33C-10F7-6F6B0B0F942D}"/>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113753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70EC1-FAB6-F733-042F-16DE461B7125}"/>
              </a:ext>
            </a:extLst>
          </p:cNvPr>
          <p:cNvSpPr>
            <a:spLocks noGrp="1"/>
          </p:cNvSpPr>
          <p:nvPr>
            <p:ph type="dt" sz="half" idx="10"/>
          </p:nvPr>
        </p:nvSpPr>
        <p:spPr/>
        <p:txBody>
          <a:bodyPr/>
          <a:lstStyle/>
          <a:p>
            <a:fld id="{E6B17EF3-C750-4CBB-BB51-8C6D9CAFDC79}" type="datetimeFigureOut">
              <a:rPr lang="en-US" smtClean="0"/>
              <a:t>17-Oct-25</a:t>
            </a:fld>
            <a:endParaRPr lang="en-US"/>
          </a:p>
        </p:txBody>
      </p:sp>
      <p:sp>
        <p:nvSpPr>
          <p:cNvPr id="3" name="Footer Placeholder 2">
            <a:extLst>
              <a:ext uri="{FF2B5EF4-FFF2-40B4-BE49-F238E27FC236}">
                <a16:creationId xmlns:a16="http://schemas.microsoft.com/office/drawing/2014/main" id="{59F0D720-E0E7-6BEA-DE53-7D4336BBBF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F34B55-0E5F-2E34-7470-3104610026D6}"/>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472127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07B75-8F05-E800-2D45-554856E68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A0D984-2400-B51E-A1DC-ED27F3504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6F1728-5842-A262-3E9E-D8B0027CB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9C0D6-C115-CA91-BDD4-D808AE3271DD}"/>
              </a:ext>
            </a:extLst>
          </p:cNvPr>
          <p:cNvSpPr>
            <a:spLocks noGrp="1"/>
          </p:cNvSpPr>
          <p:nvPr>
            <p:ph type="dt" sz="half" idx="10"/>
          </p:nvPr>
        </p:nvSpPr>
        <p:spPr/>
        <p:txBody>
          <a:bodyPr/>
          <a:lstStyle/>
          <a:p>
            <a:fld id="{E6B17EF3-C750-4CBB-BB51-8C6D9CAFDC79}" type="datetimeFigureOut">
              <a:rPr lang="en-US" smtClean="0"/>
              <a:t>17-Oct-25</a:t>
            </a:fld>
            <a:endParaRPr lang="en-US"/>
          </a:p>
        </p:txBody>
      </p:sp>
      <p:sp>
        <p:nvSpPr>
          <p:cNvPr id="6" name="Footer Placeholder 5">
            <a:extLst>
              <a:ext uri="{FF2B5EF4-FFF2-40B4-BE49-F238E27FC236}">
                <a16:creationId xmlns:a16="http://schemas.microsoft.com/office/drawing/2014/main" id="{27114AE9-5B41-F868-5E85-3EA190A5B3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BEC648-D176-05CF-81C9-8A557EF09D82}"/>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236073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A767-080B-2278-A905-19BDC948A0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0F72D-6C81-D4C7-D10C-D4048CE32B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C6678-7E3C-6A80-A7A3-9093CDF52A8D}"/>
              </a:ext>
            </a:extLst>
          </p:cNvPr>
          <p:cNvSpPr>
            <a:spLocks noGrp="1"/>
          </p:cNvSpPr>
          <p:nvPr>
            <p:ph type="dt" sz="half" idx="10"/>
          </p:nvPr>
        </p:nvSpPr>
        <p:spPr/>
        <p:txBody>
          <a:bodyPr/>
          <a:lstStyle/>
          <a:p>
            <a:fld id="{36005F83-B59E-4F3E-9DB6-AE89D7DCD887}" type="datetimeFigureOut">
              <a:rPr lang="en-US" smtClean="0"/>
              <a:t>17-Oct-25</a:t>
            </a:fld>
            <a:endParaRPr lang="en-US"/>
          </a:p>
        </p:txBody>
      </p:sp>
      <p:sp>
        <p:nvSpPr>
          <p:cNvPr id="5" name="Footer Placeholder 4">
            <a:extLst>
              <a:ext uri="{FF2B5EF4-FFF2-40B4-BE49-F238E27FC236}">
                <a16:creationId xmlns:a16="http://schemas.microsoft.com/office/drawing/2014/main" id="{F6F88BFC-D09A-0315-D7B9-22CCD1C27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C1758-6C43-41E9-F172-4ECD09AED2DF}"/>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453979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CD3E2-D3A7-6E93-9F0D-21D9A3C275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EA0EF1-E9F8-EAE1-90B0-C3103D7E26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7867A6-EE4C-E2B2-C22F-E7251C2A9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A22D5-5E43-FB08-5839-C773D7109157}"/>
              </a:ext>
            </a:extLst>
          </p:cNvPr>
          <p:cNvSpPr>
            <a:spLocks noGrp="1"/>
          </p:cNvSpPr>
          <p:nvPr>
            <p:ph type="dt" sz="half" idx="10"/>
          </p:nvPr>
        </p:nvSpPr>
        <p:spPr/>
        <p:txBody>
          <a:bodyPr/>
          <a:lstStyle/>
          <a:p>
            <a:fld id="{E6B17EF3-C750-4CBB-BB51-8C6D9CAFDC79}" type="datetimeFigureOut">
              <a:rPr lang="en-US" smtClean="0"/>
              <a:t>17-Oct-25</a:t>
            </a:fld>
            <a:endParaRPr lang="en-US"/>
          </a:p>
        </p:txBody>
      </p:sp>
      <p:sp>
        <p:nvSpPr>
          <p:cNvPr id="6" name="Footer Placeholder 5">
            <a:extLst>
              <a:ext uri="{FF2B5EF4-FFF2-40B4-BE49-F238E27FC236}">
                <a16:creationId xmlns:a16="http://schemas.microsoft.com/office/drawing/2014/main" id="{97C692D6-17D3-48ED-C9C1-2D070098C5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B331C-EFB5-6702-CBB4-21B0341E9BE5}"/>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3225759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B867-DE3D-6382-D063-28ED22CD7C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98DB53-F883-FBF7-DB59-D86DF1C1D8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17C9A-1C95-6A3A-2073-6F10EB47DCE1}"/>
              </a:ext>
            </a:extLst>
          </p:cNvPr>
          <p:cNvSpPr>
            <a:spLocks noGrp="1"/>
          </p:cNvSpPr>
          <p:nvPr>
            <p:ph type="dt" sz="half" idx="10"/>
          </p:nvPr>
        </p:nvSpPr>
        <p:spPr/>
        <p:txBody>
          <a:bodyPr/>
          <a:lstStyle/>
          <a:p>
            <a:fld id="{E6B17EF3-C750-4CBB-BB51-8C6D9CAFDC79}" type="datetimeFigureOut">
              <a:rPr lang="en-US" smtClean="0"/>
              <a:t>17-Oct-25</a:t>
            </a:fld>
            <a:endParaRPr lang="en-US"/>
          </a:p>
        </p:txBody>
      </p:sp>
      <p:sp>
        <p:nvSpPr>
          <p:cNvPr id="5" name="Footer Placeholder 4">
            <a:extLst>
              <a:ext uri="{FF2B5EF4-FFF2-40B4-BE49-F238E27FC236}">
                <a16:creationId xmlns:a16="http://schemas.microsoft.com/office/drawing/2014/main" id="{0A91E374-57BA-AB75-0324-AB3B4472C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39622-049F-F624-8A1C-ED842E5B8A75}"/>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198239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26DA50-3FDB-E61F-860C-0CEAA1618E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6B8E-E7AD-A5BA-ABA4-2852014939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BABE5-E8DC-BF29-B1F1-512D86BF6856}"/>
              </a:ext>
            </a:extLst>
          </p:cNvPr>
          <p:cNvSpPr>
            <a:spLocks noGrp="1"/>
          </p:cNvSpPr>
          <p:nvPr>
            <p:ph type="dt" sz="half" idx="10"/>
          </p:nvPr>
        </p:nvSpPr>
        <p:spPr/>
        <p:txBody>
          <a:bodyPr/>
          <a:lstStyle/>
          <a:p>
            <a:fld id="{E6B17EF3-C750-4CBB-BB51-8C6D9CAFDC79}" type="datetimeFigureOut">
              <a:rPr lang="en-US" smtClean="0"/>
              <a:t>17-Oct-25</a:t>
            </a:fld>
            <a:endParaRPr lang="en-US"/>
          </a:p>
        </p:txBody>
      </p:sp>
      <p:sp>
        <p:nvSpPr>
          <p:cNvPr id="5" name="Footer Placeholder 4">
            <a:extLst>
              <a:ext uri="{FF2B5EF4-FFF2-40B4-BE49-F238E27FC236}">
                <a16:creationId xmlns:a16="http://schemas.microsoft.com/office/drawing/2014/main" id="{A7ABBFFA-2D2A-26CC-E93C-8C47639D5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BE3A1-A661-4D30-DCFF-E42738546661}"/>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273834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FD88-635D-D66B-0994-4F37357CEA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A38355-544B-B6D9-1C13-33EF8874B3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8E89CC-70DB-1FDF-19DB-07367EE8696C}"/>
              </a:ext>
            </a:extLst>
          </p:cNvPr>
          <p:cNvSpPr>
            <a:spLocks noGrp="1"/>
          </p:cNvSpPr>
          <p:nvPr>
            <p:ph type="dt" sz="half" idx="10"/>
          </p:nvPr>
        </p:nvSpPr>
        <p:spPr/>
        <p:txBody>
          <a:bodyPr/>
          <a:lstStyle/>
          <a:p>
            <a:fld id="{36005F83-B59E-4F3E-9DB6-AE89D7DCD887}" type="datetimeFigureOut">
              <a:rPr lang="en-US" smtClean="0"/>
              <a:t>17-Oct-25</a:t>
            </a:fld>
            <a:endParaRPr lang="en-US"/>
          </a:p>
        </p:txBody>
      </p:sp>
      <p:sp>
        <p:nvSpPr>
          <p:cNvPr id="5" name="Footer Placeholder 4">
            <a:extLst>
              <a:ext uri="{FF2B5EF4-FFF2-40B4-BE49-F238E27FC236}">
                <a16:creationId xmlns:a16="http://schemas.microsoft.com/office/drawing/2014/main" id="{80ADDC19-3C97-E6ED-931C-54777BB77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6191F-F5C8-92DF-B16B-0DE5BB4ED802}"/>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54860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1149-6EB5-6109-E6DF-8B4E999719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E1291-F08F-7A2B-68A1-EF20001C5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D14849-0FC9-77A5-4403-5E3D2E1046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A98BAB-AA25-1250-FAE0-90B227BD7939}"/>
              </a:ext>
            </a:extLst>
          </p:cNvPr>
          <p:cNvSpPr>
            <a:spLocks noGrp="1"/>
          </p:cNvSpPr>
          <p:nvPr>
            <p:ph type="dt" sz="half" idx="10"/>
          </p:nvPr>
        </p:nvSpPr>
        <p:spPr/>
        <p:txBody>
          <a:bodyPr/>
          <a:lstStyle/>
          <a:p>
            <a:fld id="{36005F83-B59E-4F3E-9DB6-AE89D7DCD887}" type="datetimeFigureOut">
              <a:rPr lang="en-US" smtClean="0"/>
              <a:t>17-Oct-25</a:t>
            </a:fld>
            <a:endParaRPr lang="en-US"/>
          </a:p>
        </p:txBody>
      </p:sp>
      <p:sp>
        <p:nvSpPr>
          <p:cNvPr id="6" name="Footer Placeholder 5">
            <a:extLst>
              <a:ext uri="{FF2B5EF4-FFF2-40B4-BE49-F238E27FC236}">
                <a16:creationId xmlns:a16="http://schemas.microsoft.com/office/drawing/2014/main" id="{0E74A42F-FD84-C371-D2EB-9F6411068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D2933-97D9-E347-E0AD-9EC690F9B716}"/>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51473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175A-A573-3444-8099-03085FC6A0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65F2BC-64CA-1B2E-2336-B22484FA8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DB5232-7E93-2BE4-593C-1CF0AA2A64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DC2079-9904-EE8E-359D-48C6EDD04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782CEC-ED2A-97C2-BC68-AEDCB24990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438334-EACE-BDBE-E03C-418D43F3DDE3}"/>
              </a:ext>
            </a:extLst>
          </p:cNvPr>
          <p:cNvSpPr>
            <a:spLocks noGrp="1"/>
          </p:cNvSpPr>
          <p:nvPr>
            <p:ph type="dt" sz="half" idx="10"/>
          </p:nvPr>
        </p:nvSpPr>
        <p:spPr/>
        <p:txBody>
          <a:bodyPr/>
          <a:lstStyle/>
          <a:p>
            <a:fld id="{36005F83-B59E-4F3E-9DB6-AE89D7DCD887}" type="datetimeFigureOut">
              <a:rPr lang="en-US" smtClean="0"/>
              <a:t>17-Oct-25</a:t>
            </a:fld>
            <a:endParaRPr lang="en-US"/>
          </a:p>
        </p:txBody>
      </p:sp>
      <p:sp>
        <p:nvSpPr>
          <p:cNvPr id="8" name="Footer Placeholder 7">
            <a:extLst>
              <a:ext uri="{FF2B5EF4-FFF2-40B4-BE49-F238E27FC236}">
                <a16:creationId xmlns:a16="http://schemas.microsoft.com/office/drawing/2014/main" id="{EC4F89D9-1633-FBB1-2F62-AB016BD2F9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615832-1B66-677D-C7D5-8FCD0F96B49A}"/>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9404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779F-A7C8-7208-FF3F-9A733DD314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5CEF63-91A3-035C-260E-E460D74DA39A}"/>
              </a:ext>
            </a:extLst>
          </p:cNvPr>
          <p:cNvSpPr>
            <a:spLocks noGrp="1"/>
          </p:cNvSpPr>
          <p:nvPr>
            <p:ph type="dt" sz="half" idx="10"/>
          </p:nvPr>
        </p:nvSpPr>
        <p:spPr/>
        <p:txBody>
          <a:bodyPr/>
          <a:lstStyle/>
          <a:p>
            <a:fld id="{36005F83-B59E-4F3E-9DB6-AE89D7DCD887}" type="datetimeFigureOut">
              <a:rPr lang="en-US" smtClean="0"/>
              <a:t>17-Oct-25</a:t>
            </a:fld>
            <a:endParaRPr lang="en-US"/>
          </a:p>
        </p:txBody>
      </p:sp>
      <p:sp>
        <p:nvSpPr>
          <p:cNvPr id="4" name="Footer Placeholder 3">
            <a:extLst>
              <a:ext uri="{FF2B5EF4-FFF2-40B4-BE49-F238E27FC236}">
                <a16:creationId xmlns:a16="http://schemas.microsoft.com/office/drawing/2014/main" id="{7F3609DD-F792-2940-3F4B-19045F254E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7C35C3-2660-39EE-F1F1-76A92898AF06}"/>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110164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008BB8-3F59-94E3-F05B-61A871C25014}"/>
              </a:ext>
            </a:extLst>
          </p:cNvPr>
          <p:cNvSpPr>
            <a:spLocks noGrp="1"/>
          </p:cNvSpPr>
          <p:nvPr>
            <p:ph type="dt" sz="half" idx="10"/>
          </p:nvPr>
        </p:nvSpPr>
        <p:spPr/>
        <p:txBody>
          <a:bodyPr/>
          <a:lstStyle/>
          <a:p>
            <a:fld id="{36005F83-B59E-4F3E-9DB6-AE89D7DCD887}" type="datetimeFigureOut">
              <a:rPr lang="en-US" smtClean="0"/>
              <a:t>17-Oct-25</a:t>
            </a:fld>
            <a:endParaRPr lang="en-US"/>
          </a:p>
        </p:txBody>
      </p:sp>
      <p:sp>
        <p:nvSpPr>
          <p:cNvPr id="3" name="Footer Placeholder 2">
            <a:extLst>
              <a:ext uri="{FF2B5EF4-FFF2-40B4-BE49-F238E27FC236}">
                <a16:creationId xmlns:a16="http://schemas.microsoft.com/office/drawing/2014/main" id="{1D4A4FC1-974C-7199-7D71-60A88540F559}"/>
              </a:ext>
            </a:extLst>
          </p:cNvPr>
          <p:cNvSpPr>
            <a:spLocks noGrp="1"/>
          </p:cNvSpPr>
          <p:nvPr>
            <p:ph type="ftr" sz="quarter" idx="11"/>
          </p:nvPr>
        </p:nvSpPr>
        <p:spPr/>
        <p:txBody>
          <a:bodyPr/>
          <a:lstStyle/>
          <a:p>
            <a:r>
              <a:rPr lang="en-US" dirty="0"/>
              <a:t>Follow TASK  |  www.actuarieskenya.or.ke </a:t>
            </a:r>
          </a:p>
        </p:txBody>
      </p:sp>
      <p:sp>
        <p:nvSpPr>
          <p:cNvPr id="4" name="Slide Number Placeholder 3">
            <a:extLst>
              <a:ext uri="{FF2B5EF4-FFF2-40B4-BE49-F238E27FC236}">
                <a16:creationId xmlns:a16="http://schemas.microsoft.com/office/drawing/2014/main" id="{8FB37D39-6931-9207-45B6-EA6C82432337}"/>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17312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2DBD9-D5B2-143F-E38B-3A437388A7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A34A1-78B7-F70B-7FD6-A386379C7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6343E-C9AD-2D8A-A9E8-6ABF94C26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057666-BB75-C027-F053-9BC1D70E3273}"/>
              </a:ext>
            </a:extLst>
          </p:cNvPr>
          <p:cNvSpPr>
            <a:spLocks noGrp="1"/>
          </p:cNvSpPr>
          <p:nvPr>
            <p:ph type="dt" sz="half" idx="10"/>
          </p:nvPr>
        </p:nvSpPr>
        <p:spPr/>
        <p:txBody>
          <a:bodyPr/>
          <a:lstStyle/>
          <a:p>
            <a:fld id="{36005F83-B59E-4F3E-9DB6-AE89D7DCD887}" type="datetimeFigureOut">
              <a:rPr lang="en-US" smtClean="0"/>
              <a:t>17-Oct-25</a:t>
            </a:fld>
            <a:endParaRPr lang="en-US"/>
          </a:p>
        </p:txBody>
      </p:sp>
      <p:sp>
        <p:nvSpPr>
          <p:cNvPr id="6" name="Footer Placeholder 5">
            <a:extLst>
              <a:ext uri="{FF2B5EF4-FFF2-40B4-BE49-F238E27FC236}">
                <a16:creationId xmlns:a16="http://schemas.microsoft.com/office/drawing/2014/main" id="{E535C3C2-1230-F4FE-4354-2349F18052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62A468-7BB8-F1FE-3F32-0AA45D58BC78}"/>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745492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F093-37A5-F0BD-3A95-F0F448450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63B7B4-97D9-5C08-D3ED-FCD058E64F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2755E5-54FE-29D6-A4B5-8DD5E2BDD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251AB-8F64-4C55-7AAE-4E636AE5F5F0}"/>
              </a:ext>
            </a:extLst>
          </p:cNvPr>
          <p:cNvSpPr>
            <a:spLocks noGrp="1"/>
          </p:cNvSpPr>
          <p:nvPr>
            <p:ph type="dt" sz="half" idx="10"/>
          </p:nvPr>
        </p:nvSpPr>
        <p:spPr/>
        <p:txBody>
          <a:bodyPr/>
          <a:lstStyle/>
          <a:p>
            <a:fld id="{36005F83-B59E-4F3E-9DB6-AE89D7DCD887}" type="datetimeFigureOut">
              <a:rPr lang="en-US" smtClean="0"/>
              <a:t>17-Oct-25</a:t>
            </a:fld>
            <a:endParaRPr lang="en-US"/>
          </a:p>
        </p:txBody>
      </p:sp>
      <p:sp>
        <p:nvSpPr>
          <p:cNvPr id="6" name="Footer Placeholder 5">
            <a:extLst>
              <a:ext uri="{FF2B5EF4-FFF2-40B4-BE49-F238E27FC236}">
                <a16:creationId xmlns:a16="http://schemas.microsoft.com/office/drawing/2014/main" id="{6AF487DB-3A39-FE9A-3DDF-61E085856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70972-51AF-A022-1077-9F253BA00757}"/>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13465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8771B-A8CE-548E-72EB-1FFBADF6F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99FB23-5B0A-761F-A102-DEA003331D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391BC-143B-D20D-1257-CDB41FBDE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05F83-B59E-4F3E-9DB6-AE89D7DCD887}" type="datetimeFigureOut">
              <a:rPr lang="en-US" smtClean="0"/>
              <a:t>17-Oct-25</a:t>
            </a:fld>
            <a:endParaRPr lang="en-US"/>
          </a:p>
        </p:txBody>
      </p:sp>
      <p:sp>
        <p:nvSpPr>
          <p:cNvPr id="5" name="Footer Placeholder 4">
            <a:extLst>
              <a:ext uri="{FF2B5EF4-FFF2-40B4-BE49-F238E27FC236}">
                <a16:creationId xmlns:a16="http://schemas.microsoft.com/office/drawing/2014/main" id="{84FF65FD-CF9A-86D5-42CA-CD8F01D6CE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E804C7A-36E7-15AE-04A3-2D6619908A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8DC91-21DD-4D3E-9D18-2B54682D1509}" type="slidenum">
              <a:rPr lang="en-US" smtClean="0"/>
              <a:t>‹#›</a:t>
            </a:fld>
            <a:endParaRPr lang="en-US"/>
          </a:p>
        </p:txBody>
      </p:sp>
      <p:pic>
        <p:nvPicPr>
          <p:cNvPr id="10" name="Picture 9">
            <a:extLst>
              <a:ext uri="{FF2B5EF4-FFF2-40B4-BE49-F238E27FC236}">
                <a16:creationId xmlns:a16="http://schemas.microsoft.com/office/drawing/2014/main" id="{6DDF87D1-A394-8CA3-734A-2F113B6B2E5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4038600" y="6356350"/>
            <a:ext cx="5311909" cy="365125"/>
          </a:xfrm>
          <a:prstGeom prst="rect">
            <a:avLst/>
          </a:prstGeom>
        </p:spPr>
      </p:pic>
    </p:spTree>
    <p:extLst>
      <p:ext uri="{BB962C8B-B14F-4D97-AF65-F5344CB8AC3E}">
        <p14:creationId xmlns:p14="http://schemas.microsoft.com/office/powerpoint/2010/main" val="26190631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432B7-C57A-19AC-F428-84277CE36557}"/>
              </a:ext>
            </a:extLst>
          </p:cNvPr>
          <p:cNvSpPr>
            <a:spLocks noGrp="1"/>
          </p:cNvSpPr>
          <p:nvPr>
            <p:ph type="title"/>
          </p:nvPr>
        </p:nvSpPr>
        <p:spPr>
          <a:xfrm>
            <a:off x="3385456" y="1148897"/>
            <a:ext cx="796834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B3A9F2-441C-B0A2-1CD2-45C70CF2794C}"/>
              </a:ext>
            </a:extLst>
          </p:cNvPr>
          <p:cNvSpPr>
            <a:spLocks noGrp="1"/>
          </p:cNvSpPr>
          <p:nvPr>
            <p:ph type="body" idx="1"/>
          </p:nvPr>
        </p:nvSpPr>
        <p:spPr>
          <a:xfrm>
            <a:off x="3385456" y="2754085"/>
            <a:ext cx="7968344" cy="34228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F190FF-47C6-EA31-EC52-7EB235AC7A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17EF3-C750-4CBB-BB51-8C6D9CAFDC79}" type="datetimeFigureOut">
              <a:rPr lang="en-US" smtClean="0"/>
              <a:t>17-Oct-25</a:t>
            </a:fld>
            <a:endParaRPr lang="en-US"/>
          </a:p>
        </p:txBody>
      </p:sp>
      <p:sp>
        <p:nvSpPr>
          <p:cNvPr id="5" name="Footer Placeholder 4">
            <a:extLst>
              <a:ext uri="{FF2B5EF4-FFF2-40B4-BE49-F238E27FC236}">
                <a16:creationId xmlns:a16="http://schemas.microsoft.com/office/drawing/2014/main" id="{D7AD269E-85C2-20A3-3B33-0586472C1A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25EF6FC-3E13-FDDA-640F-7F3B2ADF7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C6951-FCED-46FD-9759-D1158A2B5405}" type="slidenum">
              <a:rPr lang="en-US" smtClean="0"/>
              <a:t>‹#›</a:t>
            </a:fld>
            <a:endParaRPr lang="en-US"/>
          </a:p>
        </p:txBody>
      </p:sp>
      <p:pic>
        <p:nvPicPr>
          <p:cNvPr id="9" name="Picture 8">
            <a:extLst>
              <a:ext uri="{FF2B5EF4-FFF2-40B4-BE49-F238E27FC236}">
                <a16:creationId xmlns:a16="http://schemas.microsoft.com/office/drawing/2014/main" id="{6CF1A3FE-ED9F-DF84-10CB-4F2F3ACBCCDA}"/>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3385455" y="6356350"/>
            <a:ext cx="5311909" cy="365125"/>
          </a:xfrm>
          <a:prstGeom prst="rect">
            <a:avLst/>
          </a:prstGeom>
        </p:spPr>
      </p:pic>
    </p:spTree>
    <p:extLst>
      <p:ext uri="{BB962C8B-B14F-4D97-AF65-F5344CB8AC3E}">
        <p14:creationId xmlns:p14="http://schemas.microsoft.com/office/powerpoint/2010/main" val="35510689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5.png"/><Relationship Id="rId18" Type="http://schemas.microsoft.com/office/2007/relationships/diagramDrawing" Target="../diagrams/drawing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png"/><Relationship Id="rId17" Type="http://schemas.openxmlformats.org/officeDocument/2006/relationships/diagramColors" Target="../diagrams/colors3.xml"/><Relationship Id="rId2" Type="http://schemas.openxmlformats.org/officeDocument/2006/relationships/diagramData" Target="../diagrams/data1.xml"/><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Layout" Target="../diagrams/layout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Data" Target="../diagrams/data3.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16.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16.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12.xml.rels><?xml version="1.0" encoding="UTF-8" standalone="yes"?>
<Relationships xmlns="http://schemas.openxmlformats.org/package/2006/relationships"><Relationship Id="rId3" Type="http://schemas.openxmlformats.org/officeDocument/2006/relationships/hyperlink" Target="mailto:skwainaina@britam.com" TargetMode="External"/><Relationship Id="rId2" Type="http://schemas.openxmlformats.org/officeDocument/2006/relationships/hyperlink" Target="mailto:angecha@britam.com"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1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16.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diagramData" Target="../diagrams/data14.xml"/><Relationship Id="rId2" Type="http://schemas.openxmlformats.org/officeDocument/2006/relationships/diagramData" Target="../diagrams/data12.xml"/><Relationship Id="rId16" Type="http://schemas.microsoft.com/office/2007/relationships/diagramDrawing" Target="../diagrams/drawing14.xml"/><Relationship Id="rId1" Type="http://schemas.openxmlformats.org/officeDocument/2006/relationships/slideLayout" Target="../slideLayouts/slideLayout16.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5" Type="http://schemas.openxmlformats.org/officeDocument/2006/relationships/diagramColors" Target="../diagrams/colors14.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diagramData" Target="../diagrams/data17.xml"/><Relationship Id="rId2" Type="http://schemas.openxmlformats.org/officeDocument/2006/relationships/diagramData" Target="../diagrams/data15.xml"/><Relationship Id="rId16" Type="http://schemas.microsoft.com/office/2007/relationships/diagramDrawing" Target="../diagrams/drawing17.xml"/><Relationship Id="rId1" Type="http://schemas.openxmlformats.org/officeDocument/2006/relationships/slideLayout" Target="../slideLayouts/slideLayout16.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5" Type="http://schemas.openxmlformats.org/officeDocument/2006/relationships/diagramColors" Target="../diagrams/colors17.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diagramQuickStyle" Target="../diagrams/quickStyle1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Layout" Target="../diagrams/layout20.xml"/><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diagramData" Target="../diagrams/data20.xml"/><Relationship Id="rId2" Type="http://schemas.openxmlformats.org/officeDocument/2006/relationships/diagramData" Target="../diagrams/data18.xml"/><Relationship Id="rId16" Type="http://schemas.microsoft.com/office/2007/relationships/diagramDrawing" Target="../diagrams/drawing20.xml"/><Relationship Id="rId1" Type="http://schemas.openxmlformats.org/officeDocument/2006/relationships/slideLayout" Target="../slideLayouts/slideLayout16.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5" Type="http://schemas.openxmlformats.org/officeDocument/2006/relationships/diagramColors" Target="../diagrams/colors20.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 Id="rId14" Type="http://schemas.openxmlformats.org/officeDocument/2006/relationships/diagramQuickStyle" Target="../diagrams/quickStyle20.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diagramLayout" Target="../diagrams/layout23.xm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diagramData" Target="../diagrams/data23.xml"/><Relationship Id="rId2" Type="http://schemas.openxmlformats.org/officeDocument/2006/relationships/diagramData" Target="../diagrams/data21.xml"/><Relationship Id="rId16" Type="http://schemas.microsoft.com/office/2007/relationships/diagramDrawing" Target="../diagrams/drawing23.xml"/><Relationship Id="rId1" Type="http://schemas.openxmlformats.org/officeDocument/2006/relationships/slideLayout" Target="../slideLayouts/slideLayout16.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5" Type="http://schemas.openxmlformats.org/officeDocument/2006/relationships/diagramColors" Target="../diagrams/colors23.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 Id="rId14" Type="http://schemas.openxmlformats.org/officeDocument/2006/relationships/diagramQuickStyle" Target="../diagrams/quickStyle2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16.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3F8CC-9EA2-20D5-F5C9-40D3B84636DB}"/>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D026581-BB3B-BF54-63E3-4B95B84677C2}"/>
              </a:ext>
            </a:extLst>
          </p:cNvPr>
          <p:cNvGraphicFramePr/>
          <p:nvPr>
            <p:extLst>
              <p:ext uri="{D42A27DB-BD31-4B8C-83A1-F6EECF244321}">
                <p14:modId xmlns:p14="http://schemas.microsoft.com/office/powerpoint/2010/main" val="2813055505"/>
              </p:ext>
            </p:extLst>
          </p:nvPr>
        </p:nvGraphicFramePr>
        <p:xfrm>
          <a:off x="4258162" y="2460281"/>
          <a:ext cx="6925641" cy="1416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a:extLst>
              <a:ext uri="{FF2B5EF4-FFF2-40B4-BE49-F238E27FC236}">
                <a16:creationId xmlns:a16="http://schemas.microsoft.com/office/drawing/2014/main" id="{B7DD48E7-C925-E17F-40B7-11A5ACCB858E}"/>
              </a:ext>
            </a:extLst>
          </p:cNvPr>
          <p:cNvGraphicFramePr/>
          <p:nvPr>
            <p:extLst>
              <p:ext uri="{D42A27DB-BD31-4B8C-83A1-F6EECF244321}">
                <p14:modId xmlns:p14="http://schemas.microsoft.com/office/powerpoint/2010/main" val="3078898808"/>
              </p:ext>
            </p:extLst>
          </p:nvPr>
        </p:nvGraphicFramePr>
        <p:xfrm>
          <a:off x="4258162" y="4168775"/>
          <a:ext cx="5608852" cy="441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a:extLst>
              <a:ext uri="{FF2B5EF4-FFF2-40B4-BE49-F238E27FC236}">
                <a16:creationId xmlns:a16="http://schemas.microsoft.com/office/drawing/2014/main" id="{D4E41AA0-A87D-833F-F1B7-8D5CFDF744BA}"/>
              </a:ext>
            </a:extLst>
          </p:cNvPr>
          <p:cNvSpPr/>
          <p:nvPr/>
        </p:nvSpPr>
        <p:spPr>
          <a:xfrm>
            <a:off x="4401037" y="3969811"/>
            <a:ext cx="301363" cy="52765"/>
          </a:xfrm>
          <a:prstGeom prst="rect">
            <a:avLst/>
          </a:prstGeom>
          <a:solidFill>
            <a:srgbClr val="E19D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pic>
        <p:nvPicPr>
          <p:cNvPr id="10" name="Picture 9">
            <a:extLst>
              <a:ext uri="{FF2B5EF4-FFF2-40B4-BE49-F238E27FC236}">
                <a16:creationId xmlns:a16="http://schemas.microsoft.com/office/drawing/2014/main" id="{0DF4594B-F980-7411-8B88-F09921AF973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10675" y="256500"/>
            <a:ext cx="5197312" cy="1874336"/>
          </a:xfrm>
          <a:prstGeom prst="rect">
            <a:avLst/>
          </a:prstGeom>
        </p:spPr>
      </p:pic>
      <p:sp>
        <p:nvSpPr>
          <p:cNvPr id="17" name="Rectangle 16">
            <a:extLst>
              <a:ext uri="{FF2B5EF4-FFF2-40B4-BE49-F238E27FC236}">
                <a16:creationId xmlns:a16="http://schemas.microsoft.com/office/drawing/2014/main" id="{B14A069E-4B9B-1094-814A-415E9A9F55FA}"/>
              </a:ext>
            </a:extLst>
          </p:cNvPr>
          <p:cNvSpPr/>
          <p:nvPr/>
        </p:nvSpPr>
        <p:spPr>
          <a:xfrm>
            <a:off x="11863636" y="607520"/>
            <a:ext cx="92701" cy="1243051"/>
          </a:xfrm>
          <a:prstGeom prst="rect">
            <a:avLst/>
          </a:prstGeom>
          <a:solidFill>
            <a:srgbClr val="A727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p>
        </p:txBody>
      </p:sp>
      <p:sp>
        <p:nvSpPr>
          <p:cNvPr id="18" name="Rectangle 17">
            <a:extLst>
              <a:ext uri="{FF2B5EF4-FFF2-40B4-BE49-F238E27FC236}">
                <a16:creationId xmlns:a16="http://schemas.microsoft.com/office/drawing/2014/main" id="{DFA9CE50-1810-FF84-2158-E1506DA45B69}"/>
              </a:ext>
            </a:extLst>
          </p:cNvPr>
          <p:cNvSpPr/>
          <p:nvPr/>
        </p:nvSpPr>
        <p:spPr>
          <a:xfrm>
            <a:off x="11863636" y="1850571"/>
            <a:ext cx="92701" cy="607520"/>
          </a:xfrm>
          <a:prstGeom prst="rect">
            <a:avLst/>
          </a:prstGeom>
          <a:solidFill>
            <a:srgbClr val="E29C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p>
        </p:txBody>
      </p:sp>
      <p:pic>
        <p:nvPicPr>
          <p:cNvPr id="21" name="Picture 20">
            <a:extLst>
              <a:ext uri="{FF2B5EF4-FFF2-40B4-BE49-F238E27FC236}">
                <a16:creationId xmlns:a16="http://schemas.microsoft.com/office/drawing/2014/main" id="{2D4773C5-BDE1-4234-8281-11A9F5D6C9C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2483" y="256500"/>
            <a:ext cx="2207316" cy="690557"/>
          </a:xfrm>
          <a:prstGeom prst="rect">
            <a:avLst/>
          </a:prstGeom>
        </p:spPr>
      </p:pic>
      <p:graphicFrame>
        <p:nvGraphicFramePr>
          <p:cNvPr id="5" name="Diagram 4">
            <a:extLst>
              <a:ext uri="{FF2B5EF4-FFF2-40B4-BE49-F238E27FC236}">
                <a16:creationId xmlns:a16="http://schemas.microsoft.com/office/drawing/2014/main" id="{1B1DD82A-EB86-07E8-F533-C046EC7C1E36}"/>
              </a:ext>
            </a:extLst>
          </p:cNvPr>
          <p:cNvGraphicFramePr/>
          <p:nvPr>
            <p:extLst>
              <p:ext uri="{D42A27DB-BD31-4B8C-83A1-F6EECF244321}">
                <p14:modId xmlns:p14="http://schemas.microsoft.com/office/powerpoint/2010/main" val="2368425911"/>
              </p:ext>
            </p:extLst>
          </p:nvPr>
        </p:nvGraphicFramePr>
        <p:xfrm>
          <a:off x="4010674" y="4902200"/>
          <a:ext cx="8025018" cy="35755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57213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9E1E7-13DA-065E-C0CD-BFBCFEF256B7}"/>
            </a:ext>
          </a:extLst>
        </p:cNvPr>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AC59EE4F-B8FA-F412-FF02-F5CC7A9435B2}"/>
              </a:ext>
            </a:extLst>
          </p:cNvPr>
          <p:cNvGraphicFramePr/>
          <p:nvPr>
            <p:extLst>
              <p:ext uri="{D42A27DB-BD31-4B8C-83A1-F6EECF244321}">
                <p14:modId xmlns:p14="http://schemas.microsoft.com/office/powerpoint/2010/main" val="276980273"/>
              </p:ext>
            </p:extLst>
          </p:nvPr>
        </p:nvGraphicFramePr>
        <p:xfrm>
          <a:off x="2955666" y="127592"/>
          <a:ext cx="887837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10">
            <a:extLst>
              <a:ext uri="{FF2B5EF4-FFF2-40B4-BE49-F238E27FC236}">
                <a16:creationId xmlns:a16="http://schemas.microsoft.com/office/drawing/2014/main" id="{D8AAE58D-133D-C787-9428-8866B5A5EF7F}"/>
              </a:ext>
            </a:extLst>
          </p:cNvPr>
          <p:cNvGraphicFramePr>
            <a:graphicFrameLocks noGrp="1"/>
          </p:cNvGraphicFramePr>
          <p:nvPr>
            <p:ph sz="half" idx="2"/>
            <p:extLst>
              <p:ext uri="{D42A27DB-BD31-4B8C-83A1-F6EECF244321}">
                <p14:modId xmlns:p14="http://schemas.microsoft.com/office/powerpoint/2010/main" val="2019193391"/>
              </p:ext>
            </p:extLst>
          </p:nvPr>
        </p:nvGraphicFramePr>
        <p:xfrm>
          <a:off x="2955666" y="683391"/>
          <a:ext cx="9033134" cy="57408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90323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A3BDD33-3C6D-F69B-02C8-CEC3C74ADFA3}"/>
              </a:ext>
            </a:extLst>
          </p:cNvPr>
          <p:cNvGraphicFramePr/>
          <p:nvPr>
            <p:extLst>
              <p:ext uri="{D42A27DB-BD31-4B8C-83A1-F6EECF244321}">
                <p14:modId xmlns:p14="http://schemas.microsoft.com/office/powerpoint/2010/main" val="2133360109"/>
              </p:ext>
            </p:extLst>
          </p:nvPr>
        </p:nvGraphicFramePr>
        <p:xfrm>
          <a:off x="2934586" y="74429"/>
          <a:ext cx="9069572" cy="691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2AF85048-CE01-A437-6E1F-6C1D8C4886F5}"/>
              </a:ext>
            </a:extLst>
          </p:cNvPr>
          <p:cNvGraphicFramePr>
            <a:graphicFrameLocks noGrp="1"/>
          </p:cNvGraphicFramePr>
          <p:nvPr>
            <p:ph sz="half" idx="2"/>
            <p:extLst>
              <p:ext uri="{D42A27DB-BD31-4B8C-83A1-F6EECF244321}">
                <p14:modId xmlns:p14="http://schemas.microsoft.com/office/powerpoint/2010/main" val="2932689152"/>
              </p:ext>
            </p:extLst>
          </p:nvPr>
        </p:nvGraphicFramePr>
        <p:xfrm>
          <a:off x="2989294" y="765908"/>
          <a:ext cx="9014864" cy="50732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5211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C690BA7-30DB-7A8A-84A9-E13023F5594C}"/>
              </a:ext>
            </a:extLst>
          </p:cNvPr>
          <p:cNvSpPr>
            <a:spLocks noGrp="1"/>
          </p:cNvSpPr>
          <p:nvPr>
            <p:ph idx="4294967295"/>
          </p:nvPr>
        </p:nvSpPr>
        <p:spPr>
          <a:xfrm>
            <a:off x="2923953" y="914400"/>
            <a:ext cx="9268047" cy="5262563"/>
          </a:xfrm>
          <a:noFill/>
          <a:ln>
            <a:noFill/>
          </a:ln>
        </p:spPr>
        <p:style>
          <a:lnRef idx="0">
            <a:scrgbClr r="0" g="0" b="0"/>
          </a:lnRef>
          <a:fillRef idx="0">
            <a:scrgbClr r="0" g="0" b="0"/>
          </a:fillRef>
          <a:effectRef idx="0">
            <a:scrgbClr r="0" g="0" b="0"/>
          </a:effectRef>
          <a:fontRef idx="minor">
            <a:schemeClr val="dk1"/>
          </a:fontRef>
        </p:style>
        <p:txBody>
          <a:bodyPr anchor="ctr">
            <a:normAutofit/>
          </a:bodyPr>
          <a:lstStyle/>
          <a:p>
            <a:pPr marL="0" indent="0" algn="ctr">
              <a:buNone/>
            </a:pPr>
            <a:r>
              <a:rPr lang="fr-FR" sz="4000" b="1" dirty="0"/>
              <a:t>Questions?</a:t>
            </a:r>
          </a:p>
          <a:p>
            <a:pPr marL="0" indent="0" algn="ctr">
              <a:buNone/>
            </a:pPr>
            <a:r>
              <a:rPr lang="fr-FR" sz="4000" b="1" dirty="0" err="1"/>
              <a:t>Presenters</a:t>
            </a:r>
            <a:r>
              <a:rPr lang="fr-FR" sz="4000" b="1" dirty="0"/>
              <a:t>: </a:t>
            </a:r>
          </a:p>
          <a:p>
            <a:pPr marL="0" indent="0" algn="ctr">
              <a:buNone/>
            </a:pPr>
            <a:r>
              <a:rPr lang="fr-FR" sz="4000" dirty="0"/>
              <a:t>Asaph </a:t>
            </a:r>
            <a:r>
              <a:rPr lang="fr-FR" sz="4000" dirty="0" err="1"/>
              <a:t>Ngecha</a:t>
            </a:r>
            <a:r>
              <a:rPr lang="fr-FR" sz="4000" dirty="0"/>
              <a:t>: </a:t>
            </a:r>
            <a:r>
              <a:rPr lang="fr-FR" sz="4000" dirty="0">
                <a:hlinkClick r:id="rId2"/>
              </a:rPr>
              <a:t>angecha@britam.com</a:t>
            </a:r>
            <a:r>
              <a:rPr lang="fr-FR" sz="4000" dirty="0"/>
              <a:t> </a:t>
            </a:r>
          </a:p>
          <a:p>
            <a:pPr marL="0" indent="0" algn="ctr">
              <a:buNone/>
            </a:pPr>
            <a:r>
              <a:rPr lang="fr-FR" sz="4000" dirty="0"/>
              <a:t>Stanley </a:t>
            </a:r>
            <a:r>
              <a:rPr lang="fr-FR" sz="4000" dirty="0" err="1"/>
              <a:t>Wainaina</a:t>
            </a:r>
            <a:r>
              <a:rPr lang="fr-FR" sz="4000" dirty="0"/>
              <a:t>: </a:t>
            </a:r>
            <a:r>
              <a:rPr lang="fr-FR" sz="4000" dirty="0">
                <a:hlinkClick r:id="rId3"/>
              </a:rPr>
              <a:t>skwainaina@britam.com</a:t>
            </a:r>
            <a:r>
              <a:rPr lang="fr-FR" sz="4000" dirty="0"/>
              <a:t> </a:t>
            </a:r>
          </a:p>
        </p:txBody>
      </p:sp>
    </p:spTree>
    <p:extLst>
      <p:ext uri="{BB962C8B-B14F-4D97-AF65-F5344CB8AC3E}">
        <p14:creationId xmlns:p14="http://schemas.microsoft.com/office/powerpoint/2010/main" val="247975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FE35CF5-D8D0-562A-15EC-BC13D9759051}"/>
              </a:ext>
            </a:extLst>
          </p:cNvPr>
          <p:cNvGraphicFramePr/>
          <p:nvPr>
            <p:extLst>
              <p:ext uri="{D42A27DB-BD31-4B8C-83A1-F6EECF244321}">
                <p14:modId xmlns:p14="http://schemas.microsoft.com/office/powerpoint/2010/main" val="2832200472"/>
              </p:ext>
            </p:extLst>
          </p:nvPr>
        </p:nvGraphicFramePr>
        <p:xfrm>
          <a:off x="3385456" y="681038"/>
          <a:ext cx="7968343" cy="993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a:extLst>
              <a:ext uri="{FF2B5EF4-FFF2-40B4-BE49-F238E27FC236}">
                <a16:creationId xmlns:a16="http://schemas.microsoft.com/office/drawing/2014/main" id="{AB023071-4D4F-D2B5-6598-F6AB20D3EA37}"/>
              </a:ext>
            </a:extLst>
          </p:cNvPr>
          <p:cNvGraphicFramePr>
            <a:graphicFrameLocks noGrp="1"/>
          </p:cNvGraphicFramePr>
          <p:nvPr>
            <p:ph idx="1"/>
            <p:extLst>
              <p:ext uri="{D42A27DB-BD31-4B8C-83A1-F6EECF244321}">
                <p14:modId xmlns:p14="http://schemas.microsoft.com/office/powerpoint/2010/main" val="266307771"/>
              </p:ext>
            </p:extLst>
          </p:nvPr>
        </p:nvGraphicFramePr>
        <p:xfrm>
          <a:off x="3385456" y="1605516"/>
          <a:ext cx="7968344" cy="45927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8">
            <a:extLst>
              <a:ext uri="{FF2B5EF4-FFF2-40B4-BE49-F238E27FC236}">
                <a16:creationId xmlns:a16="http://schemas.microsoft.com/office/drawing/2014/main" id="{84B98A66-7F22-12EE-D98D-068C561D05B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66432" y="316801"/>
            <a:ext cx="2490221" cy="728473"/>
          </a:xfrm>
          <a:prstGeom prst="rect">
            <a:avLst/>
          </a:prstGeom>
        </p:spPr>
      </p:pic>
    </p:spTree>
    <p:extLst>
      <p:ext uri="{BB962C8B-B14F-4D97-AF65-F5344CB8AC3E}">
        <p14:creationId xmlns:p14="http://schemas.microsoft.com/office/powerpoint/2010/main" val="417086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8CD2B26B-A8D1-648C-C478-0158BFFF88B5}"/>
              </a:ext>
            </a:extLst>
          </p:cNvPr>
          <p:cNvGraphicFramePr/>
          <p:nvPr>
            <p:extLst>
              <p:ext uri="{D42A27DB-BD31-4B8C-83A1-F6EECF244321}">
                <p14:modId xmlns:p14="http://schemas.microsoft.com/office/powerpoint/2010/main" val="1070073449"/>
              </p:ext>
            </p:extLst>
          </p:nvPr>
        </p:nvGraphicFramePr>
        <p:xfrm>
          <a:off x="2934586" y="116958"/>
          <a:ext cx="8420802" cy="1024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4F6B6566-CE51-7D39-FF37-C9ADB8A40206}"/>
              </a:ext>
            </a:extLst>
          </p:cNvPr>
          <p:cNvGraphicFramePr/>
          <p:nvPr>
            <p:extLst>
              <p:ext uri="{D42A27DB-BD31-4B8C-83A1-F6EECF244321}">
                <p14:modId xmlns:p14="http://schemas.microsoft.com/office/powerpoint/2010/main" val="2503543554"/>
              </p:ext>
            </p:extLst>
          </p:nvPr>
        </p:nvGraphicFramePr>
        <p:xfrm>
          <a:off x="2934585" y="1307805"/>
          <a:ext cx="9046399" cy="7123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Content Placeholder 4">
            <a:extLst>
              <a:ext uri="{FF2B5EF4-FFF2-40B4-BE49-F238E27FC236}">
                <a16:creationId xmlns:a16="http://schemas.microsoft.com/office/drawing/2014/main" id="{412F514F-F680-7C8C-D497-C05760CD4222}"/>
              </a:ext>
            </a:extLst>
          </p:cNvPr>
          <p:cNvSpPr>
            <a:spLocks noGrp="1"/>
          </p:cNvSpPr>
          <p:nvPr>
            <p:ph sz="half" idx="2"/>
          </p:nvPr>
        </p:nvSpPr>
        <p:spPr>
          <a:xfrm>
            <a:off x="2934585" y="2020186"/>
            <a:ext cx="4153969" cy="1691786"/>
          </a:xfrm>
        </p:spPr>
        <p:txBody>
          <a:bodyPr>
            <a:noAutofit/>
          </a:bodyPr>
          <a:lstStyle/>
          <a:p>
            <a:pPr marL="0" indent="0">
              <a:buNone/>
            </a:pPr>
            <a:r>
              <a:rPr lang="en-US" sz="1800" dirty="0"/>
              <a:t>Asset Liability Management is the ongoing process of formulating, implementing, monitoring, and revising strategies related to assets and liabilities to achieve financial objectives, for a given set of risk tolerances and constraints</a:t>
            </a:r>
          </a:p>
        </p:txBody>
      </p:sp>
      <p:sp>
        <p:nvSpPr>
          <p:cNvPr id="6" name="Content Placeholder 4">
            <a:extLst>
              <a:ext uri="{FF2B5EF4-FFF2-40B4-BE49-F238E27FC236}">
                <a16:creationId xmlns:a16="http://schemas.microsoft.com/office/drawing/2014/main" id="{5D4418BA-F165-A912-2637-63B284FE0C81}"/>
              </a:ext>
            </a:extLst>
          </p:cNvPr>
          <p:cNvSpPr txBox="1">
            <a:spLocks/>
          </p:cNvSpPr>
          <p:nvPr/>
        </p:nvSpPr>
        <p:spPr>
          <a:xfrm>
            <a:off x="2862339" y="3578460"/>
            <a:ext cx="4153969" cy="16917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For life insurers with longer duration liabilities, while the scope of Asset Liability Management (ALM) includes all financial risks associated with the assets and liabilities, interest rate risk is often the focus of ALM. </a:t>
            </a:r>
          </a:p>
          <a:p>
            <a:pPr lvl="1"/>
            <a:r>
              <a:rPr lang="en-US" sz="1400" dirty="0"/>
              <a:t>It is largely because their portfolios are heavily weighted with fixed income securities for more predictable cash flows. </a:t>
            </a:r>
          </a:p>
          <a:p>
            <a:r>
              <a:rPr lang="en-US" sz="1400" dirty="0"/>
              <a:t>Non-Life insurers, with shorter-term liabilities, traditionally focus on liquidity management, but long-tail liabilities and IFRS17 requirements have driven a greater emphasis on interest rate risk including in African countries.</a:t>
            </a:r>
          </a:p>
        </p:txBody>
      </p:sp>
      <p:sp>
        <p:nvSpPr>
          <p:cNvPr id="7" name="Content Placeholder 4">
            <a:extLst>
              <a:ext uri="{FF2B5EF4-FFF2-40B4-BE49-F238E27FC236}">
                <a16:creationId xmlns:a16="http://schemas.microsoft.com/office/drawing/2014/main" id="{AC129E6E-FC10-E8A1-F3D9-513B40B24518}"/>
              </a:ext>
            </a:extLst>
          </p:cNvPr>
          <p:cNvSpPr txBox="1">
            <a:spLocks/>
          </p:cNvSpPr>
          <p:nvPr/>
        </p:nvSpPr>
        <p:spPr>
          <a:xfrm>
            <a:off x="7252677" y="2020186"/>
            <a:ext cx="4939323" cy="16917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ALM Objectives</a:t>
            </a:r>
          </a:p>
          <a:p>
            <a:r>
              <a:rPr lang="en-US" sz="1600" dirty="0"/>
              <a:t>At its most fundamental level, the goal of ALM is to manage the financial risk exposure associated with the assets backing liabilities.</a:t>
            </a:r>
          </a:p>
          <a:p>
            <a:r>
              <a:rPr lang="en-US" sz="1600" dirty="0"/>
              <a:t>Some insurers view ALM primarily as a risk mitigation tool, focused on staying within approved risk limits.</a:t>
            </a:r>
          </a:p>
          <a:p>
            <a:r>
              <a:rPr lang="en-US" sz="1600" dirty="0"/>
              <a:t>Others integrate ALM into Enterprise Risk Management (ERM), using it as a strategic framework to achieve financial goals through optimized investment strategies for assets and liabilities. </a:t>
            </a:r>
          </a:p>
        </p:txBody>
      </p:sp>
      <p:graphicFrame>
        <p:nvGraphicFramePr>
          <p:cNvPr id="13" name="Diagram 12">
            <a:extLst>
              <a:ext uri="{FF2B5EF4-FFF2-40B4-BE49-F238E27FC236}">
                <a16:creationId xmlns:a16="http://schemas.microsoft.com/office/drawing/2014/main" id="{D6E268BE-EB41-5DB9-1056-26C6D350A640}"/>
              </a:ext>
            </a:extLst>
          </p:cNvPr>
          <p:cNvGraphicFramePr/>
          <p:nvPr>
            <p:extLst>
              <p:ext uri="{D42A27DB-BD31-4B8C-83A1-F6EECF244321}">
                <p14:modId xmlns:p14="http://schemas.microsoft.com/office/powerpoint/2010/main" val="2460402075"/>
              </p:ext>
            </p:extLst>
          </p:nvPr>
        </p:nvGraphicFramePr>
        <p:xfrm>
          <a:off x="7358184" y="4837815"/>
          <a:ext cx="4728307" cy="14379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580331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53A663BB-3281-65ED-5369-D38D2EC32256}"/>
              </a:ext>
            </a:extLst>
          </p:cNvPr>
          <p:cNvGraphicFramePr/>
          <p:nvPr>
            <p:extLst>
              <p:ext uri="{D42A27DB-BD31-4B8C-83A1-F6EECF244321}">
                <p14:modId xmlns:p14="http://schemas.microsoft.com/office/powerpoint/2010/main" val="165291098"/>
              </p:ext>
            </p:extLst>
          </p:nvPr>
        </p:nvGraphicFramePr>
        <p:xfrm>
          <a:off x="2934586" y="127590"/>
          <a:ext cx="8929168" cy="691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7BC62A42-BE0B-7482-2200-06909977B6D2}"/>
              </a:ext>
            </a:extLst>
          </p:cNvPr>
          <p:cNvGraphicFramePr/>
          <p:nvPr>
            <p:extLst>
              <p:ext uri="{D42A27DB-BD31-4B8C-83A1-F6EECF244321}">
                <p14:modId xmlns:p14="http://schemas.microsoft.com/office/powerpoint/2010/main" val="978323238"/>
              </p:ext>
            </p:extLst>
          </p:nvPr>
        </p:nvGraphicFramePr>
        <p:xfrm>
          <a:off x="2934586" y="801131"/>
          <a:ext cx="8995144" cy="6911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Content Placeholder 16">
            <a:extLst>
              <a:ext uri="{FF2B5EF4-FFF2-40B4-BE49-F238E27FC236}">
                <a16:creationId xmlns:a16="http://schemas.microsoft.com/office/drawing/2014/main" id="{54DC9B87-7F24-69A7-1624-1DDE403236FC}"/>
              </a:ext>
            </a:extLst>
          </p:cNvPr>
          <p:cNvGraphicFramePr>
            <a:graphicFrameLocks noGrp="1"/>
          </p:cNvGraphicFramePr>
          <p:nvPr>
            <p:ph sz="half" idx="2"/>
            <p:extLst>
              <p:ext uri="{D42A27DB-BD31-4B8C-83A1-F6EECF244321}">
                <p14:modId xmlns:p14="http://schemas.microsoft.com/office/powerpoint/2010/main" val="547608940"/>
              </p:ext>
            </p:extLst>
          </p:nvPr>
        </p:nvGraphicFramePr>
        <p:xfrm>
          <a:off x="2934586" y="1226523"/>
          <a:ext cx="9179260" cy="496326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50218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93918CD7-BC63-0E8D-A331-FACD23E6C4E0}"/>
              </a:ext>
            </a:extLst>
          </p:cNvPr>
          <p:cNvGraphicFramePr/>
          <p:nvPr>
            <p:extLst>
              <p:ext uri="{D42A27DB-BD31-4B8C-83A1-F6EECF244321}">
                <p14:modId xmlns:p14="http://schemas.microsoft.com/office/powerpoint/2010/main" val="3802060369"/>
              </p:ext>
            </p:extLst>
          </p:nvPr>
        </p:nvGraphicFramePr>
        <p:xfrm>
          <a:off x="2923952" y="-10521"/>
          <a:ext cx="9268048" cy="574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82D3370F-6346-7C96-8C94-0DB54ABCBEB4}"/>
              </a:ext>
            </a:extLst>
          </p:cNvPr>
          <p:cNvGraphicFramePr/>
          <p:nvPr>
            <p:extLst>
              <p:ext uri="{D42A27DB-BD31-4B8C-83A1-F6EECF244321}">
                <p14:modId xmlns:p14="http://schemas.microsoft.com/office/powerpoint/2010/main" val="3572372126"/>
              </p:ext>
            </p:extLst>
          </p:nvPr>
        </p:nvGraphicFramePr>
        <p:xfrm>
          <a:off x="2923951" y="563527"/>
          <a:ext cx="9162085" cy="22328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Content Placeholder 6">
            <a:extLst>
              <a:ext uri="{FF2B5EF4-FFF2-40B4-BE49-F238E27FC236}">
                <a16:creationId xmlns:a16="http://schemas.microsoft.com/office/drawing/2014/main" id="{4F8EF05F-1D68-2737-8BE4-CC6969570812}"/>
              </a:ext>
            </a:extLst>
          </p:cNvPr>
          <p:cNvGraphicFramePr>
            <a:graphicFrameLocks noGrp="1"/>
          </p:cNvGraphicFramePr>
          <p:nvPr>
            <p:ph sz="half" idx="2"/>
            <p:extLst>
              <p:ext uri="{D42A27DB-BD31-4B8C-83A1-F6EECF244321}">
                <p14:modId xmlns:p14="http://schemas.microsoft.com/office/powerpoint/2010/main" val="1798149809"/>
              </p:ext>
            </p:extLst>
          </p:nvPr>
        </p:nvGraphicFramePr>
        <p:xfrm>
          <a:off x="3080259" y="2890148"/>
          <a:ext cx="9005778" cy="32683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12786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DBEF37E5-B10D-91DB-8230-DADCB7B21F4F}"/>
              </a:ext>
            </a:extLst>
          </p:cNvPr>
          <p:cNvGraphicFramePr/>
          <p:nvPr>
            <p:extLst>
              <p:ext uri="{D42A27DB-BD31-4B8C-83A1-F6EECF244321}">
                <p14:modId xmlns:p14="http://schemas.microsoft.com/office/powerpoint/2010/main" val="108656864"/>
              </p:ext>
            </p:extLst>
          </p:nvPr>
        </p:nvGraphicFramePr>
        <p:xfrm>
          <a:off x="2945219" y="1"/>
          <a:ext cx="8410169" cy="823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84229BC8-4220-40F0-7D3B-3AA1B761D138}"/>
              </a:ext>
            </a:extLst>
          </p:cNvPr>
          <p:cNvGraphicFramePr/>
          <p:nvPr>
            <p:extLst>
              <p:ext uri="{D42A27DB-BD31-4B8C-83A1-F6EECF244321}">
                <p14:modId xmlns:p14="http://schemas.microsoft.com/office/powerpoint/2010/main" val="696930931"/>
              </p:ext>
            </p:extLst>
          </p:nvPr>
        </p:nvGraphicFramePr>
        <p:xfrm>
          <a:off x="2945219" y="871871"/>
          <a:ext cx="9144000" cy="9781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Content Placeholder 6">
            <a:extLst>
              <a:ext uri="{FF2B5EF4-FFF2-40B4-BE49-F238E27FC236}">
                <a16:creationId xmlns:a16="http://schemas.microsoft.com/office/drawing/2014/main" id="{BD1CDCCB-1F14-64B4-4D6D-FC5B8C7EA7EF}"/>
              </a:ext>
            </a:extLst>
          </p:cNvPr>
          <p:cNvGraphicFramePr>
            <a:graphicFrameLocks noGrp="1"/>
          </p:cNvGraphicFramePr>
          <p:nvPr>
            <p:ph sz="half" idx="2"/>
            <p:extLst>
              <p:ext uri="{D42A27DB-BD31-4B8C-83A1-F6EECF244321}">
                <p14:modId xmlns:p14="http://schemas.microsoft.com/office/powerpoint/2010/main" val="1545087827"/>
              </p:ext>
            </p:extLst>
          </p:nvPr>
        </p:nvGraphicFramePr>
        <p:xfrm>
          <a:off x="2838529" y="2045450"/>
          <a:ext cx="9501963" cy="413606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18975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7E0A6FA6-7D6F-E273-FAC6-F4459BC63E64}"/>
              </a:ext>
            </a:extLst>
          </p:cNvPr>
          <p:cNvGraphicFramePr/>
          <p:nvPr>
            <p:extLst>
              <p:ext uri="{D42A27DB-BD31-4B8C-83A1-F6EECF244321}">
                <p14:modId xmlns:p14="http://schemas.microsoft.com/office/powerpoint/2010/main" val="3272897468"/>
              </p:ext>
            </p:extLst>
          </p:nvPr>
        </p:nvGraphicFramePr>
        <p:xfrm>
          <a:off x="2902687" y="106326"/>
          <a:ext cx="9195528" cy="691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D34FBFB4-B8C7-AE6E-296E-DAF12B5EC54F}"/>
              </a:ext>
            </a:extLst>
          </p:cNvPr>
          <p:cNvGraphicFramePr/>
          <p:nvPr>
            <p:extLst>
              <p:ext uri="{D42A27DB-BD31-4B8C-83A1-F6EECF244321}">
                <p14:modId xmlns:p14="http://schemas.microsoft.com/office/powerpoint/2010/main" val="1657218154"/>
              </p:ext>
            </p:extLst>
          </p:nvPr>
        </p:nvGraphicFramePr>
        <p:xfrm>
          <a:off x="2902686" y="911191"/>
          <a:ext cx="9037675" cy="8335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Content Placeholder 8">
            <a:extLst>
              <a:ext uri="{FF2B5EF4-FFF2-40B4-BE49-F238E27FC236}">
                <a16:creationId xmlns:a16="http://schemas.microsoft.com/office/drawing/2014/main" id="{180F0801-C099-E920-B84C-B3DD1A2D66B3}"/>
              </a:ext>
            </a:extLst>
          </p:cNvPr>
          <p:cNvGraphicFramePr>
            <a:graphicFrameLocks noGrp="1"/>
          </p:cNvGraphicFramePr>
          <p:nvPr>
            <p:ph sz="half" idx="2"/>
            <p:extLst>
              <p:ext uri="{D42A27DB-BD31-4B8C-83A1-F6EECF244321}">
                <p14:modId xmlns:p14="http://schemas.microsoft.com/office/powerpoint/2010/main" val="2020575873"/>
              </p:ext>
            </p:extLst>
          </p:nvPr>
        </p:nvGraphicFramePr>
        <p:xfrm>
          <a:off x="2902686" y="1744739"/>
          <a:ext cx="9195528" cy="420207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17160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B01B2-96B6-C60F-D608-190FA108B743}"/>
            </a:ext>
          </a:extLst>
        </p:cNvPr>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DABF3AFC-DEF6-A0E9-22A3-DA7CFA4B0129}"/>
              </a:ext>
            </a:extLst>
          </p:cNvPr>
          <p:cNvGraphicFramePr/>
          <p:nvPr>
            <p:extLst>
              <p:ext uri="{D42A27DB-BD31-4B8C-83A1-F6EECF244321}">
                <p14:modId xmlns:p14="http://schemas.microsoft.com/office/powerpoint/2010/main" val="2238334149"/>
              </p:ext>
            </p:extLst>
          </p:nvPr>
        </p:nvGraphicFramePr>
        <p:xfrm>
          <a:off x="2902687" y="106326"/>
          <a:ext cx="9195528" cy="691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3102B8A6-806D-E6AF-5DFC-E3C0995FD2B9}"/>
              </a:ext>
            </a:extLst>
          </p:cNvPr>
          <p:cNvGraphicFramePr/>
          <p:nvPr/>
        </p:nvGraphicFramePr>
        <p:xfrm>
          <a:off x="2902686" y="911191"/>
          <a:ext cx="9037675" cy="8335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Content Placeholder 8">
            <a:extLst>
              <a:ext uri="{FF2B5EF4-FFF2-40B4-BE49-F238E27FC236}">
                <a16:creationId xmlns:a16="http://schemas.microsoft.com/office/drawing/2014/main" id="{1034B22C-762C-77BC-1254-A63DCC47B17A}"/>
              </a:ext>
            </a:extLst>
          </p:cNvPr>
          <p:cNvGraphicFramePr>
            <a:graphicFrameLocks noGrp="1"/>
          </p:cNvGraphicFramePr>
          <p:nvPr>
            <p:ph sz="half" idx="2"/>
            <p:extLst>
              <p:ext uri="{D42A27DB-BD31-4B8C-83A1-F6EECF244321}">
                <p14:modId xmlns:p14="http://schemas.microsoft.com/office/powerpoint/2010/main" val="155031209"/>
              </p:ext>
            </p:extLst>
          </p:nvPr>
        </p:nvGraphicFramePr>
        <p:xfrm>
          <a:off x="2902687" y="2005345"/>
          <a:ext cx="9037675" cy="405521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54769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4D1A928-838F-635D-7F0B-B832E97C5424}"/>
              </a:ext>
            </a:extLst>
          </p:cNvPr>
          <p:cNvGraphicFramePr/>
          <p:nvPr>
            <p:extLst>
              <p:ext uri="{D42A27DB-BD31-4B8C-83A1-F6EECF244321}">
                <p14:modId xmlns:p14="http://schemas.microsoft.com/office/powerpoint/2010/main" val="939515941"/>
              </p:ext>
            </p:extLst>
          </p:nvPr>
        </p:nvGraphicFramePr>
        <p:xfrm>
          <a:off x="2955666" y="127592"/>
          <a:ext cx="887837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10">
            <a:extLst>
              <a:ext uri="{FF2B5EF4-FFF2-40B4-BE49-F238E27FC236}">
                <a16:creationId xmlns:a16="http://schemas.microsoft.com/office/drawing/2014/main" id="{53F3F2C1-6C4F-A245-74DF-0E9F9B83747C}"/>
              </a:ext>
            </a:extLst>
          </p:cNvPr>
          <p:cNvGraphicFramePr>
            <a:graphicFrameLocks noGrp="1"/>
          </p:cNvGraphicFramePr>
          <p:nvPr>
            <p:ph sz="half" idx="2"/>
            <p:extLst>
              <p:ext uri="{D42A27DB-BD31-4B8C-83A1-F6EECF244321}">
                <p14:modId xmlns:p14="http://schemas.microsoft.com/office/powerpoint/2010/main" val="645041478"/>
              </p:ext>
            </p:extLst>
          </p:nvPr>
        </p:nvGraphicFramePr>
        <p:xfrm>
          <a:off x="2955666" y="683391"/>
          <a:ext cx="9033134" cy="52843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4184892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364ac09-a64a-4558-a3a5-cb1524c9d133}" enabled="1" method="Privileged" siteId="{e303f219-75ef-479a-b23c-35ac9479a8ce}" contentBits="0" removed="0"/>
</clbl:labelList>
</file>

<file path=docProps/app.xml><?xml version="1.0" encoding="utf-8"?>
<Properties xmlns="http://schemas.openxmlformats.org/officeDocument/2006/extended-properties" xmlns:vt="http://schemas.openxmlformats.org/officeDocument/2006/docPropsVTypes">
  <Template/>
  <TotalTime>1718</TotalTime>
  <Words>1886</Words>
  <Application>Microsoft Office PowerPoint</Application>
  <PresentationFormat>Widescreen</PresentationFormat>
  <Paragraphs>152</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Tahoma</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Emmanuel Timothy</dc:creator>
  <cp:lastModifiedBy>Wainaina, K. Stanley</cp:lastModifiedBy>
  <cp:revision>35</cp:revision>
  <dcterms:created xsi:type="dcterms:W3CDTF">2025-08-25T12:22:55Z</dcterms:created>
  <dcterms:modified xsi:type="dcterms:W3CDTF">2025-10-17T04:58:46Z</dcterms:modified>
</cp:coreProperties>
</file>